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1" r:id="rId4"/>
    <p:sldId id="257" r:id="rId5"/>
    <p:sldId id="259" r:id="rId6"/>
    <p:sldId id="262" r:id="rId7"/>
    <p:sldId id="263" r:id="rId8"/>
    <p:sldId id="258" r:id="rId9"/>
    <p:sldId id="260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AC62"/>
    <a:srgbClr val="F69B16"/>
    <a:srgbClr val="E1ED41"/>
    <a:srgbClr val="FFD0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0">
              <a:srgbClr val="FFD03B"/>
            </a:gs>
            <a:gs pos="63000">
              <a:srgbClr val="E1ED41"/>
            </a:gs>
            <a:gs pos="1000">
              <a:schemeClr val="accent6">
                <a:lumMod val="75000"/>
              </a:schemeClr>
            </a:gs>
            <a:gs pos="100000">
              <a:schemeClr val="accent6">
                <a:lumMod val="7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568312"/>
              </p:ext>
            </p:extLst>
          </p:nvPr>
        </p:nvGraphicFramePr>
        <p:xfrm>
          <a:off x="1547664" y="2636912"/>
          <a:ext cx="7128792" cy="3119436"/>
        </p:xfrm>
        <a:graphic>
          <a:graphicData uri="http://schemas.openxmlformats.org/drawingml/2006/table">
            <a:tbl>
              <a:tblPr/>
              <a:tblGrid>
                <a:gridCol w="1322505"/>
                <a:gridCol w="5806287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VY_12_INOVACE_35_ČESKÝ JAZYK_NĚKOLIKANÁSOBNÝ PODMĚT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91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601691"/>
              </p:ext>
            </p:extLst>
          </p:nvPr>
        </p:nvGraphicFramePr>
        <p:xfrm>
          <a:off x="1431925" y="1844675"/>
          <a:ext cx="6308725" cy="4411716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Rozšiřuje učivo o shodě přísudku s podmětem.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Používá správné koncovky sloves v příčestí minulém v množném čísle.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Skladební skupina, podměty středního rodu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přednost.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136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9685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Několikanásobný </a:t>
            </a:r>
            <a:r>
              <a:rPr lang="cs-CZ" b="1" dirty="0" smtClean="0"/>
              <a:t>podmět (skladební skupina v podmětu)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/>
              <a:t>j</a:t>
            </a:r>
            <a:r>
              <a:rPr lang="cs-CZ" dirty="0" smtClean="0"/>
              <a:t>e vyjádřen několika výrazy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Na louce kvetly kopretiny, pomněnky,</a:t>
            </a:r>
          </a:p>
          <a:p>
            <a:pPr marL="0" indent="0">
              <a:buNone/>
            </a:pPr>
            <a:r>
              <a:rPr lang="cs-CZ" b="1" dirty="0" smtClean="0"/>
              <a:t>     pampelišky a hvozdíky.</a:t>
            </a:r>
          </a:p>
          <a:p>
            <a:r>
              <a:rPr lang="cs-CZ" dirty="0"/>
              <a:t>j</a:t>
            </a:r>
            <a:r>
              <a:rPr lang="cs-CZ" dirty="0" smtClean="0"/>
              <a:t>ednotlivé členy několikanásobného podmětu oddělujeme čárkou nebo spojujeme spojkou</a:t>
            </a:r>
            <a:endParaRPr lang="cs-CZ" dirty="0"/>
          </a:p>
          <a:p>
            <a:endParaRPr lang="cs-CZ" dirty="0"/>
          </a:p>
        </p:txBody>
      </p:sp>
      <p:pic>
        <p:nvPicPr>
          <p:cNvPr id="1028" name="Picture 4" descr="C:\Users\Marcela\AppData\Local\Microsoft\Windows\Temporary Internet Files\Content.IE5\ST8LOSVR\MP900399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802" y="1637646"/>
            <a:ext cx="1720694" cy="215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36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je podmět složen z podstatných jmen různých rodů, rod mužský životný má přednost před ostatními rody, rod ženský a mužský neživotný mají přednost před rodem </a:t>
            </a:r>
            <a:r>
              <a:rPr lang="cs-CZ" dirty="0" smtClean="0"/>
              <a:t>středním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Chlapec a dívky se pilně učil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	Autobusy a auta jezdil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po městě.</a:t>
            </a:r>
          </a:p>
          <a:p>
            <a:pPr marL="0" indent="0">
              <a:buNone/>
            </a:pPr>
            <a:r>
              <a:rPr lang="cs-CZ" b="1" dirty="0" smtClean="0"/>
              <a:t>	Kachna a kachňata plaval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na rybníčku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Marcela\AppData\Local\Microsoft\Windows\Temporary Internet Files\Content.IE5\3VGWMC9E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64904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4060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932" y="877986"/>
            <a:ext cx="8229600" cy="4525963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okud jsou všechny členy podmětu v čísle množném stejného rodu, pak zakončení příčestí činného se bude psát stejně, jako by byl v podmětu člen jediný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V klecích leželi tygři, lvi i jaguáři.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V ohradách pobíhaly zebry, žirafy a antilopy.</a:t>
            </a:r>
            <a:endParaRPr lang="cs-CZ" b="1" dirty="0"/>
          </a:p>
        </p:txBody>
      </p:sp>
      <p:pic>
        <p:nvPicPr>
          <p:cNvPr id="4098" name="Picture 2" descr="C:\Users\Marcela\AppData\Local\Microsoft\Windows\Temporary Internet Files\Content.IE5\ST8LOSVR\MP900289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72597"/>
            <a:ext cx="1187854" cy="179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ST8LOSVR\MP9004066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2896"/>
            <a:ext cx="2107704" cy="140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a\AppData\Local\Microsoft\Windows\Temporary Internet Files\Content.IE5\ST8LOSVR\MP9001786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01497"/>
            <a:ext cx="2304256" cy="152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21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estliže je mezi členy několikanásobného podmětu rodu středního alespoň jedno v čísle jednotném, píšeme v přísudku </a:t>
            </a:r>
            <a:r>
              <a:rPr lang="cs-CZ" b="1" dirty="0" smtClean="0">
                <a:solidFill>
                  <a:srgbClr val="FF0000"/>
                </a:solidFill>
              </a:rPr>
              <a:t>-y 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Kachně a house se pásl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na louce.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Jehně a kůzlata poskakoval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v ohradě.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Selata a hříbě se narodil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ve středu.</a:t>
            </a:r>
            <a:endParaRPr lang="cs-CZ" dirty="0"/>
          </a:p>
        </p:txBody>
      </p:sp>
      <p:pic>
        <p:nvPicPr>
          <p:cNvPr id="5123" name="Picture 3" descr="C:\Users\Marcela\AppData\Local\Microsoft\Windows\Temporary Internet Files\Content.IE5\ST8LOSVR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173" y="4834940"/>
            <a:ext cx="2448272" cy="162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69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/>
              <a:t>jestliže </a:t>
            </a:r>
            <a:r>
              <a:rPr lang="cs-CZ" dirty="0" smtClean="0"/>
              <a:t>jsou všechny členy </a:t>
            </a:r>
            <a:r>
              <a:rPr lang="cs-CZ" dirty="0"/>
              <a:t>několikanásobného podmětu rodu středního </a:t>
            </a:r>
            <a:r>
              <a:rPr lang="cs-CZ" dirty="0" smtClean="0"/>
              <a:t>v </a:t>
            </a:r>
            <a:r>
              <a:rPr lang="cs-CZ" dirty="0"/>
              <a:t>čísle </a:t>
            </a:r>
            <a:r>
              <a:rPr lang="cs-CZ" dirty="0" smtClean="0"/>
              <a:t>množném, </a:t>
            </a:r>
            <a:r>
              <a:rPr lang="cs-CZ" dirty="0"/>
              <a:t>píšeme v přísudku </a:t>
            </a:r>
            <a:r>
              <a:rPr lang="cs-CZ" b="1" dirty="0" smtClean="0">
                <a:solidFill>
                  <a:srgbClr val="FF0000"/>
                </a:solidFill>
              </a:rPr>
              <a:t>–a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b="1" dirty="0"/>
              <a:t>K</a:t>
            </a:r>
            <a:r>
              <a:rPr lang="cs-CZ" b="1" dirty="0" smtClean="0"/>
              <a:t>oťata a štěňata se vyhříval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 na sluníčku.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Holoubata i kuřata se už vylíhl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6148" name="Picture 4" descr="C:\Users\Marcela\AppData\Local\Microsoft\Windows\Temporary Internet Files\Content.IE5\3VGWMC9E\MP9001804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84534"/>
            <a:ext cx="2736304" cy="179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67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544616"/>
          </a:xfrm>
        </p:spPr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tojí-li přísudek před podmětem pak se také zakončení příčestí činného může řídit rodem nejbližšího jména ve skupině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Na výlet se přihlásil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 dívky i chlapci.</a:t>
            </a:r>
          </a:p>
          <a:p>
            <a:pPr marL="0" indent="0">
              <a:buNone/>
            </a:pPr>
            <a:r>
              <a:rPr lang="cs-CZ" b="1" dirty="0" smtClean="0"/>
              <a:t>    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Na výlet se přihlásil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 dívky i </a:t>
            </a:r>
            <a:r>
              <a:rPr lang="cs-CZ" b="1" dirty="0" smtClean="0"/>
              <a:t>chlapci.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ale pouze</a:t>
            </a:r>
          </a:p>
          <a:p>
            <a:pPr marL="0" indent="0">
              <a:buNone/>
            </a:pPr>
            <a:r>
              <a:rPr lang="cs-CZ" b="1" dirty="0" smtClean="0"/>
              <a:t>     Na výlet se přihlásil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 chlapci a dívky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TGN36CYC\MP900448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88840"/>
            <a:ext cx="189021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3VGWMC9E\MP9004424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856" y="4121740"/>
            <a:ext cx="1867215" cy="129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81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Doplňte vynechaná písmena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Petr a Jirka jel- na kolech. Kačka a Eliška se sešl- před školou. Kachňata a housata se batolil- po dvoře. Hrnky, talíře a misky se leskl- čistotou. Vidličky a nože ležel- na stole. Srnci a zajíci se pásl- u lesa. Honza a Michalka v prověrce nechyboval-. </a:t>
            </a:r>
            <a:r>
              <a:rPr lang="cs-CZ" dirty="0"/>
              <a:t>Z</a:t>
            </a:r>
            <a:r>
              <a:rPr lang="cs-CZ" dirty="0" smtClean="0"/>
              <a:t> fotbalového hřiště se ozýval- výkřiky a pískání. Soutěže se zúčastnil- dívky i chlapci. Slepice a kuřata zobal- zrní. Včely a čmeláci už vyletěl-. Kolem </a:t>
            </a:r>
            <a:r>
              <a:rPr lang="cs-CZ" dirty="0"/>
              <a:t>L</a:t>
            </a:r>
            <a:r>
              <a:rPr lang="cs-CZ" dirty="0" smtClean="0"/>
              <a:t>abe rostl- olše a topoly. Beran, ovce i jehňata byl- v ohradě.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39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Nechybujete?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Petr a Jirka jeli na kolech. Kačka a Eliška se sešl</a:t>
            </a:r>
            <a:r>
              <a:rPr lang="cs-CZ" dirty="0"/>
              <a:t>y</a:t>
            </a:r>
            <a:r>
              <a:rPr lang="cs-CZ" dirty="0" smtClean="0"/>
              <a:t> před školou. Kachňata a housata se batolila po dvoře. Hrnky, talíře a misky se leskly čistotou. Vidličky a nože ležely na stole. Srnci a zajíci se pásli u lesa. Honza a Michalka v prověrce nechybovali. </a:t>
            </a:r>
            <a:r>
              <a:rPr lang="cs-CZ" dirty="0"/>
              <a:t>Z</a:t>
            </a:r>
            <a:r>
              <a:rPr lang="cs-CZ" dirty="0" smtClean="0"/>
              <a:t> fotbalového hřiště se ozývaly výkřiky a pískání. Soutěže se zúčastnil</a:t>
            </a:r>
            <a:r>
              <a:rPr lang="cs-CZ" dirty="0" smtClean="0">
                <a:solidFill>
                  <a:srgbClr val="FF0000"/>
                </a:solidFill>
              </a:rPr>
              <a:t>y/i</a:t>
            </a:r>
            <a:r>
              <a:rPr lang="cs-CZ" dirty="0" smtClean="0"/>
              <a:t> dívky i chlapci. Slepice a kuřata zobaly zrní. Včely a čmeláci už vyletěli. Kolem </a:t>
            </a:r>
            <a:r>
              <a:rPr lang="cs-CZ" dirty="0"/>
              <a:t>L</a:t>
            </a:r>
            <a:r>
              <a:rPr lang="cs-CZ" dirty="0" smtClean="0"/>
              <a:t>abe rostly olše a topoly. Beran, ovce i jehňata byli v ohradě.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10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2013-04-06].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21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556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17</cp:revision>
  <dcterms:created xsi:type="dcterms:W3CDTF">2012-08-20T19:24:43Z</dcterms:created>
  <dcterms:modified xsi:type="dcterms:W3CDTF">2013-04-29T16:28:52Z</dcterms:modified>
</cp:coreProperties>
</file>