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5" r:id="rId2"/>
    <p:sldId id="266" r:id="rId3"/>
    <p:sldId id="257" r:id="rId4"/>
    <p:sldId id="259" r:id="rId5"/>
    <p:sldId id="262" r:id="rId6"/>
    <p:sldId id="263" r:id="rId7"/>
    <p:sldId id="264" r:id="rId8"/>
    <p:sldId id="261" r:id="rId9"/>
    <p:sldId id="268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8E5E6"/>
    <a:srgbClr val="5BD5DB"/>
    <a:srgbClr val="EC343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BE45C5-4E25-4AFC-AB03-A9E3B5689276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EFDE35-F42C-4DA4-B9DB-725DCFFEB0A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09795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EFDE35-F42C-4DA4-B9DB-725DCFFEB0AA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7113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EFDE35-F42C-4DA4-B9DB-725DCFFEB0AA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7113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C3434"/>
            </a:gs>
            <a:gs pos="65000">
              <a:srgbClr val="5BD5DB"/>
            </a:gs>
            <a:gs pos="100000">
              <a:srgbClr val="B8E5E6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488" y="866775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0629412"/>
              </p:ext>
            </p:extLst>
          </p:nvPr>
        </p:nvGraphicFramePr>
        <p:xfrm>
          <a:off x="1258888" y="2636838"/>
          <a:ext cx="6400800" cy="3119436"/>
        </p:xfrm>
        <a:graphic>
          <a:graphicData uri="http://schemas.openxmlformats.org/drawingml/2006/table">
            <a:tbl>
              <a:tblPr/>
              <a:tblGrid>
                <a:gridCol w="1187450"/>
                <a:gridCol w="5213350"/>
              </a:tblGrid>
              <a:tr h="5439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ZÁKLADNÍ ŠKOLA TIŠICE, okres MĚLNÍK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90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AUTOR: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Marcela Lazáková</a:t>
                      </a:r>
                    </a:p>
                  </a:txBody>
                  <a:tcPr marL="88118" marR="88118" marT="44069" marB="4406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74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NÁZEV: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VY_12_INOVACE_28_ČESKÝ JAZYK_PODSTATNÁ JMÉNA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90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CZ.1.07/1.4.00/21.3130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88118" marR="88118" marT="44069" marB="4406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36835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2009040"/>
              </p:ext>
            </p:extLst>
          </p:nvPr>
        </p:nvGraphicFramePr>
        <p:xfrm>
          <a:off x="1431925" y="1844675"/>
          <a:ext cx="6308725" cy="4440151"/>
        </p:xfrm>
        <a:graphic>
          <a:graphicData uri="http://schemas.openxmlformats.org/drawingml/2006/table">
            <a:tbl>
              <a:tblPr/>
              <a:tblGrid>
                <a:gridCol w="1617663"/>
                <a:gridCol w="4691062"/>
              </a:tblGrid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ANOTACE: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pro žáky 5. ročníku. Prohlubuje učivo o podstatných jménech a jejich skloňováním.</a:t>
                      </a: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JAZYK: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charset="0"/>
                        </a:rPr>
                        <a:t>Čeština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26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charset="0"/>
                          <a:cs typeface="Arial" charset="0"/>
                        </a:rPr>
                        <a:t>OČEKÁVANÝ VÝSTUP: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Arial" charset="0"/>
                        </a:rPr>
                        <a:t>Rozliší podstatná jména podle rodů a píše je pravopisně správně podle vzorů. </a:t>
                      </a: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02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KLÍČOVÁ SLOVA: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Pán, hrad muž stroj, předseda, soudce. Žena růže píseň, kost, město, moře, kuře stavení.</a:t>
                      </a: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DRUH UČEBNÍHO MATERIÁLU: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Prezentace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DRUH INTERAKTIVITY: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charset="0"/>
                        </a:rPr>
                        <a:t>Kombinace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CÍLOVÁ SKUPINA: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Žák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STUPEŇ A TYP VZDĚLÁNÍ: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Základní vzdělávání – první stupeň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7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TYPICKÁ VĚKOVÁ SKUPINA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9 - 12 let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charset="0"/>
                      </a:endParaRPr>
                    </a:p>
                  </a:txBody>
                  <a:tcPr marL="68111" marR="68111" marT="34048" marB="3404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130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76250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14156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Podstatná jména</a:t>
            </a:r>
            <a:r>
              <a:rPr lang="cs-CZ" dirty="0" smtClean="0"/>
              <a:t> ( </a:t>
            </a:r>
            <a:r>
              <a:rPr lang="cs-CZ" i="1" dirty="0" smtClean="0"/>
              <a:t>substantiva</a:t>
            </a:r>
            <a:r>
              <a:rPr lang="cs-CZ" dirty="0" smtClean="0"/>
              <a:t>) </a:t>
            </a:r>
          </a:p>
          <a:p>
            <a:r>
              <a:rPr lang="cs-CZ" dirty="0" smtClean="0"/>
              <a:t>označují </a:t>
            </a:r>
            <a:r>
              <a:rPr lang="cs-CZ" dirty="0"/>
              <a:t>názvy osob, zvířat, věcí, vlastností a </a:t>
            </a:r>
            <a:r>
              <a:rPr lang="cs-CZ" dirty="0" smtClean="0"/>
              <a:t>dějů </a:t>
            </a:r>
            <a:endParaRPr lang="cs-CZ" dirty="0"/>
          </a:p>
          <a:p>
            <a:r>
              <a:rPr lang="cs-CZ" dirty="0" smtClean="0"/>
              <a:t>ohebný </a:t>
            </a:r>
            <a:r>
              <a:rPr lang="cs-CZ" dirty="0"/>
              <a:t>slovní </a:t>
            </a:r>
            <a:r>
              <a:rPr lang="cs-CZ" dirty="0" smtClean="0"/>
              <a:t>druh</a:t>
            </a:r>
          </a:p>
          <a:p>
            <a:r>
              <a:rPr lang="cs-CZ" dirty="0"/>
              <a:t>s</a:t>
            </a:r>
            <a:r>
              <a:rPr lang="cs-CZ" dirty="0" smtClean="0"/>
              <a:t>kloňují se</a:t>
            </a:r>
          </a:p>
          <a:p>
            <a:r>
              <a:rPr lang="cs-CZ" dirty="0"/>
              <a:t>vyjadřují jeden ze 7 pádů </a:t>
            </a:r>
          </a:p>
          <a:p>
            <a:r>
              <a:rPr lang="cs-CZ" dirty="0" smtClean="0"/>
              <a:t>mají dvojí číslo jednotné nebo množné</a:t>
            </a:r>
          </a:p>
          <a:p>
            <a:r>
              <a:rPr lang="cs-CZ" dirty="0"/>
              <a:t>v</a:t>
            </a:r>
            <a:r>
              <a:rPr lang="cs-CZ" dirty="0" smtClean="0"/>
              <a:t>yjadřují trojí rod – mužský, ženský,střední</a:t>
            </a:r>
          </a:p>
        </p:txBody>
      </p:sp>
    </p:spTree>
    <p:extLst>
      <p:ext uri="{BB962C8B-B14F-4D97-AF65-F5344CB8AC3E}">
        <p14:creationId xmlns:p14="http://schemas.microsoft.com/office/powerpoint/2010/main" val="3053047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7308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Rod střední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zory pro skloňování jsou</a:t>
            </a:r>
          </a:p>
          <a:p>
            <a:r>
              <a:rPr lang="cs-CZ" b="1" dirty="0" smtClean="0"/>
              <a:t>měst</a:t>
            </a:r>
            <a:r>
              <a:rPr lang="cs-CZ" b="1" dirty="0" smtClean="0">
                <a:solidFill>
                  <a:srgbClr val="FF0000"/>
                </a:solidFill>
              </a:rPr>
              <a:t>o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!</a:t>
            </a:r>
            <a:r>
              <a:rPr lang="cs-CZ" b="1" dirty="0" smtClean="0"/>
              <a:t> </a:t>
            </a:r>
            <a:r>
              <a:rPr lang="cs-CZ" dirty="0" smtClean="0"/>
              <a:t>7.p.č.mn. měst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</a:p>
          <a:p>
            <a:r>
              <a:rPr lang="cs-CZ" b="1" dirty="0"/>
              <a:t>m</a:t>
            </a:r>
            <a:r>
              <a:rPr lang="cs-CZ" b="1" dirty="0" smtClean="0"/>
              <a:t>oř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!</a:t>
            </a:r>
            <a:r>
              <a:rPr lang="cs-CZ" b="1" dirty="0" smtClean="0"/>
              <a:t> </a:t>
            </a:r>
            <a:r>
              <a:rPr lang="cs-CZ" dirty="0" smtClean="0"/>
              <a:t>v koncovkách je vždy </a:t>
            </a:r>
            <a:r>
              <a:rPr lang="cs-CZ" b="1" dirty="0" smtClean="0">
                <a:solidFill>
                  <a:srgbClr val="FF0000"/>
                </a:solidFill>
              </a:rPr>
              <a:t>–i, -í</a:t>
            </a:r>
          </a:p>
          <a:p>
            <a:r>
              <a:rPr lang="cs-CZ" b="1" dirty="0" smtClean="0"/>
              <a:t>kuř</a:t>
            </a:r>
            <a:r>
              <a:rPr lang="cs-CZ" b="1" dirty="0" smtClean="0">
                <a:solidFill>
                  <a:srgbClr val="FF0000"/>
                </a:solidFill>
              </a:rPr>
              <a:t>e </a:t>
            </a:r>
            <a:r>
              <a:rPr lang="cs-CZ" dirty="0" smtClean="0"/>
              <a:t>(2.p.kuř</a:t>
            </a:r>
            <a:r>
              <a:rPr lang="cs-CZ" b="1" dirty="0" smtClean="0">
                <a:solidFill>
                  <a:srgbClr val="FF0000"/>
                </a:solidFill>
              </a:rPr>
              <a:t>ete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!</a:t>
            </a:r>
            <a:r>
              <a:rPr lang="cs-CZ" b="1" dirty="0" smtClean="0"/>
              <a:t> </a:t>
            </a:r>
            <a:r>
              <a:rPr lang="cs-CZ" dirty="0"/>
              <a:t>7.p.č.mn. </a:t>
            </a:r>
            <a:r>
              <a:rPr lang="cs-CZ" dirty="0" smtClean="0"/>
              <a:t>kuř</a:t>
            </a:r>
            <a:r>
              <a:rPr lang="cs-CZ" b="1" dirty="0" smtClean="0">
                <a:solidFill>
                  <a:srgbClr val="FF0000"/>
                </a:solidFill>
              </a:rPr>
              <a:t>aty</a:t>
            </a:r>
          </a:p>
          <a:p>
            <a:r>
              <a:rPr lang="cs-CZ" b="1" dirty="0"/>
              <a:t>s</a:t>
            </a:r>
            <a:r>
              <a:rPr lang="cs-CZ" b="1" dirty="0" smtClean="0"/>
              <a:t>taven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!</a:t>
            </a:r>
            <a:r>
              <a:rPr lang="cs-CZ" b="1" dirty="0" smtClean="0"/>
              <a:t> </a:t>
            </a:r>
            <a:r>
              <a:rPr lang="cs-CZ" dirty="0"/>
              <a:t>v koncovkách je vždy </a:t>
            </a:r>
            <a:r>
              <a:rPr lang="cs-CZ" b="1" dirty="0">
                <a:solidFill>
                  <a:srgbClr val="FF0000"/>
                </a:solidFill>
              </a:rPr>
              <a:t>–i, -í</a:t>
            </a:r>
          </a:p>
          <a:p>
            <a:endParaRPr lang="cs-CZ" b="1" dirty="0"/>
          </a:p>
        </p:txBody>
      </p:sp>
      <p:pic>
        <p:nvPicPr>
          <p:cNvPr id="1026" name="Picture 2" descr="C:\Users\Marcela\AppData\Local\Microsoft\Windows\Temporary Internet Files\Content.IE5\3VGWMC9E\MC90043637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4820" y="388265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a\AppData\Local\Microsoft\Windows\Temporary Internet Files\Content.IE5\4WUL45I6\MP9002016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236" y="2908871"/>
            <a:ext cx="2232248" cy="1469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cela\AppData\Local\Microsoft\Windows\Temporary Internet Files\Content.IE5\4WUL45I6\MP9004279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772816"/>
            <a:ext cx="1980220" cy="1319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Marcela\AppData\Local\Microsoft\Windows\Temporary Internet Files\Content.IE5\4WUL45I6\MC9004295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6815" y="5013176"/>
            <a:ext cx="2180921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590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9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9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Rod ženský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zory pro skloňování jsou</a:t>
            </a:r>
          </a:p>
          <a:p>
            <a:r>
              <a:rPr lang="cs-CZ" b="1" dirty="0" smtClean="0"/>
              <a:t>žen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!</a:t>
            </a:r>
            <a:r>
              <a:rPr lang="cs-CZ" b="1" dirty="0" smtClean="0"/>
              <a:t> </a:t>
            </a:r>
            <a:r>
              <a:rPr lang="cs-CZ" dirty="0" smtClean="0"/>
              <a:t>7.p.č.mn. žen</a:t>
            </a:r>
            <a:r>
              <a:rPr lang="cs-CZ" b="1" dirty="0" smtClean="0">
                <a:solidFill>
                  <a:srgbClr val="FF0000"/>
                </a:solidFill>
              </a:rPr>
              <a:t>ami, </a:t>
            </a:r>
            <a:r>
              <a:rPr lang="cs-CZ" dirty="0" smtClean="0"/>
              <a:t>ostatní koncovky </a:t>
            </a:r>
            <a:r>
              <a:rPr lang="cs-CZ" b="1" dirty="0" smtClean="0">
                <a:solidFill>
                  <a:srgbClr val="FF0000"/>
                </a:solidFill>
              </a:rPr>
              <a:t>-y</a:t>
            </a:r>
          </a:p>
          <a:p>
            <a:r>
              <a:rPr lang="cs-CZ" b="1" dirty="0" smtClean="0"/>
              <a:t>růže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!</a:t>
            </a:r>
            <a:r>
              <a:rPr lang="cs-CZ" b="1" dirty="0" smtClean="0"/>
              <a:t> </a:t>
            </a:r>
            <a:r>
              <a:rPr lang="cs-CZ" dirty="0" smtClean="0"/>
              <a:t>v koncovkách je vždy </a:t>
            </a:r>
            <a:r>
              <a:rPr lang="cs-CZ" b="1" dirty="0" smtClean="0">
                <a:solidFill>
                  <a:srgbClr val="FF0000"/>
                </a:solidFill>
              </a:rPr>
              <a:t>–i, -í</a:t>
            </a:r>
          </a:p>
          <a:p>
            <a:r>
              <a:rPr lang="cs-CZ" b="1" dirty="0" smtClean="0"/>
              <a:t>píseň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(2.p.písn</a:t>
            </a:r>
            <a:r>
              <a:rPr lang="cs-CZ" b="1" dirty="0" smtClean="0">
                <a:solidFill>
                  <a:srgbClr val="FF0000"/>
                </a:solidFill>
              </a:rPr>
              <a:t>ě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!</a:t>
            </a:r>
            <a:r>
              <a:rPr lang="cs-CZ" b="1" dirty="0" smtClean="0"/>
              <a:t> </a:t>
            </a:r>
            <a:r>
              <a:rPr lang="cs-CZ" dirty="0"/>
              <a:t>v koncovkách je vždy </a:t>
            </a:r>
            <a:r>
              <a:rPr lang="cs-CZ" b="1" dirty="0">
                <a:solidFill>
                  <a:srgbClr val="FF0000"/>
                </a:solidFill>
              </a:rPr>
              <a:t>–i, -í</a:t>
            </a:r>
          </a:p>
          <a:p>
            <a:r>
              <a:rPr lang="cs-CZ" b="1" dirty="0" smtClean="0"/>
              <a:t>kost</a:t>
            </a:r>
            <a:r>
              <a:rPr lang="cs-CZ" dirty="0" smtClean="0"/>
              <a:t>(2.p.kost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)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!</a:t>
            </a:r>
            <a:r>
              <a:rPr lang="cs-CZ" b="1" dirty="0" smtClean="0"/>
              <a:t> </a:t>
            </a:r>
            <a:r>
              <a:rPr lang="cs-CZ" dirty="0"/>
              <a:t>v koncovkách je vždy </a:t>
            </a:r>
            <a:r>
              <a:rPr lang="cs-CZ" b="1" dirty="0">
                <a:solidFill>
                  <a:srgbClr val="FF0000"/>
                </a:solidFill>
              </a:rPr>
              <a:t>–i, -í</a:t>
            </a:r>
          </a:p>
          <a:p>
            <a:endParaRPr lang="cs-CZ" b="1" dirty="0"/>
          </a:p>
        </p:txBody>
      </p:sp>
      <p:pic>
        <p:nvPicPr>
          <p:cNvPr id="2050" name="Picture 2" descr="C:\Users\Marcela\AppData\Local\Microsoft\Windows\Temporary Internet Files\Content.IE5\TGN36CYC\MP9004484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9265" y="1628800"/>
            <a:ext cx="1281336" cy="1823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cela\AppData\Local\Microsoft\Windows\Temporary Internet Files\Content.IE5\ST8LOSVR\MP9003904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2122" y="2812473"/>
            <a:ext cx="1368152" cy="1917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cela\AppData\Local\Microsoft\Windows\Temporary Internet Files\Content.IE5\TGN36CYC\MC9003357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905" y="5517232"/>
            <a:ext cx="1896228" cy="1053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rcela\AppData\Local\Microsoft\Windows\Temporary Internet Files\Content.IE5\ST8LOSVR\MP90017777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7042" y="4512462"/>
            <a:ext cx="1683852" cy="112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5528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Rod mužský životný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zory pro skloňování jsou</a:t>
            </a:r>
          </a:p>
          <a:p>
            <a:r>
              <a:rPr lang="cs-CZ" b="1" dirty="0" smtClean="0"/>
              <a:t>pán</a:t>
            </a:r>
            <a:r>
              <a:rPr lang="cs-CZ" dirty="0" smtClean="0"/>
              <a:t>(2.p.pán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)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!</a:t>
            </a:r>
            <a:r>
              <a:rPr lang="cs-CZ" b="1" dirty="0" smtClean="0"/>
              <a:t> </a:t>
            </a:r>
            <a:r>
              <a:rPr lang="cs-CZ" dirty="0"/>
              <a:t>4</a:t>
            </a:r>
            <a:r>
              <a:rPr lang="cs-CZ" dirty="0" smtClean="0"/>
              <a:t>. a7.p.č.mn. pán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b="1" dirty="0" smtClean="0"/>
              <a:t>,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1.p.č.mn. pán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</a:p>
          <a:p>
            <a:r>
              <a:rPr lang="cs-CZ" b="1" dirty="0" smtClean="0"/>
              <a:t>muž</a:t>
            </a:r>
            <a:r>
              <a:rPr lang="cs-CZ" dirty="0" smtClean="0"/>
              <a:t>(2.p.muž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!</a:t>
            </a:r>
            <a:r>
              <a:rPr lang="cs-CZ" b="1" dirty="0" smtClean="0"/>
              <a:t> </a:t>
            </a:r>
            <a:r>
              <a:rPr lang="cs-CZ" dirty="0" smtClean="0"/>
              <a:t>v koncovkách je vždy </a:t>
            </a:r>
            <a:r>
              <a:rPr lang="cs-CZ" b="1" dirty="0" smtClean="0">
                <a:solidFill>
                  <a:srgbClr val="FF0000"/>
                </a:solidFill>
              </a:rPr>
              <a:t>–i, -í</a:t>
            </a:r>
          </a:p>
          <a:p>
            <a:r>
              <a:rPr lang="cs-CZ" b="1" dirty="0"/>
              <a:t>p</a:t>
            </a:r>
            <a:r>
              <a:rPr lang="cs-CZ" b="1" dirty="0" smtClean="0"/>
              <a:t>ředsed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>
                <a:solidFill>
                  <a:srgbClr val="FF0000"/>
                </a:solidFill>
              </a:rPr>
              <a:t>!</a:t>
            </a:r>
            <a:r>
              <a:rPr lang="cs-CZ" b="1" dirty="0"/>
              <a:t> </a:t>
            </a:r>
            <a:r>
              <a:rPr lang="cs-CZ" dirty="0" smtClean="0"/>
              <a:t>3.a 6.p.č.j. předsed</a:t>
            </a:r>
            <a:r>
              <a:rPr lang="cs-CZ" b="1" dirty="0" smtClean="0">
                <a:solidFill>
                  <a:srgbClr val="FF0000"/>
                </a:solidFill>
              </a:rPr>
              <a:t>ovi</a:t>
            </a:r>
          </a:p>
          <a:p>
            <a:r>
              <a:rPr lang="cs-CZ" b="1" dirty="0" smtClean="0"/>
              <a:t>soudc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!</a:t>
            </a:r>
            <a:r>
              <a:rPr lang="cs-CZ" b="1" dirty="0" smtClean="0"/>
              <a:t> </a:t>
            </a:r>
            <a:r>
              <a:rPr lang="cs-CZ" dirty="0"/>
              <a:t>p</a:t>
            </a:r>
            <a:r>
              <a:rPr lang="cs-CZ" dirty="0" smtClean="0"/>
              <a:t>ozor na 5.p. č.j. soud</a:t>
            </a:r>
            <a:r>
              <a:rPr lang="cs-CZ" b="1" dirty="0" smtClean="0">
                <a:solidFill>
                  <a:srgbClr val="FF0000"/>
                </a:solidFill>
              </a:rPr>
              <a:t>ce</a:t>
            </a:r>
          </a:p>
          <a:p>
            <a:endParaRPr lang="cs-CZ" b="1" dirty="0"/>
          </a:p>
        </p:txBody>
      </p:sp>
      <p:pic>
        <p:nvPicPr>
          <p:cNvPr id="3074" name="Picture 2" descr="C:\Users\Marcela\AppData\Local\Microsoft\Windows\Temporary Internet Files\Content.IE5\4WUL45I6\MP9002898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942225"/>
            <a:ext cx="1728192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cela\AppData\Local\Microsoft\Windows\Temporary Internet Files\Content.IE5\3VGWMC9E\MP900448368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87" r="25665"/>
          <a:stretch/>
        </p:blipFill>
        <p:spPr bwMode="auto">
          <a:xfrm>
            <a:off x="7429942" y="2852936"/>
            <a:ext cx="1364309" cy="1566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Marcela\AppData\Local\Microsoft\Windows\Temporary Internet Files\Content.IE5\4WUL45I6\MP900430596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307" t="9866"/>
          <a:stretch/>
        </p:blipFill>
        <p:spPr bwMode="auto">
          <a:xfrm>
            <a:off x="7406928" y="5301208"/>
            <a:ext cx="1364309" cy="1248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arcela\AppData\Local\Microsoft\Windows\Temporary Internet Files\Content.IE5\4WUL45I6\MC9003979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4221" y="3700564"/>
            <a:ext cx="1495958" cy="2156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4992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9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9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Rod mužský neživotný</a:t>
            </a:r>
          </a:p>
          <a:p>
            <a:pPr marL="514350" indent="-514350">
              <a:buAutoNum type="arabicPeriod"/>
            </a:pPr>
            <a:r>
              <a:rPr lang="cs-CZ" dirty="0" smtClean="0"/>
              <a:t>a 4. p. č.j. je shodný (hrad-hrad, stroj-stroj)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zory pro skloňování jsou</a:t>
            </a:r>
          </a:p>
          <a:p>
            <a:r>
              <a:rPr lang="cs-CZ" b="1" dirty="0" smtClean="0"/>
              <a:t>hrad</a:t>
            </a:r>
            <a:r>
              <a:rPr lang="cs-CZ" dirty="0" smtClean="0"/>
              <a:t>(2.p.hrad</a:t>
            </a:r>
            <a:r>
              <a:rPr lang="cs-CZ" b="1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/les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)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!</a:t>
            </a:r>
            <a:r>
              <a:rPr lang="cs-CZ" b="1" dirty="0" smtClean="0"/>
              <a:t> </a:t>
            </a:r>
            <a:r>
              <a:rPr lang="cs-CZ" dirty="0"/>
              <a:t>4</a:t>
            </a:r>
            <a:r>
              <a:rPr lang="cs-CZ" dirty="0" smtClean="0"/>
              <a:t>. a7.p.č.mn. pán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b="1" dirty="0" smtClean="0"/>
              <a:t>,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1.p.č.mn. pán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</a:p>
          <a:p>
            <a:r>
              <a:rPr lang="cs-CZ" b="1" dirty="0" smtClean="0"/>
              <a:t>stroj</a:t>
            </a:r>
            <a:r>
              <a:rPr lang="cs-CZ" dirty="0" smtClean="0"/>
              <a:t>(2.p.stroj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!</a:t>
            </a:r>
            <a:r>
              <a:rPr lang="cs-CZ" b="1" dirty="0" smtClean="0"/>
              <a:t> </a:t>
            </a:r>
            <a:r>
              <a:rPr lang="cs-CZ" dirty="0" smtClean="0"/>
              <a:t>v koncovkách je vždy </a:t>
            </a:r>
            <a:r>
              <a:rPr lang="cs-CZ" b="1" dirty="0" smtClean="0">
                <a:solidFill>
                  <a:srgbClr val="FF0000"/>
                </a:solidFill>
              </a:rPr>
              <a:t>–i, -í</a:t>
            </a: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4100" name="Picture 4" descr="C:\Users\Marcela\AppData\Local\Microsoft\Windows\Temporary Internet Files\Content.IE5\4WUL45I6\MP9004026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844824"/>
            <a:ext cx="2184129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Marcela\AppData\Local\Microsoft\Windows\Temporary Internet Files\Content.IE5\ST8LOSVR\MP9004316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221088"/>
            <a:ext cx="2088232" cy="2232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997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2232248" cy="72008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Doplňte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496944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Když jsme procházeli výstavními sál-, všude stály váz- s květinam-. V další místnosti byly za skl-  perl- a drahokam-. V jídelně </a:t>
            </a:r>
            <a:r>
              <a:rPr lang="cs-CZ" dirty="0"/>
              <a:t>se </a:t>
            </a:r>
            <a:r>
              <a:rPr lang="cs-CZ" dirty="0" smtClean="0"/>
              <a:t>blýskalo rozličné nádob- pod drahocennými světl-. Ve zdobené konv- bývalo víno. Ve zbrojnic- jsme si prohlédli brněn- a kůl- s korouhvem- s nápis-. Zábradl- bylo ozdobeno kovovými holub- a páv-. Na nádvoří se pohybovali žác- se svými učitel-. V parku rostly rozličné strom- a keře, zaujaly nás záhon- s barevnými rostlinam-. V jezírku plavaly ryb- a ve voliérách se natřásali sokol-, jestřáb- a  sov-.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3723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6624736" cy="72008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Pracovali jste bez chyby?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496944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Když jsme procházeli výstavními sály, všude stály vázy s květinam</a:t>
            </a:r>
            <a:r>
              <a:rPr lang="cs-CZ" dirty="0"/>
              <a:t>i</a:t>
            </a:r>
            <a:r>
              <a:rPr lang="cs-CZ" dirty="0" smtClean="0"/>
              <a:t>. V další místnosti byly za skl</a:t>
            </a:r>
            <a:r>
              <a:rPr lang="cs-CZ" dirty="0"/>
              <a:t>y</a:t>
            </a:r>
            <a:r>
              <a:rPr lang="cs-CZ" dirty="0" smtClean="0"/>
              <a:t>  perl</a:t>
            </a:r>
            <a:r>
              <a:rPr lang="cs-CZ" dirty="0"/>
              <a:t>y</a:t>
            </a:r>
            <a:r>
              <a:rPr lang="cs-CZ" dirty="0" smtClean="0"/>
              <a:t> a drahokamy. V jídelně </a:t>
            </a:r>
            <a:r>
              <a:rPr lang="cs-CZ" dirty="0"/>
              <a:t>se </a:t>
            </a:r>
            <a:r>
              <a:rPr lang="cs-CZ" dirty="0" smtClean="0"/>
              <a:t>blýskalo rozličné nádobí pod drahocennými světl</a:t>
            </a:r>
            <a:r>
              <a:rPr lang="cs-CZ" dirty="0"/>
              <a:t>y</a:t>
            </a:r>
            <a:r>
              <a:rPr lang="cs-CZ" dirty="0" smtClean="0"/>
              <a:t>. Ve zdobené konv</a:t>
            </a:r>
            <a:r>
              <a:rPr lang="cs-CZ" dirty="0"/>
              <a:t>i</a:t>
            </a:r>
            <a:r>
              <a:rPr lang="cs-CZ" dirty="0" smtClean="0"/>
              <a:t> bývalo víno. Ve zbrojnici jsme si prohlédli brnění a kůly s korouhvemi s nápisy. Zábradl</a:t>
            </a:r>
            <a:r>
              <a:rPr lang="cs-CZ" dirty="0"/>
              <a:t>í</a:t>
            </a:r>
            <a:r>
              <a:rPr lang="cs-CZ" dirty="0" smtClean="0"/>
              <a:t> bylo ozdobeno kovovými holuby a pávy. Na nádvoří se pohybovali žác</a:t>
            </a:r>
            <a:r>
              <a:rPr lang="cs-CZ" dirty="0"/>
              <a:t>i</a:t>
            </a:r>
            <a:r>
              <a:rPr lang="cs-CZ" dirty="0" smtClean="0"/>
              <a:t> se svými učiteli. V parku rostly rozličné stromy a keře, zaujaly nás záhony s barevnými rostlinam</a:t>
            </a:r>
            <a:r>
              <a:rPr lang="cs-CZ" dirty="0"/>
              <a:t>i</a:t>
            </a:r>
            <a:r>
              <a:rPr lang="cs-CZ" dirty="0" smtClean="0"/>
              <a:t>. V jezírku plavaly ryby a ve voliérách se natřásali sokoli, jestřábi a  sovy.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2678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dirty="0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Použité obrázky jsou z galerie Office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[cit. 2012-10-11]. 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</p:txBody>
      </p:sp>
      <p:sp>
        <p:nvSpPr>
          <p:cNvPr id="10244" name="Obdélník 3"/>
          <p:cNvSpPr>
            <a:spLocks noChangeArrowheads="1"/>
          </p:cNvSpPr>
          <p:nvPr/>
        </p:nvSpPr>
        <p:spPr bwMode="auto">
          <a:xfrm>
            <a:off x="3646488" y="3254375"/>
            <a:ext cx="1841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3372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575</Words>
  <Application>Microsoft Office PowerPoint</Application>
  <PresentationFormat>Předvádění na obrazovce (4:3)</PresentationFormat>
  <Paragraphs>82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Doplňte</vt:lpstr>
      <vt:lpstr>Pracovali jste bez chyby?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18</cp:revision>
  <dcterms:created xsi:type="dcterms:W3CDTF">2012-08-20T19:24:43Z</dcterms:created>
  <dcterms:modified xsi:type="dcterms:W3CDTF">2013-04-28T22:40:08Z</dcterms:modified>
</cp:coreProperties>
</file>