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6" r:id="rId4"/>
    <p:sldId id="261" r:id="rId5"/>
    <p:sldId id="258" r:id="rId6"/>
    <p:sldId id="257" r:id="rId7"/>
    <p:sldId id="263" r:id="rId8"/>
    <p:sldId id="264" r:id="rId9"/>
    <p:sldId id="259" r:id="rId10"/>
    <p:sldId id="266" r:id="rId11"/>
    <p:sldId id="265" r:id="rId12"/>
    <p:sldId id="262" r:id="rId13"/>
    <p:sldId id="260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DD4B"/>
    <a:srgbClr val="63F991"/>
    <a:srgbClr val="AECB91"/>
    <a:srgbClr val="CA6CAF"/>
    <a:srgbClr val="99FFCC"/>
    <a:srgbClr val="AB7D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AB7DA2"/>
            </a:gs>
            <a:gs pos="0">
              <a:srgbClr val="CA6CAF"/>
            </a:gs>
            <a:gs pos="59000">
              <a:srgbClr val="99FFCC"/>
            </a:gs>
            <a:gs pos="100000">
              <a:srgbClr val="09DD4B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23.4.2013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211418"/>
              </p:ext>
            </p:extLst>
          </p:nvPr>
        </p:nvGraphicFramePr>
        <p:xfrm>
          <a:off x="1259632" y="2636912"/>
          <a:ext cx="6400799" cy="3306811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3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8112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VY_32_INOVACE_18_LITERATURA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PRO DĚTI_POVĚST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350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86266243"/>
              </p:ext>
            </p:extLst>
          </p:nvPr>
        </p:nvGraphicFramePr>
        <p:xfrm>
          <a:off x="1431335" y="1594447"/>
          <a:ext cx="6281329" cy="456503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pověst a k seznámení s některými autory a jejich díly.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charakterizovat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baladu a uvede příklad.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Alois Jirásek, Adolf Wenig, Eduard Petiška, František Langer, Václav Cibula, Oldřich Sirovátka, Bohuslav Žárský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133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05627" y="767408"/>
            <a:ext cx="77768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Pověst</a:t>
            </a:r>
            <a:r>
              <a:rPr lang="cs-CZ" sz="3200" dirty="0"/>
              <a:t> je epický útvar lidové </a:t>
            </a:r>
            <a:r>
              <a:rPr lang="cs-CZ" sz="3200" dirty="0" smtClean="0"/>
              <a:t>slovesnosti</a:t>
            </a:r>
            <a:r>
              <a:rPr lang="cs-CZ" sz="3200" dirty="0"/>
              <a:t>.</a:t>
            </a:r>
            <a:r>
              <a:rPr lang="cs-CZ" sz="3200" dirty="0" smtClean="0"/>
              <a:t> </a:t>
            </a:r>
          </a:p>
          <a:p>
            <a:r>
              <a:rPr lang="cs-CZ" sz="3200" dirty="0" smtClean="0"/>
              <a:t>Jádro </a:t>
            </a:r>
            <a:r>
              <a:rPr lang="cs-CZ" sz="3200" dirty="0"/>
              <a:t>příběhu může být pravdivé, avšak díky ústnímu převypravování je příběh kvůli dramatičnosti a líbivosti značně dokrášlen, proto ztrácí na věrohodnosti. Pověsti tak mohou být brány jako historické zdroje pouze s rezervou. Pověsti jsou vždy místně i časově lokalizovány a svými vypravěči a posluchači byly a jsou považovány za pravdivé - tím se liší od pohádek. </a:t>
            </a:r>
          </a:p>
        </p:txBody>
      </p:sp>
    </p:spTree>
    <p:extLst>
      <p:ext uri="{BB962C8B-B14F-4D97-AF65-F5344CB8AC3E}">
        <p14:creationId xmlns:p14="http://schemas.microsoft.com/office/powerpoint/2010/main" val="2144050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/>
              <a:t>Druhy pověstí</a:t>
            </a:r>
          </a:p>
          <a:p>
            <a:pPr marL="0" indent="0">
              <a:buNone/>
            </a:pPr>
            <a:r>
              <a:rPr lang="cs-CZ" dirty="0"/>
              <a:t>1. místní (o hradu, kapličce, </a:t>
            </a:r>
            <a:r>
              <a:rPr lang="cs-CZ" dirty="0" smtClean="0"/>
              <a:t>studánce..)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2. historické (minulost národa)</a:t>
            </a:r>
          </a:p>
          <a:p>
            <a:pPr marL="0" indent="0">
              <a:buNone/>
            </a:pPr>
            <a:r>
              <a:rPr lang="cs-CZ" dirty="0"/>
              <a:t>3. o výjimečných lidech</a:t>
            </a:r>
          </a:p>
          <a:p>
            <a:pPr marL="0" indent="0">
              <a:buNone/>
            </a:pPr>
            <a:r>
              <a:rPr lang="cs-CZ" dirty="0"/>
              <a:t>4. heraldické (o erbech, znacích)</a:t>
            </a:r>
          </a:p>
          <a:p>
            <a:pPr marL="0" indent="0">
              <a:buNone/>
            </a:pPr>
            <a:r>
              <a:rPr lang="cs-CZ" dirty="0"/>
              <a:t>5. démonické (o vodníku, polednici…)</a:t>
            </a:r>
          </a:p>
          <a:p>
            <a:pPr marL="0" indent="0">
              <a:buNone/>
            </a:pPr>
            <a:r>
              <a:rPr lang="cs-CZ" dirty="0"/>
              <a:t>6. současné (městské, moderní)</a:t>
            </a:r>
          </a:p>
          <a:p>
            <a:pPr marL="0" indent="0">
              <a:buNone/>
            </a:pPr>
            <a:r>
              <a:rPr lang="cs-CZ" dirty="0"/>
              <a:t>7. legendární ( je tu pravdivá postava, která je známa)</a:t>
            </a:r>
          </a:p>
          <a:p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04664"/>
            <a:ext cx="243027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126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cs-CZ" dirty="0" smtClean="0"/>
              <a:t>pověst </a:t>
            </a:r>
            <a:r>
              <a:rPr lang="cs-CZ" dirty="0"/>
              <a:t>zpravidla vychází z historicky doložených reálií a faktů</a:t>
            </a:r>
          </a:p>
          <a:p>
            <a:pPr marL="0" lvl="0" indent="0">
              <a:buNone/>
            </a:pPr>
            <a:r>
              <a:rPr lang="cs-CZ" dirty="0"/>
              <a:t>námětem bývá </a:t>
            </a:r>
            <a:r>
              <a:rPr lang="cs-CZ" b="1" dirty="0"/>
              <a:t>skutečná událost, situovaná do určitého místa a času</a:t>
            </a:r>
            <a:endParaRPr lang="cs-CZ" dirty="0"/>
          </a:p>
          <a:p>
            <a:pPr marL="0" lvl="0" indent="0">
              <a:buNone/>
            </a:pPr>
            <a:r>
              <a:rPr lang="cs-CZ" dirty="0"/>
              <a:t>je vyprávěním o životních osudech konkrétní, dobově existující postavy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009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67544" y="1988840"/>
            <a:ext cx="60186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Za první pověsti je možné považovat Kosmovu a Dalimilovu kroniku.</a:t>
            </a:r>
            <a:endParaRPr lang="cs-CZ" sz="3200" dirty="0"/>
          </a:p>
        </p:txBody>
      </p:sp>
      <p:sp>
        <p:nvSpPr>
          <p:cNvPr id="3" name="Obdélník 2"/>
          <p:cNvSpPr/>
          <p:nvPr/>
        </p:nvSpPr>
        <p:spPr>
          <a:xfrm>
            <a:off x="491030" y="863629"/>
            <a:ext cx="20882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Počátky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767210"/>
            <a:ext cx="4060807" cy="2664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6185" y="863629"/>
            <a:ext cx="2304256" cy="3263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2206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434543" y="412126"/>
            <a:ext cx="6984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/>
              <a:t>Za </a:t>
            </a:r>
            <a:r>
              <a:rPr lang="cs-CZ" sz="3200" b="1" dirty="0"/>
              <a:t>národního obrození</a:t>
            </a:r>
            <a:r>
              <a:rPr lang="cs-CZ" sz="3200" dirty="0"/>
              <a:t>  byly folklórní pověsti spolu s lidovými pohádkami sbírány, zaznamenávány a literárně zpracovávány v umělecky svébytných souborech. </a:t>
            </a:r>
          </a:p>
          <a:p>
            <a:r>
              <a:rPr lang="cs-CZ" sz="3200" b="1" dirty="0"/>
              <a:t>K. J. Erben</a:t>
            </a:r>
            <a:r>
              <a:rPr lang="cs-CZ" sz="3200" dirty="0"/>
              <a:t>,</a:t>
            </a:r>
            <a:r>
              <a:rPr lang="cs-CZ" sz="3200" i="1" dirty="0"/>
              <a:t> </a:t>
            </a:r>
            <a:r>
              <a:rPr lang="cs-CZ" sz="3200" b="1" dirty="0"/>
              <a:t>Sto prostonárodních pohádek a pověstí slovanských v nářečích původních</a:t>
            </a:r>
          </a:p>
          <a:p>
            <a:r>
              <a:rPr lang="cs-CZ" sz="3200" b="1" dirty="0" smtClean="0"/>
              <a:t>Karel </a:t>
            </a:r>
            <a:r>
              <a:rPr lang="cs-CZ" sz="3200" b="1" dirty="0"/>
              <a:t>Havlíček </a:t>
            </a:r>
            <a:r>
              <a:rPr lang="cs-CZ" sz="3200" b="1" dirty="0" smtClean="0"/>
              <a:t>Borovský, Král Lávra</a:t>
            </a:r>
            <a:r>
              <a:rPr lang="cs-CZ" sz="3200" dirty="0" smtClean="0"/>
              <a:t> </a:t>
            </a:r>
          </a:p>
          <a:p>
            <a:r>
              <a:rPr lang="cs-CZ" sz="3200" dirty="0" smtClean="0"/>
              <a:t>– veršované, na motivy irské pověsti</a:t>
            </a:r>
          </a:p>
          <a:p>
            <a:r>
              <a:rPr lang="cs-CZ" sz="3200" b="1" dirty="0" smtClean="0"/>
              <a:t>Božena </a:t>
            </a:r>
            <a:r>
              <a:rPr lang="cs-CZ" sz="3200" b="1" dirty="0"/>
              <a:t>Němcová, Národní báchorky </a:t>
            </a:r>
            <a:endParaRPr lang="cs-CZ" sz="3200" b="1" dirty="0" smtClean="0"/>
          </a:p>
          <a:p>
            <a:r>
              <a:rPr lang="cs-CZ" sz="3200" b="1" dirty="0" smtClean="0"/>
              <a:t>a </a:t>
            </a:r>
            <a:r>
              <a:rPr lang="cs-CZ" sz="3200" b="1" dirty="0"/>
              <a:t>pověsti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980" y="1412776"/>
            <a:ext cx="2286000" cy="3389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880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76436" y="48721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80</a:t>
            </a:r>
            <a:r>
              <a:rPr lang="cs-CZ" b="1" dirty="0"/>
              <a:t>. - 90. </a:t>
            </a:r>
            <a:r>
              <a:rPr lang="cs-CZ" b="1" dirty="0" smtClean="0"/>
              <a:t>léta </a:t>
            </a:r>
            <a:r>
              <a:rPr lang="cs-CZ" b="1" dirty="0"/>
              <a:t>19. století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Alois Jirásek, Staré pověsti </a:t>
            </a:r>
            <a:r>
              <a:rPr lang="cs-CZ" b="1" dirty="0" smtClean="0"/>
              <a:t>české, </a:t>
            </a:r>
            <a:r>
              <a:rPr lang="cs-CZ" dirty="0" smtClean="0"/>
              <a:t>(1894)</a:t>
            </a:r>
            <a:endParaRPr lang="cs-CZ" b="1" dirty="0"/>
          </a:p>
          <a:p>
            <a:pPr marL="0" indent="0">
              <a:buNone/>
            </a:pPr>
            <a:r>
              <a:rPr lang="cs-CZ" dirty="0" smtClean="0"/>
              <a:t>Zvýraznil </a:t>
            </a:r>
            <a:r>
              <a:rPr lang="cs-CZ" dirty="0"/>
              <a:t>národně výchovný, vlastenecký a vzdělávací aspekt. </a:t>
            </a:r>
            <a:r>
              <a:rPr lang="cs-CZ" dirty="0" smtClean="0"/>
              <a:t>Vytvořil nejúplnější</a:t>
            </a:r>
            <a:r>
              <a:rPr lang="cs-CZ" dirty="0"/>
              <a:t>, typově nejrozmanitější a umělecky nejhodnotnější soubor národních </a:t>
            </a:r>
            <a:r>
              <a:rPr lang="cs-CZ" dirty="0" smtClean="0"/>
              <a:t>pověstí.</a:t>
            </a:r>
            <a:r>
              <a:rPr lang="cs-CZ" b="1" dirty="0" smtClean="0"/>
              <a:t>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812" y="3717032"/>
            <a:ext cx="46101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9826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43514"/>
            <a:ext cx="8229600" cy="5400600"/>
          </a:xfrm>
        </p:spPr>
        <p:txBody>
          <a:bodyPr>
            <a:normAutofit fontScale="55000" lnSpcReduction="20000"/>
          </a:bodyPr>
          <a:lstStyle/>
          <a:p>
            <a:endParaRPr lang="cs-CZ" sz="5600" dirty="0" smtClean="0"/>
          </a:p>
          <a:p>
            <a:pPr marL="0" indent="0">
              <a:buNone/>
            </a:pPr>
            <a:endParaRPr lang="cs-CZ" sz="5800" b="1" dirty="0" smtClean="0"/>
          </a:p>
          <a:p>
            <a:pPr marL="0" indent="0">
              <a:buNone/>
            </a:pPr>
            <a:r>
              <a:rPr lang="cs-CZ" sz="5800" b="1" dirty="0" smtClean="0"/>
              <a:t>Adolf Wenig, </a:t>
            </a:r>
            <a:r>
              <a:rPr lang="cs-CZ" sz="5800" b="1" dirty="0"/>
              <a:t>Staré pověsti </a:t>
            </a:r>
            <a:r>
              <a:rPr lang="cs-CZ" sz="5800" b="1" dirty="0" smtClean="0"/>
              <a:t>Pražské, </a:t>
            </a:r>
            <a:r>
              <a:rPr lang="cs-CZ" sz="5800" dirty="0" smtClean="0"/>
              <a:t>(1937)</a:t>
            </a:r>
            <a:endParaRPr lang="cs-CZ" sz="5800" dirty="0"/>
          </a:p>
          <a:p>
            <a:pPr marL="0" indent="0">
              <a:buNone/>
            </a:pPr>
            <a:r>
              <a:rPr lang="cs-CZ" sz="5800" dirty="0" smtClean="0"/>
              <a:t>rozšiřuje tematickou </a:t>
            </a:r>
            <a:r>
              <a:rPr lang="cs-CZ" sz="5800" dirty="0"/>
              <a:t>oblast pražských pověstí, již </a:t>
            </a:r>
            <a:r>
              <a:rPr lang="cs-CZ" sz="5800" dirty="0" smtClean="0"/>
              <a:t> zaměřených </a:t>
            </a:r>
            <a:r>
              <a:rPr lang="cs-CZ" sz="5800" dirty="0"/>
              <a:t>na dětského </a:t>
            </a:r>
            <a:r>
              <a:rPr lang="cs-CZ" sz="5800" dirty="0" smtClean="0"/>
              <a:t>čtenáře.</a:t>
            </a:r>
          </a:p>
          <a:p>
            <a:pPr marL="0" indent="0">
              <a:buNone/>
            </a:pPr>
            <a:endParaRPr lang="cs-CZ" sz="5800" dirty="0" smtClean="0"/>
          </a:p>
          <a:p>
            <a:pPr marL="0" indent="0">
              <a:buNone/>
            </a:pPr>
            <a:r>
              <a:rPr lang="cs-CZ" sz="5800" b="1" dirty="0" smtClean="0"/>
              <a:t>Eduard Petiška,</a:t>
            </a:r>
            <a:r>
              <a:rPr lang="cs-CZ" sz="5800" dirty="0" smtClean="0"/>
              <a:t> </a:t>
            </a:r>
            <a:r>
              <a:rPr lang="cs-CZ" sz="5800" b="1" dirty="0"/>
              <a:t>Golem a jiné židovské pověsti a pohádky ze staré Prahy</a:t>
            </a:r>
            <a:r>
              <a:rPr lang="cs-CZ" sz="5800" dirty="0"/>
              <a:t> (převyprávění pro mládež, 1968</a:t>
            </a:r>
            <a:r>
              <a:rPr lang="cs-CZ" sz="5800" dirty="0" smtClean="0"/>
              <a:t>),</a:t>
            </a:r>
            <a:r>
              <a:rPr lang="cs-CZ" sz="5800" dirty="0"/>
              <a:t> </a:t>
            </a:r>
            <a:r>
              <a:rPr lang="cs-CZ" sz="5800" b="1" dirty="0" smtClean="0"/>
              <a:t>Čtení </a:t>
            </a:r>
            <a:r>
              <a:rPr lang="cs-CZ" sz="5800" b="1" dirty="0"/>
              <a:t>o hradech, zámcích a městech </a:t>
            </a:r>
            <a:r>
              <a:rPr lang="cs-CZ" sz="5800" dirty="0"/>
              <a:t>(PP pro mládež, </a:t>
            </a:r>
            <a:r>
              <a:rPr lang="cs-CZ" sz="5800" dirty="0" smtClean="0"/>
              <a:t>1984).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41808"/>
            <a:ext cx="1400944" cy="2073397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323528" y="427986"/>
            <a:ext cx="29700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/>
              <a:t>počátek 20. stol</a:t>
            </a:r>
            <a:r>
              <a:rPr lang="cs-CZ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432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548680"/>
            <a:ext cx="835292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V </a:t>
            </a:r>
            <a:r>
              <a:rPr lang="cs-CZ" b="1" dirty="0"/>
              <a:t>60. letech</a:t>
            </a:r>
            <a:r>
              <a:rPr lang="cs-CZ" dirty="0"/>
              <a:t> byla pověst v dětské literatuře zastoupena jen sporadicky, téměř ustalo i vydávání pověstí regionálních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b="1" dirty="0" smtClean="0"/>
              <a:t>František Langer, </a:t>
            </a:r>
          </a:p>
          <a:p>
            <a:pPr marL="0" indent="0">
              <a:buNone/>
            </a:pPr>
            <a:r>
              <a:rPr lang="cs-CZ" b="1" dirty="0" smtClean="0"/>
              <a:t>Pražské legendy </a:t>
            </a:r>
            <a:r>
              <a:rPr lang="cs-CZ" dirty="0" smtClean="0"/>
              <a:t>(1956)</a:t>
            </a:r>
            <a:endParaRPr lang="cs-CZ" dirty="0"/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348880"/>
            <a:ext cx="3024336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01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260648"/>
            <a:ext cx="644985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V </a:t>
            </a:r>
            <a:r>
              <a:rPr lang="cs-CZ" sz="3200" b="1" dirty="0" smtClean="0"/>
              <a:t>70</a:t>
            </a:r>
            <a:r>
              <a:rPr lang="cs-CZ" sz="3200" b="1" dirty="0"/>
              <a:t>. a 80. letech</a:t>
            </a:r>
            <a:r>
              <a:rPr lang="cs-CZ" sz="3200" dirty="0"/>
              <a:t> dochází k patrnému oživení pověsťové tvorby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</a:t>
            </a:r>
            <a:endParaRPr lang="cs-CZ" sz="3200" dirty="0"/>
          </a:p>
          <a:p>
            <a:r>
              <a:rPr lang="cs-CZ" sz="3200" b="1" dirty="0"/>
              <a:t>Václav </a:t>
            </a:r>
            <a:r>
              <a:rPr lang="cs-CZ" sz="3200" b="1" dirty="0" smtClean="0"/>
              <a:t>Cibula</a:t>
            </a:r>
            <a:r>
              <a:rPr lang="cs-CZ" sz="3200" dirty="0" smtClean="0"/>
              <a:t>, </a:t>
            </a:r>
            <a:r>
              <a:rPr lang="cs-CZ" sz="3200" b="1" dirty="0" smtClean="0"/>
              <a:t>Pražské </a:t>
            </a:r>
            <a:r>
              <a:rPr lang="cs-CZ" sz="3200" b="1" dirty="0"/>
              <a:t>pověsti </a:t>
            </a:r>
            <a:r>
              <a:rPr lang="cs-CZ" sz="3200" dirty="0"/>
              <a:t>(1972, přepracováno (</a:t>
            </a:r>
            <a:r>
              <a:rPr lang="cs-CZ" sz="3200" dirty="0" smtClean="0"/>
              <a:t>1977</a:t>
            </a:r>
            <a:r>
              <a:rPr lang="cs-CZ" sz="3200" dirty="0"/>
              <a:t>),</a:t>
            </a:r>
          </a:p>
          <a:p>
            <a:r>
              <a:rPr lang="cs-CZ" sz="3200" b="1" dirty="0"/>
              <a:t>Čarovný zeměklíč </a:t>
            </a:r>
            <a:r>
              <a:rPr lang="cs-CZ" sz="3200" dirty="0"/>
              <a:t>(1976), tatranské pověsti a pohádky,</a:t>
            </a:r>
          </a:p>
          <a:p>
            <a:r>
              <a:rPr lang="cs-CZ" sz="3200" b="1" dirty="0"/>
              <a:t>Jánošík</a:t>
            </a:r>
            <a:r>
              <a:rPr lang="cs-CZ" sz="3200" dirty="0"/>
              <a:t> (1981), pro mládež</a:t>
            </a:r>
          </a:p>
          <a:p>
            <a:r>
              <a:rPr lang="cs-CZ" sz="3200" b="1" dirty="0"/>
              <a:t>Nové pražské pověsti </a:t>
            </a:r>
            <a:r>
              <a:rPr lang="cs-CZ" sz="3200" dirty="0"/>
              <a:t>(1981</a:t>
            </a:r>
            <a:r>
              <a:rPr lang="cs-CZ" sz="3200" dirty="0" smtClean="0"/>
              <a:t>).</a:t>
            </a:r>
          </a:p>
          <a:p>
            <a:endParaRPr lang="cs-CZ" sz="32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545" y="2708920"/>
            <a:ext cx="2472287" cy="356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24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068960"/>
            <a:ext cx="1944216" cy="2838555"/>
          </a:xfrm>
          <a:prstGeom prst="rect">
            <a:avLst/>
          </a:prstGeom>
        </p:spPr>
      </p:pic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5343" y="404664"/>
            <a:ext cx="5184576" cy="5256584"/>
          </a:xfrm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r>
              <a:rPr lang="cs-CZ" sz="3500" dirty="0"/>
              <a:t>Dětem předškolního věku a začínajícím čtenářům adresuje svá krátká a jednoduchá převyprávění domácích pověstí </a:t>
            </a:r>
          </a:p>
          <a:p>
            <a:pPr marL="0" indent="0">
              <a:buNone/>
            </a:pPr>
            <a:r>
              <a:rPr lang="cs-CZ" sz="3500" b="1" dirty="0"/>
              <a:t>O. Sirovátka</a:t>
            </a:r>
            <a:r>
              <a:rPr lang="cs-CZ" sz="3500" dirty="0"/>
              <a:t>, </a:t>
            </a:r>
            <a:r>
              <a:rPr lang="cs-CZ" sz="3500" b="1" dirty="0"/>
              <a:t>Brněnské kolo a drak </a:t>
            </a:r>
            <a:r>
              <a:rPr lang="cs-CZ" sz="3500" dirty="0" smtClean="0"/>
              <a:t>(1982)</a:t>
            </a:r>
            <a:r>
              <a:rPr lang="cs-CZ" sz="3500" b="1" dirty="0" smtClean="0"/>
              <a:t>, </a:t>
            </a:r>
          </a:p>
          <a:p>
            <a:pPr marL="0" indent="0">
              <a:buNone/>
            </a:pPr>
            <a:r>
              <a:rPr lang="cs-CZ" sz="3500" b="1" dirty="0" smtClean="0"/>
              <a:t>Bruncvík </a:t>
            </a:r>
            <a:r>
              <a:rPr lang="cs-CZ" sz="3500" b="1" dirty="0"/>
              <a:t>a lev </a:t>
            </a:r>
            <a:r>
              <a:rPr lang="cs-CZ" sz="3500" dirty="0" smtClean="0"/>
              <a:t>(1989).</a:t>
            </a:r>
            <a:endParaRPr lang="cs-CZ" sz="3500" dirty="0"/>
          </a:p>
          <a:p>
            <a:pPr marL="0" indent="0">
              <a:buNone/>
            </a:pPr>
            <a:r>
              <a:rPr lang="cs-CZ" sz="3500" b="1" dirty="0"/>
              <a:t> </a:t>
            </a:r>
            <a:endParaRPr lang="cs-CZ" sz="3500" b="1" u="sng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276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3538736" cy="706090"/>
          </a:xfrm>
        </p:spPr>
        <p:txBody>
          <a:bodyPr>
            <a:normAutofit/>
          </a:bodyPr>
          <a:lstStyle/>
          <a:p>
            <a:pPr algn="l"/>
            <a:r>
              <a:rPr lang="cs-CZ" sz="3200" b="1" dirty="0" smtClean="0"/>
              <a:t>Současná tvorba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/>
              <a:t>Bohuslav </a:t>
            </a:r>
            <a:r>
              <a:rPr lang="cs-CZ" b="1" dirty="0" smtClean="0"/>
              <a:t>Žárský,</a:t>
            </a:r>
            <a:r>
              <a:rPr lang="cs-CZ" dirty="0" smtClean="0"/>
              <a:t> </a:t>
            </a:r>
            <a:r>
              <a:rPr lang="cs-CZ" b="1" dirty="0" smtClean="0"/>
              <a:t>Obrázkové </a:t>
            </a:r>
            <a:r>
              <a:rPr lang="cs-CZ" b="1" dirty="0"/>
              <a:t>staré pověsti české</a:t>
            </a:r>
            <a:r>
              <a:rPr lang="cs-CZ" dirty="0"/>
              <a:t>, </a:t>
            </a:r>
            <a:r>
              <a:rPr lang="cs-CZ" dirty="0" smtClean="0"/>
              <a:t>(2000)</a:t>
            </a:r>
            <a:endParaRPr lang="cs-CZ" dirty="0"/>
          </a:p>
          <a:p>
            <a:pPr marL="0" indent="0">
              <a:buNone/>
            </a:pPr>
            <a:r>
              <a:rPr lang="cs-CZ" b="1" dirty="0" smtClean="0"/>
              <a:t>Petr </a:t>
            </a:r>
            <a:r>
              <a:rPr lang="cs-CZ" b="1" dirty="0"/>
              <a:t>Sís</a:t>
            </a:r>
            <a:r>
              <a:rPr lang="cs-CZ" dirty="0"/>
              <a:t> </a:t>
            </a:r>
            <a:r>
              <a:rPr lang="cs-CZ" dirty="0" smtClean="0"/>
              <a:t>, </a:t>
            </a:r>
            <a:r>
              <a:rPr lang="cs-CZ" b="1" dirty="0" smtClean="0"/>
              <a:t>Tři </a:t>
            </a:r>
            <a:r>
              <a:rPr lang="cs-CZ" b="1" dirty="0"/>
              <a:t>zlaté klíče</a:t>
            </a:r>
            <a:r>
              <a:rPr lang="cs-CZ" dirty="0"/>
              <a:t> (1995) - pověsti, které se váží k prostoru Prahy,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Lucie Seifertová, Tajemná </a:t>
            </a:r>
            <a:r>
              <a:rPr lang="cs-CZ" b="1" dirty="0"/>
              <a:t>Praha</a:t>
            </a:r>
            <a:r>
              <a:rPr lang="cs-CZ" dirty="0"/>
              <a:t> (1999) v obrázkové knize seznamuje </a:t>
            </a:r>
            <a:r>
              <a:rPr lang="cs-CZ" dirty="0" smtClean="0"/>
              <a:t>malé </a:t>
            </a:r>
            <a:r>
              <a:rPr lang="cs-CZ" dirty="0"/>
              <a:t>čtenáře s pověstmi, historií a se zajímavými osobnostmi pražského prostředí</a:t>
            </a:r>
          </a:p>
        </p:txBody>
      </p:sp>
    </p:spTree>
    <p:extLst>
      <p:ext uri="{BB962C8B-B14F-4D97-AF65-F5344CB8AC3E}">
        <p14:creationId xmlns:p14="http://schemas.microsoft.com/office/powerpoint/2010/main" val="175364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8229600" cy="619268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z="8000" dirty="0" smtClean="0"/>
              <a:t>http</a:t>
            </a:r>
            <a:r>
              <a:rPr lang="cs-CZ" sz="8000" dirty="0"/>
              <a:t>://cs.wikipedia.org/wiki/Pov%C4%9Bst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http</a:t>
            </a:r>
            <a:r>
              <a:rPr lang="cs-CZ" sz="8000" dirty="0"/>
              <a:t>://cs.wikipedia.org/wiki/Soubor:CHANOVICE_-_Kapli%C4%8Dka_u_Skanzenu.jpg</a:t>
            </a:r>
            <a:endParaRPr lang="cs-CZ" sz="8000" dirty="0" smtClean="0"/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http://cs.wikipedia.org/wiki/Soubor:Kosmas.jpg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http</a:t>
            </a:r>
            <a:r>
              <a:rPr lang="cs-CZ" sz="8000" dirty="0"/>
              <a:t>://commons.wikimedia.org/wiki/File:Jitka_Bretislav_unos.jpg?uselang=cs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/>
              <a:t>http://cs.wikipedia.org/wiki/Soubor:Venceslav_cerny_erben_baje_a_povesti_slovanske.jpg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/>
              <a:t>http://commons.wikimedia.org/wiki/File:Josef_Mathauser_-_P%C5%99emysl_v%C3%ADt%C3%A1n_Libu%C5%A1%C3%AD.jpg?uselang=cs</a:t>
            </a:r>
          </a:p>
          <a:p>
            <a:pPr>
              <a:buFont typeface="Wingdings" pitchFamily="2" charset="2"/>
              <a:buChar char="v"/>
            </a:pPr>
            <a:endParaRPr lang="cs-CZ" sz="8000" dirty="0">
              <a:solidFill>
                <a:prstClr val="black"/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8000" dirty="0">
                <a:solidFill>
                  <a:prstClr val="black"/>
                </a:solidFill>
              </a:rPr>
              <a:t>v</a:t>
            </a:r>
            <a:r>
              <a:rPr lang="cs-CZ" sz="8000" dirty="0" smtClean="0">
                <a:solidFill>
                  <a:prstClr val="black"/>
                </a:solidFill>
              </a:rPr>
              <a:t>lastní fotografie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>
                <a:solidFill>
                  <a:prstClr val="black"/>
                </a:solidFill>
              </a:rPr>
              <a:t>Wenig,A.: Staré pověsti pražské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Langer,F.: Pražské legendy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Cibula,V.: Pražské pověsti</a:t>
            </a:r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Sirovátka,O.: Bruncvík a lev</a:t>
            </a:r>
          </a:p>
          <a:p>
            <a:pPr>
              <a:buFont typeface="Wingdings" pitchFamily="2" charset="2"/>
              <a:buChar char="v"/>
            </a:pPr>
            <a:endParaRPr lang="cs-CZ" sz="8000" dirty="0" smtClean="0"/>
          </a:p>
          <a:p>
            <a:pPr>
              <a:buFont typeface="Wingdings" pitchFamily="2" charset="2"/>
              <a:buChar char="v"/>
            </a:pPr>
            <a:r>
              <a:rPr lang="cs-CZ" sz="8000" dirty="0" smtClean="0"/>
              <a:t>[</a:t>
            </a:r>
            <a:r>
              <a:rPr lang="cs-CZ" sz="8000" dirty="0"/>
              <a:t>cit. </a:t>
            </a:r>
            <a:r>
              <a:rPr lang="cs-CZ" sz="8000" dirty="0" smtClean="0"/>
              <a:t>2012-07-15].</a:t>
            </a:r>
            <a:endParaRPr lang="cs-CZ" sz="8000" dirty="0"/>
          </a:p>
          <a:p>
            <a:pPr>
              <a:buFont typeface="Wingdings" pitchFamily="2" charset="2"/>
              <a:buChar char="v"/>
            </a:pPr>
            <a:endParaRPr lang="cs-CZ" sz="8000" dirty="0"/>
          </a:p>
          <a:p>
            <a:pPr>
              <a:buFont typeface="Wingdings" pitchFamily="2" charset="2"/>
              <a:buChar char="v"/>
            </a:pPr>
            <a:endParaRPr lang="cs-CZ" sz="8000" dirty="0"/>
          </a:p>
          <a:p>
            <a:pPr>
              <a:buFont typeface="Wingdings" pitchFamily="2" charset="2"/>
              <a:buChar char="v"/>
            </a:pPr>
            <a:endParaRPr lang="cs-CZ" sz="8000" dirty="0" smtClean="0"/>
          </a:p>
          <a:p>
            <a:pPr marL="0" indent="0">
              <a:buNone/>
            </a:pPr>
            <a:r>
              <a:rPr lang="cs-CZ" sz="8000" dirty="0" smtClean="0"/>
              <a:t> </a:t>
            </a:r>
            <a:endParaRPr lang="cs-CZ" sz="80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27557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478</Words>
  <Application>Microsoft Office PowerPoint</Application>
  <PresentationFormat>Předvádění na obrazovce (4:3)</PresentationFormat>
  <Paragraphs>95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Současná tvorba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30</cp:revision>
  <dcterms:created xsi:type="dcterms:W3CDTF">2012-08-20T19:24:43Z</dcterms:created>
  <dcterms:modified xsi:type="dcterms:W3CDTF">2013-04-23T18:54:25Z</dcterms:modified>
</cp:coreProperties>
</file>