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66" r:id="rId3"/>
    <p:sldId id="257" r:id="rId4"/>
    <p:sldId id="261" r:id="rId5"/>
    <p:sldId id="263" r:id="rId6"/>
    <p:sldId id="264" r:id="rId7"/>
    <p:sldId id="258" r:id="rId8"/>
    <p:sldId id="259" r:id="rId9"/>
    <p:sldId id="260" r:id="rId10"/>
    <p:sldId id="262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9EC6"/>
    <a:srgbClr val="447C5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29" autoAdjust="0"/>
    <p:restoredTop sz="94660"/>
  </p:normalViewPr>
  <p:slideViewPr>
    <p:cSldViewPr>
      <p:cViewPr varScale="1">
        <p:scale>
          <a:sx n="103" d="100"/>
          <a:sy n="103" d="100"/>
        </p:scale>
        <p:origin x="-1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624807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402953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626354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214659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21688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25520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43743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73070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29601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28277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70409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7C5B"/>
            </a:gs>
            <a:gs pos="66000">
              <a:srgbClr val="8874A1"/>
            </a:gs>
            <a:gs pos="100000">
              <a:schemeClr val="accent4">
                <a:lumMod val="7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3F1E41-664B-424E-8068-E35DCB5B82F0}" type="datetimeFigureOut">
              <a:rPr lang="cs-CZ" smtClean="0"/>
              <a:pPr/>
              <a:t>5.5.2013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0E745-C2EF-470D-BD2A-ACD7C76A3FC9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47944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2488" y="866775"/>
            <a:ext cx="4975225" cy="963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60549470"/>
              </p:ext>
            </p:extLst>
          </p:nvPr>
        </p:nvGraphicFramePr>
        <p:xfrm>
          <a:off x="1258888" y="2636838"/>
          <a:ext cx="6400800" cy="3119436"/>
        </p:xfrm>
        <a:graphic>
          <a:graphicData uri="http://schemas.openxmlformats.org/drawingml/2006/table">
            <a:tbl>
              <a:tblPr/>
              <a:tblGrid>
                <a:gridCol w="1187450"/>
                <a:gridCol w="5213350"/>
              </a:tblGrid>
              <a:tr h="54391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NÁZEV ŠKOLY: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88118" marR="88118" marT="44069" marB="44069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ZÁKLADNÍ ŠKOLA TIŠICE, okres MĚLNÍK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88118" marR="88118" marT="44069" marB="4406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9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AUTOR: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88118" marR="88118" marT="44069" marB="44069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Marcela Lazáková</a:t>
                      </a:r>
                    </a:p>
                  </a:txBody>
                  <a:tcPr marL="88118" marR="88118" marT="44069" marB="4406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74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NÁZEV: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88118" marR="88118" marT="44069" marB="44069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VY_12_INOVACE_32_ČESKÝ JAZYK_SLOVESNÝ ČAS A ZPŮSOB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88118" marR="88118" marT="44069" marB="4406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90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ČÍSLO PROJEKTU: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88118" marR="88118" marT="44069" marB="44069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CZ.1.07/1.4.00/21.3130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88118" marR="88118" marT="44069" marB="44069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3989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559012911"/>
              </p:ext>
            </p:extLst>
          </p:nvPr>
        </p:nvGraphicFramePr>
        <p:xfrm>
          <a:off x="1431925" y="1844675"/>
          <a:ext cx="6308725" cy="4650463"/>
        </p:xfrm>
        <a:graphic>
          <a:graphicData uri="http://schemas.openxmlformats.org/drawingml/2006/table">
            <a:tbl>
              <a:tblPr/>
              <a:tblGrid>
                <a:gridCol w="1617663"/>
                <a:gridCol w="4691062"/>
              </a:tblGrid>
              <a:tr h="4887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ANOTACE: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Prezentace je určena pro žáky 5. ročníku. Opakuje učivo o slovesném času a seznamuje s pravidly tvoření rozkazovacího a podmiňovacího způsobu.</a:t>
                      </a: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JAZYK: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charset="0"/>
                        </a:rPr>
                        <a:t>Čeština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26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Times New Roman" charset="0"/>
                          <a:cs typeface="Arial" charset="0"/>
                        </a:rPr>
                        <a:t>OČEKÁVANÝ VÝSTUP: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Calibri" pitchFamily="34" charset="0"/>
                        <a:cs typeface="Arial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Calibri" pitchFamily="34" charset="0"/>
                          <a:cs typeface="Arial" charset="0"/>
                        </a:rPr>
                        <a:t>Rozliší a správně určí slovesný způsob, používá  pravopisně správné tvary.</a:t>
                      </a: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02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KLÍČOVÁ SLOVA: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Čas přítomný minulý, budoucí, způsob oznamovací, rozkazovací , podmiňovací.</a:t>
                      </a: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7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DRUH UČEBNÍHO MATERIÁLU: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Prezentace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7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DRUH INTERAKTIVITY: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ea typeface="Calibri" pitchFamily="34" charset="0"/>
                          <a:cs typeface="Times New Roman" charset="0"/>
                        </a:rPr>
                        <a:t>Kombinace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75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CÍLOVÁ SKUPINA: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Žák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7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STUPEŇ A TYP VZDĚLÁNÍ: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Základní vzdělávání – první stupeň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8870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TYPICKÁ VĚKOVÁ SKUPINA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8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charset="0"/>
                        </a:rPr>
                        <a:t>9 - 12 let</a:t>
                      </a:r>
                      <a:endParaRPr kumimoji="0" lang="cs-CZ" sz="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charset="0"/>
                      </a:endParaRPr>
                    </a:p>
                  </a:txBody>
                  <a:tcPr marL="68111" marR="68111" marT="34048" marB="34048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4130" name="Picture 676" descr="Obrázek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76250"/>
            <a:ext cx="4968875" cy="963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537301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54461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Slovesný čas je trojí: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přítomný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vary sloves v přítomném čase vyjadřují zpravidla přítomnost, vždy v nich píšeme i, í</a:t>
            </a:r>
          </a:p>
          <a:p>
            <a:pPr marL="0" indent="0">
              <a:buNone/>
            </a:pPr>
            <a:r>
              <a:rPr lang="cs-CZ" dirty="0" smtClean="0"/>
              <a:t>(mluvím, kupuji, stavím, sedím, skáču…)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ěkterá slovesa vyjadřují přítomnými tvary budoucnost </a:t>
            </a:r>
          </a:p>
          <a:p>
            <a:pPr marL="0" indent="0">
              <a:buNone/>
            </a:pPr>
            <a:r>
              <a:rPr lang="cs-CZ" dirty="0" smtClean="0"/>
              <a:t>(promluvím, postavím, doskáču, zavolám …)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3074" name="Picture 2" descr="C:\Users\Marcela\AppData\Local\Microsoft\Windows\Temporary Internet Files\Content.IE5\3K0XX8LH\MP9004465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32656"/>
            <a:ext cx="1728192" cy="223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Marcela\AppData\Local\Microsoft\Windows\Temporary Internet Files\Content.IE5\DYUH43GB\MC90023204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83768" y="5517232"/>
            <a:ext cx="1440160" cy="1257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598748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494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dirty="0" smtClean="0"/>
              <a:t>minulý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vary minulého času se tvoří z příčestí činného</a:t>
            </a:r>
          </a:p>
          <a:p>
            <a:pPr marL="0" indent="0">
              <a:buNone/>
            </a:pPr>
            <a:r>
              <a:rPr lang="cs-CZ" dirty="0"/>
              <a:t>a</a:t>
            </a:r>
            <a:r>
              <a:rPr lang="cs-CZ" dirty="0" smtClean="0"/>
              <a:t> pomocného slovesa být (kromě 3.os.)</a:t>
            </a:r>
          </a:p>
          <a:p>
            <a:pPr marL="0" indent="0">
              <a:buNone/>
            </a:pPr>
            <a:r>
              <a:rPr lang="cs-CZ" dirty="0" smtClean="0"/>
              <a:t>(hledal jsem, volal jsi, plakal, měli jsme, nešli…)</a:t>
            </a:r>
          </a:p>
          <a:p>
            <a:pPr marL="0" indent="0">
              <a:buNone/>
            </a:pPr>
            <a:r>
              <a:rPr lang="cs-CZ" b="1" dirty="0"/>
              <a:t>b</a:t>
            </a:r>
            <a:r>
              <a:rPr lang="cs-CZ" b="1" dirty="0" smtClean="0"/>
              <a:t>udoucí</a:t>
            </a:r>
          </a:p>
          <a:p>
            <a:pPr marL="0" indent="0">
              <a:buNone/>
            </a:pPr>
            <a:r>
              <a:rPr lang="cs-CZ" dirty="0" smtClean="0"/>
              <a:t>- vyjadřuje se </a:t>
            </a:r>
            <a:r>
              <a:rPr lang="cs-CZ" dirty="0"/>
              <a:t>složenými </a:t>
            </a:r>
            <a:r>
              <a:rPr lang="cs-CZ" dirty="0" smtClean="0"/>
              <a:t>tvary</a:t>
            </a:r>
          </a:p>
          <a:p>
            <a:pPr marL="0" indent="0">
              <a:buNone/>
            </a:pPr>
            <a:r>
              <a:rPr lang="cs-CZ" dirty="0" smtClean="0"/>
              <a:t>(budu mluvit, budeš volat, budou se hlásit ...)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- jednoduchými tvary – přítomnými</a:t>
            </a:r>
          </a:p>
          <a:p>
            <a:pPr marL="0" indent="0">
              <a:buNone/>
            </a:pPr>
            <a:r>
              <a:rPr lang="cs-CZ" dirty="0" smtClean="0"/>
              <a:t>(zavolám, domluvíme, přihlásíte se ...)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4098" name="Picture 2" descr="C:\Users\Marcela\AppData\Local\Microsoft\Windows\Temporary Internet Files\Content.IE5\3K0XX8LH\MC9003356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62088" y="5073931"/>
            <a:ext cx="2094199" cy="1446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72279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3285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Slovesný způsob je také trojí: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oznamovací</a:t>
            </a:r>
          </a:p>
          <a:p>
            <a:pPr marL="0" indent="0">
              <a:buNone/>
            </a:pPr>
            <a:r>
              <a:rPr lang="cs-CZ" dirty="0" smtClean="0"/>
              <a:t>(sedím, volal jsi, napíšu, budu hledat ...)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b="1" dirty="0" smtClean="0"/>
              <a:t>rozkazovací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voří se jen ve 2. os. č.j. a v 1.a 1. os. č. mn.</a:t>
            </a:r>
          </a:p>
          <a:p>
            <a:pPr marL="0" indent="0">
              <a:buNone/>
            </a:pPr>
            <a:r>
              <a:rPr lang="cs-CZ" dirty="0" smtClean="0"/>
              <a:t>(lež, ležme, ležte ...)</a:t>
            </a:r>
            <a:endParaRPr lang="cs-CZ" dirty="0"/>
          </a:p>
        </p:txBody>
      </p:sp>
      <p:pic>
        <p:nvPicPr>
          <p:cNvPr id="5122" name="Picture 2" descr="C:\Users\Marcela\AppData\Local\Microsoft\Windows\Temporary Internet Files\Content.IE5\NR9YRAW8\MP90040900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72200" y="548680"/>
            <a:ext cx="1687414" cy="1694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Marcela\AppData\Local\Microsoft\Windows\Temporary Internet Files\Content.IE5\DYUH43GB\MC90005620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4797152"/>
            <a:ext cx="1455725" cy="179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92918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400600"/>
          </a:xfrm>
        </p:spPr>
        <p:txBody>
          <a:bodyPr/>
          <a:lstStyle/>
          <a:p>
            <a:pPr marL="0" indent="0">
              <a:buNone/>
            </a:pPr>
            <a:r>
              <a:rPr lang="cs-CZ" b="1" dirty="0"/>
              <a:t>p</a:t>
            </a:r>
            <a:r>
              <a:rPr lang="cs-CZ" b="1" dirty="0" smtClean="0"/>
              <a:t>odmiňovací</a:t>
            </a:r>
          </a:p>
          <a:p>
            <a:pPr marL="0" indent="0">
              <a:buNone/>
            </a:pPr>
            <a:r>
              <a:rPr lang="cs-CZ" dirty="0"/>
              <a:t>p</a:t>
            </a:r>
            <a:r>
              <a:rPr lang="cs-CZ" dirty="0" smtClean="0"/>
              <a:t>odmiňovacím způsobem vyjadřujeme děj, který by se mohl uskutečnit za určitých podmínek</a:t>
            </a:r>
          </a:p>
          <a:p>
            <a:pPr marL="0" indent="0">
              <a:buNone/>
            </a:pPr>
            <a:r>
              <a:rPr lang="cs-CZ" dirty="0"/>
              <a:t>t</a:t>
            </a:r>
            <a:r>
              <a:rPr lang="cs-CZ" dirty="0" smtClean="0"/>
              <a:t>voří se z příčestí činného a tvarů slovesa být bych, bys, by, bychom, byste, by</a:t>
            </a:r>
          </a:p>
          <a:p>
            <a:pPr marL="0" indent="0">
              <a:buNone/>
            </a:pPr>
            <a:r>
              <a:rPr lang="cs-CZ" dirty="0" smtClean="0"/>
              <a:t>(volal bych, plakal bys, seděl by, měli bychom, stáli byste, pracovali by …)</a:t>
            </a:r>
          </a:p>
          <a:p>
            <a:pPr marL="0" indent="0">
              <a:buNone/>
            </a:pPr>
            <a:r>
              <a:rPr lang="cs-CZ" dirty="0"/>
              <a:t>u</a:t>
            </a:r>
            <a:r>
              <a:rPr lang="cs-CZ" dirty="0" smtClean="0"/>
              <a:t> zvratných sloves jsou ve 2. os. tvary sis, ses</a:t>
            </a:r>
          </a:p>
          <a:p>
            <a:pPr marL="0" indent="0">
              <a:buNone/>
            </a:pPr>
            <a:r>
              <a:rPr lang="cs-CZ" dirty="0" smtClean="0"/>
              <a:t>(učil by ses, hrál by sis …) </a:t>
            </a:r>
            <a:endParaRPr lang="cs-CZ" dirty="0"/>
          </a:p>
        </p:txBody>
      </p:sp>
      <p:pic>
        <p:nvPicPr>
          <p:cNvPr id="8194" name="Picture 2" descr="C:\Users\Marcela\AppData\Local\Microsoft\Windows\Temporary Internet Files\Content.IE5\70WL448V\MP90040029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941168"/>
            <a:ext cx="2166744" cy="144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274541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0"/>
            <a:ext cx="8136904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/>
            </a:r>
            <a:br>
              <a:rPr lang="cs-CZ" dirty="0"/>
            </a:br>
            <a:r>
              <a:rPr lang="cs-CZ" sz="2800" b="1" dirty="0" smtClean="0"/>
              <a:t>Práce s textem</a:t>
            </a:r>
            <a:r>
              <a:rPr lang="cs-CZ" dirty="0"/>
              <a:t/>
            </a:r>
            <a:br>
              <a:rPr lang="cs-CZ" dirty="0"/>
            </a:br>
            <a:r>
              <a:rPr lang="cs-CZ" dirty="0"/>
              <a:t/>
            </a:r>
            <a:br>
              <a:rPr lang="cs-CZ" dirty="0"/>
            </a:br>
            <a:r>
              <a:rPr lang="cs-CZ" sz="2400" dirty="0"/>
              <a:t>Když se ráno stařenka probudila, seděl </a:t>
            </a:r>
            <a:r>
              <a:rPr lang="cs-CZ" sz="2400" dirty="0" smtClean="0"/>
              <a:t>dědeček </a:t>
            </a:r>
          </a:p>
          <a:p>
            <a:r>
              <a:rPr lang="cs-CZ" sz="2400" dirty="0" smtClean="0"/>
              <a:t>u </a:t>
            </a:r>
            <a:r>
              <a:rPr lang="cs-CZ" sz="2400" dirty="0"/>
              <a:t>stolu a vyřezával kolébku pro Makové miminko.</a:t>
            </a:r>
            <a:br>
              <a:rPr lang="cs-CZ" sz="2400" dirty="0"/>
            </a:br>
            <a:r>
              <a:rPr lang="cs-CZ" sz="2400" dirty="0"/>
              <a:t>"Jen aby </a:t>
            </a:r>
            <a:r>
              <a:rPr lang="cs-CZ" sz="2400" dirty="0" smtClean="0"/>
              <a:t>nenastydlo," </a:t>
            </a:r>
            <a:r>
              <a:rPr lang="cs-CZ" sz="2400" dirty="0"/>
              <a:t>strachovala se stařenka.</a:t>
            </a:r>
            <a:br>
              <a:rPr lang="cs-CZ" sz="2400" dirty="0"/>
            </a:br>
            <a:r>
              <a:rPr lang="cs-CZ" sz="2400" dirty="0" smtClean="0"/>
              <a:t>„Nenastydne," </a:t>
            </a:r>
            <a:r>
              <a:rPr lang="cs-CZ" sz="2400" dirty="0"/>
              <a:t>uklidňoval ji stařeček, "podívej se, jaký jsem udělal teplounký pytel. V takovém </a:t>
            </a:r>
            <a:r>
              <a:rPr lang="cs-CZ" sz="2400" dirty="0" smtClean="0"/>
              <a:t>fusaku </a:t>
            </a:r>
            <a:r>
              <a:rPr lang="cs-CZ" sz="2400" dirty="0"/>
              <a:t>by mu nebylo zima, ani kdyby spalo na ledě."</a:t>
            </a:r>
            <a:br>
              <a:rPr lang="cs-CZ" sz="2400" dirty="0"/>
            </a:br>
            <a:r>
              <a:rPr lang="cs-CZ" sz="2400" dirty="0" smtClean="0"/>
              <a:t>„Vždyť </a:t>
            </a:r>
            <a:r>
              <a:rPr lang="cs-CZ" sz="2400" dirty="0"/>
              <a:t>je to palec z tvé rukavice. Jak to, že </a:t>
            </a:r>
            <a:r>
              <a:rPr lang="cs-CZ" sz="2400" dirty="0" smtClean="0"/>
              <a:t>sis </a:t>
            </a:r>
            <a:r>
              <a:rPr lang="cs-CZ" sz="2400" dirty="0" smtClean="0"/>
              <a:t>uřízl </a:t>
            </a:r>
            <a:r>
              <a:rPr lang="cs-CZ" sz="2400" dirty="0"/>
              <a:t>prst </a:t>
            </a:r>
            <a:r>
              <a:rPr lang="cs-CZ" sz="2400" dirty="0" smtClean="0"/>
              <a:t>                           z </a:t>
            </a:r>
            <a:r>
              <a:rPr lang="cs-CZ" sz="2400" dirty="0"/>
              <a:t>palčáku?"</a:t>
            </a:r>
            <a:br>
              <a:rPr lang="cs-CZ" sz="2400" dirty="0"/>
            </a:br>
            <a:r>
              <a:rPr lang="cs-CZ" sz="2400" dirty="0"/>
              <a:t>"Až Makové miminko vyroste, tak se palec zase přišije," vysvětloval jí dědoušek. "Letos to nějak vydržím, letos budu strkat palec do dlaně a on mi nenamrzne. Podívej se, jak je ten </a:t>
            </a:r>
            <a:r>
              <a:rPr lang="cs-CZ" sz="2400" dirty="0" smtClean="0"/>
              <a:t>fusak </a:t>
            </a:r>
            <a:r>
              <a:rPr lang="cs-CZ" sz="2400" dirty="0"/>
              <a:t>Makovému miminku akorát," chlubil se, když strčil nemluvňátko do nánožníku.</a:t>
            </a:r>
            <a:br>
              <a:rPr lang="cs-CZ" sz="2400" dirty="0"/>
            </a:br>
            <a:r>
              <a:rPr lang="cs-CZ" sz="2400" dirty="0"/>
              <a:t>"Panenko svatokopecká," polekala se stařenka, "vždyť jsi ho tam strčil hlavou dolů, vždyť se udusí!"</a:t>
            </a:r>
            <a:br>
              <a:rPr lang="cs-CZ" sz="2400" dirty="0"/>
            </a:br>
            <a:endParaRPr lang="cs-CZ" sz="2400" dirty="0"/>
          </a:p>
        </p:txBody>
      </p:sp>
      <p:pic>
        <p:nvPicPr>
          <p:cNvPr id="1026" name="Picture 2" descr="C:\Users\Marcela\AppData\Local\Microsoft\Windows\Temporary Internet Files\Content.IE5\70WL448V\MP90044874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476672"/>
            <a:ext cx="1728192" cy="1296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0668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54360" y="260648"/>
            <a:ext cx="8229600" cy="6408712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r>
              <a:rPr lang="cs-CZ" sz="2400" dirty="0" smtClean="0"/>
              <a:t>Stařeček </a:t>
            </a:r>
            <a:r>
              <a:rPr lang="cs-CZ" sz="2400" dirty="0"/>
              <a:t>se polekal, honem vysypal Makové miminko z pytle do dlaně a strčil ho do nánožníku správně, nohama napřed. Jenže děťátko spustilo bé bé bé.</a:t>
            </a:r>
            <a:br>
              <a:rPr lang="cs-CZ" sz="2400" dirty="0"/>
            </a:br>
            <a:r>
              <a:rPr lang="cs-CZ" sz="2400" dirty="0"/>
              <a:t>"Zazpívám ti ukolébavku a budeš spinkat," rozhodl se dědeček. Položil chlapečka do kolébky, ukazováčkem jej houpal a </a:t>
            </a:r>
            <a:r>
              <a:rPr lang="cs-CZ" sz="2400" dirty="0" smtClean="0"/>
              <a:t>zpíval.</a:t>
            </a:r>
            <a:r>
              <a:rPr lang="cs-CZ" sz="2400" dirty="0"/>
              <a:t/>
            </a:r>
            <a:br>
              <a:rPr lang="cs-CZ" sz="2400" dirty="0"/>
            </a:br>
            <a:r>
              <a:rPr lang="cs-CZ" sz="2400" dirty="0" smtClean="0"/>
              <a:t>Ale </a:t>
            </a:r>
            <a:r>
              <a:rPr lang="cs-CZ" sz="2400" dirty="0"/>
              <a:t>Makové miminko plakalo dál.</a:t>
            </a:r>
            <a:br>
              <a:rPr lang="cs-CZ" sz="2400" dirty="0"/>
            </a:br>
            <a:r>
              <a:rPr lang="cs-CZ" sz="2400" dirty="0"/>
              <a:t>"Vždyť se tě bojí," zlobila se stařenka, "vždyť zpíváš jako trakař. Tichounce </a:t>
            </a:r>
            <a:r>
              <a:rPr lang="cs-CZ" sz="2400" dirty="0" smtClean="0"/>
              <a:t>zpívej, nesmíš </a:t>
            </a:r>
            <a:r>
              <a:rPr lang="cs-CZ" sz="2400" dirty="0"/>
              <a:t>ho budit!"</a:t>
            </a:r>
            <a:br>
              <a:rPr lang="cs-CZ" sz="2400" dirty="0"/>
            </a:br>
            <a:r>
              <a:rPr lang="cs-CZ" sz="2400" dirty="0"/>
              <a:t>"Tak já nebudu zpívat, já mu zahraju na rampouchy," rozhodl se stařeček. Vzal si kožíšek, beranici a dřevěnou lžíci a šel ven. Pod střechou visely krápníky jako z křišťálu. Dědoušek vzal dřevěnou lžíci, přejel jí po střechýlích, ale hned volal:</a:t>
            </a:r>
            <a:br>
              <a:rPr lang="cs-CZ" sz="2400" dirty="0"/>
            </a:br>
            <a:r>
              <a:rPr lang="cs-CZ" sz="2400" dirty="0"/>
              <a:t>"To ještě neplatí, já si to zkouším!"</a:t>
            </a:r>
            <a:br>
              <a:rPr lang="cs-CZ" sz="2400" dirty="0"/>
            </a:br>
            <a:r>
              <a:rPr lang="cs-CZ" sz="2400" dirty="0"/>
              <a:t>A zase pohladil rampouchy lžící</a:t>
            </a:r>
            <a:r>
              <a:rPr lang="cs-CZ" sz="2400" dirty="0" smtClean="0"/>
              <a:t>.</a:t>
            </a:r>
            <a:endParaRPr lang="cs-CZ" sz="2400" dirty="0"/>
          </a:p>
          <a:p>
            <a:endParaRPr lang="cs-CZ" sz="2400" dirty="0"/>
          </a:p>
        </p:txBody>
      </p:sp>
      <p:sp>
        <p:nvSpPr>
          <p:cNvPr id="4" name="Obdélník 3"/>
          <p:cNvSpPr/>
          <p:nvPr/>
        </p:nvSpPr>
        <p:spPr>
          <a:xfrm>
            <a:off x="3168352" y="6002595"/>
            <a:ext cx="298782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(Podle Františka Nepila)</a:t>
            </a:r>
            <a:endParaRPr lang="cs-CZ" dirty="0"/>
          </a:p>
        </p:txBody>
      </p:sp>
      <p:pic>
        <p:nvPicPr>
          <p:cNvPr id="2050" name="Picture 2" descr="C:\Users\Marcela\AppData\Local\Microsoft\Windows\Temporary Internet Files\Content.IE5\DYUH43GB\MP90042521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00192" y="4941168"/>
            <a:ext cx="2396804" cy="1574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37574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340768"/>
            <a:ext cx="8229600" cy="5904656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v</a:t>
            </a:r>
            <a:r>
              <a:rPr lang="cs-CZ" dirty="0" smtClean="0"/>
              <a:t>ypiš 3 slovesa v přítomném čase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v</a:t>
            </a:r>
            <a:r>
              <a:rPr lang="cs-CZ" dirty="0" smtClean="0"/>
              <a:t>yber slovesa v minulém čase – 2 ve tvaru jednoduchém a 2 ve tvaru složeném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napiš slovesa v budoucím čase – 3 ve tvaru jednoduchém a 2 ve tvaru složeném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v</a:t>
            </a:r>
            <a:r>
              <a:rPr lang="cs-CZ" dirty="0" smtClean="0"/>
              <a:t>yhledej slovesa ve způsobu rozkazovacím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z</a:t>
            </a:r>
            <a:r>
              <a:rPr lang="cs-CZ" dirty="0" smtClean="0"/>
              <a:t>apiš slovesa ve způsobu podmiňovacím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pic>
        <p:nvPicPr>
          <p:cNvPr id="6146" name="Picture 2" descr="C:\Users\Marcela\AppData\Local\Microsoft\Windows\Temporary Internet Files\Content.IE5\70WL448V\MC90043801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7" y="260648"/>
            <a:ext cx="19208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Marcela\AppData\Local\Microsoft\Windows\Temporary Internet Files\Content.IE5\NR9YRAW8\MC90043440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24328" y="4581128"/>
            <a:ext cx="1362075" cy="190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10848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1882552" cy="418058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/>
              <a:t>Řešení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dirty="0"/>
              <a:t>n</a:t>
            </a:r>
            <a:r>
              <a:rPr lang="cs-CZ" dirty="0" smtClean="0"/>
              <a:t>apř. bojí se, zpíváš, zkouším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</a:t>
            </a:r>
            <a:r>
              <a:rPr lang="cs-CZ" dirty="0" smtClean="0"/>
              <a:t>apř. probudila se, seděl – udělal jsem, uřízl sis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n</a:t>
            </a:r>
            <a:r>
              <a:rPr lang="cs-CZ" dirty="0" smtClean="0"/>
              <a:t>apř. nenapadne, vyroste, přišije – budeš spinkat, nebudu zpívat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p</a:t>
            </a:r>
            <a:r>
              <a:rPr lang="cs-CZ" dirty="0" smtClean="0"/>
              <a:t>odívej se, zpívej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a</a:t>
            </a:r>
            <a:r>
              <a:rPr lang="cs-CZ" dirty="0" smtClean="0"/>
              <a:t>by nenastydlo, nebylo by, kdyby spalo</a:t>
            </a:r>
          </a:p>
          <a:p>
            <a:pPr marL="514350" indent="-514350">
              <a:buFont typeface="+mj-lt"/>
              <a:buAutoNum type="arabicPeriod"/>
            </a:pPr>
            <a:endParaRPr lang="cs-CZ" dirty="0" smtClean="0"/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02537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sz="2800" dirty="0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468313" y="1628775"/>
            <a:ext cx="8229600" cy="4525963"/>
          </a:xfrm>
        </p:spPr>
        <p:txBody>
          <a:bodyPr/>
          <a:lstStyle/>
          <a:p>
            <a:pPr>
              <a:buFont typeface="Wingdings" pitchFamily="2" charset="2"/>
              <a:buChar char="v"/>
            </a:pPr>
            <a:r>
              <a:rPr lang="cs-CZ" sz="1800" dirty="0" smtClean="0"/>
              <a:t>Použité obrázky jsou z galerie </a:t>
            </a:r>
            <a:r>
              <a:rPr lang="cs-CZ" sz="1800" dirty="0" smtClean="0"/>
              <a:t>Office: </a:t>
            </a:r>
            <a:r>
              <a:rPr lang="cs-CZ" sz="1800" dirty="0" smtClean="0">
                <a:hlinkClick r:id="rId2"/>
              </a:rPr>
              <a:t>www.office.</a:t>
            </a:r>
            <a:r>
              <a:rPr lang="cs-CZ" sz="1800" dirty="0" err="1" smtClean="0">
                <a:hlinkClick r:id="rId2"/>
              </a:rPr>
              <a:t>microsoft.com</a:t>
            </a:r>
            <a:endParaRPr lang="cs-CZ" sz="1800" smtClean="0"/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Nepil,F.: Makový mužíček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  <a:p>
            <a:pPr>
              <a:buFont typeface="Wingdings" pitchFamily="2" charset="2"/>
              <a:buChar char="v"/>
            </a:pPr>
            <a:r>
              <a:rPr lang="cs-CZ" sz="1800" dirty="0" smtClean="0"/>
              <a:t>[cit. 2013-01-14]. </a:t>
            </a:r>
          </a:p>
          <a:p>
            <a:pPr>
              <a:buFont typeface="Wingdings" pitchFamily="2" charset="2"/>
              <a:buChar char="v"/>
            </a:pPr>
            <a:endParaRPr lang="cs-CZ" sz="1800" dirty="0" smtClean="0"/>
          </a:p>
        </p:txBody>
      </p:sp>
      <p:sp>
        <p:nvSpPr>
          <p:cNvPr id="10244" name="Obdélník 3"/>
          <p:cNvSpPr>
            <a:spLocks noChangeArrowheads="1"/>
          </p:cNvSpPr>
          <p:nvPr/>
        </p:nvSpPr>
        <p:spPr bwMode="auto">
          <a:xfrm>
            <a:off x="3646488" y="3254375"/>
            <a:ext cx="1841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034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493</Words>
  <Application>Microsoft Office PowerPoint</Application>
  <PresentationFormat>Předvádění na obrazovce (4:3)</PresentationFormat>
  <Paragraphs>79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Řešení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Dum</cp:lastModifiedBy>
  <cp:revision>22</cp:revision>
  <dcterms:created xsi:type="dcterms:W3CDTF">2012-08-20T19:24:43Z</dcterms:created>
  <dcterms:modified xsi:type="dcterms:W3CDTF">2013-05-05T11:10:04Z</dcterms:modified>
</cp:coreProperties>
</file>