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62" r:id="rId4"/>
    <p:sldId id="257" r:id="rId5"/>
    <p:sldId id="264" r:id="rId6"/>
    <p:sldId id="261" r:id="rId7"/>
    <p:sldId id="265" r:id="rId8"/>
    <p:sldId id="266" r:id="rId9"/>
    <p:sldId id="263" r:id="rId10"/>
    <p:sldId id="258" r:id="rId11"/>
    <p:sldId id="259" r:id="rId12"/>
    <p:sldId id="260" r:id="rId13"/>
    <p:sldId id="271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80A3"/>
    <a:srgbClr val="4EB06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4EB068"/>
            </a:gs>
            <a:gs pos="50000">
              <a:schemeClr val="accent1">
                <a:tint val="44500"/>
                <a:satMod val="160000"/>
              </a:schemeClr>
            </a:gs>
            <a:gs pos="100000">
              <a:srgbClr val="FC80A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2488" y="866775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02008719"/>
              </p:ext>
            </p:extLst>
          </p:nvPr>
        </p:nvGraphicFramePr>
        <p:xfrm>
          <a:off x="1547664" y="2636912"/>
          <a:ext cx="7128792" cy="3119436"/>
        </p:xfrm>
        <a:graphic>
          <a:graphicData uri="http://schemas.openxmlformats.org/drawingml/2006/table">
            <a:tbl>
              <a:tblPr/>
              <a:tblGrid>
                <a:gridCol w="1322505"/>
                <a:gridCol w="5806287"/>
              </a:tblGrid>
              <a:tr h="5439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ZÁKLADNÍ ŠKOLA TIŠICE, okres MĚLNÍK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90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AUTOR: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Marcela Lazáková</a:t>
                      </a: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74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NÁZEV: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VY_12_INOVACE_33_ČESKÝ JAZYK_VĚTNÉ ČLENY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90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CZ.1.07/1.4.00/21.3130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406435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5565867"/>
              </p:ext>
            </p:extLst>
          </p:nvPr>
        </p:nvGraphicFramePr>
        <p:xfrm>
          <a:off x="1431925" y="1916832"/>
          <a:ext cx="6308725" cy="4440151"/>
        </p:xfrm>
        <a:graphic>
          <a:graphicData uri="http://schemas.openxmlformats.org/drawingml/2006/table">
            <a:tbl>
              <a:tblPr/>
              <a:tblGrid>
                <a:gridCol w="1617663"/>
                <a:gridCol w="4691062"/>
              </a:tblGrid>
              <a:tr h="416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ANOTACE: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pro žáky 5. ročníku. Rozšiřuje učivo o základních větných členech a skladebních dvojicích.</a:t>
                      </a: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JAZYK: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charset="0"/>
                        </a:rPr>
                        <a:t>Čeština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26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OČEKÁVANÝ VÝSTUP: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Arial" charset="0"/>
                        </a:rPr>
                        <a:t>Určí druh podmětu i přísudku, bezpečně je určí ve větách.</a:t>
                      </a: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02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KLÍČOVÁ SLOVA: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Podmět, přísudek, skladební dvojice základní a určovací, základ věty. </a:t>
                      </a: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DRUH UČEBNÍHO MATERIÁLU: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Prezentace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DRUH INTERAKTIVITY: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charset="0"/>
                        </a:rPr>
                        <a:t>Kombinace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CÍLOVÁ SKUPINA: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Žák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STUPEŇ A TYP VZDĚLÁNÍ: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Základní vzdělávání – první stupeň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TYPICKÁ VĚKOVÁ SKUPINA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9 - 12 let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30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762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94209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ětné členy jsou </a:t>
            </a:r>
            <a:r>
              <a:rPr lang="cs-CZ" b="1" dirty="0" smtClean="0"/>
              <a:t>základní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/>
              <a:t>podmět a přísudek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nebo </a:t>
            </a:r>
            <a:r>
              <a:rPr lang="cs-CZ" b="1" dirty="0" smtClean="0"/>
              <a:t>rozvíjející</a:t>
            </a:r>
          </a:p>
          <a:p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dirty="0" smtClean="0"/>
              <a:t>odpovídají například na otázky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(jaký?, který?, čí?, kdy?, kde?, koho?, 	 	 komu?, čím? </a:t>
            </a:r>
            <a:r>
              <a:rPr lang="cs-CZ" dirty="0"/>
              <a:t>a</a:t>
            </a:r>
            <a:r>
              <a:rPr lang="cs-CZ" dirty="0" smtClean="0"/>
              <a:t>pod.)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0846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Přísudek </a:t>
            </a:r>
            <a:endParaRPr lang="cs-CZ" b="1" dirty="0" smtClean="0"/>
          </a:p>
          <a:p>
            <a:r>
              <a:rPr lang="cs-CZ" dirty="0" smtClean="0"/>
              <a:t>je </a:t>
            </a:r>
            <a:r>
              <a:rPr lang="cs-CZ" dirty="0"/>
              <a:t>základní větný </a:t>
            </a:r>
            <a:r>
              <a:rPr lang="cs-CZ" dirty="0" smtClean="0"/>
              <a:t>člen</a:t>
            </a:r>
          </a:p>
          <a:p>
            <a:r>
              <a:rPr lang="cs-CZ" dirty="0"/>
              <a:t>v</a:t>
            </a:r>
            <a:r>
              <a:rPr lang="cs-CZ" dirty="0" smtClean="0"/>
              <a:t>yjadřuje, co podmět dělá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b="1" dirty="0" smtClean="0"/>
              <a:t>Kočka mňouká.</a:t>
            </a:r>
          </a:p>
          <a:p>
            <a:r>
              <a:rPr lang="cs-CZ" dirty="0"/>
              <a:t>c</a:t>
            </a:r>
            <a:r>
              <a:rPr lang="cs-CZ" dirty="0" smtClean="0"/>
              <a:t>o se s podmětem děje</a:t>
            </a:r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b="1" dirty="0" smtClean="0"/>
              <a:t>Řeka plynula.</a:t>
            </a:r>
          </a:p>
          <a:p>
            <a:r>
              <a:rPr lang="cs-CZ" dirty="0"/>
              <a:t>j</a:t>
            </a:r>
            <a:r>
              <a:rPr lang="cs-CZ" dirty="0" smtClean="0"/>
              <a:t>aký podmět je</a:t>
            </a:r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b="1" dirty="0" smtClean="0"/>
              <a:t>Petra je pořádná.</a:t>
            </a:r>
          </a:p>
          <a:p>
            <a:r>
              <a:rPr lang="cs-CZ" dirty="0"/>
              <a:t>m</a:t>
            </a:r>
            <a:r>
              <a:rPr lang="cs-CZ" dirty="0" smtClean="0"/>
              <a:t>ůže být holý, rozvitý i několikanásobný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(</a:t>
            </a: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J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ana píše. Jana píše dopis Věře. Jana píše, čte a kreslí.)</a:t>
            </a:r>
          </a:p>
        </p:txBody>
      </p:sp>
      <p:pic>
        <p:nvPicPr>
          <p:cNvPr id="1032" name="Picture 8" descr="C:\Users\Marcela\AppData\Local\Microsoft\Windows\Temporary Internet Files\Content.IE5\TGN36CYC\MP9004278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330833"/>
            <a:ext cx="3957398" cy="2637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0754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61926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500" dirty="0" smtClean="0"/>
              <a:t>rozeznáváme</a:t>
            </a:r>
          </a:p>
          <a:p>
            <a:pPr marL="0" indent="0">
              <a:buNone/>
            </a:pPr>
            <a:r>
              <a:rPr lang="cs-CZ" sz="3500" b="1" dirty="0" smtClean="0"/>
              <a:t>přísudek  slovesný</a:t>
            </a:r>
          </a:p>
          <a:p>
            <a:r>
              <a:rPr lang="cs-CZ" sz="3500" dirty="0"/>
              <a:t>j</a:t>
            </a:r>
            <a:r>
              <a:rPr lang="cs-CZ" sz="3500" dirty="0" smtClean="0"/>
              <a:t>e vyjádřen určitým tvarem slovesným</a:t>
            </a:r>
          </a:p>
          <a:p>
            <a:pPr marL="0" indent="0">
              <a:buNone/>
            </a:pPr>
            <a:r>
              <a:rPr lang="cs-CZ" sz="3500" dirty="0"/>
              <a:t> </a:t>
            </a:r>
            <a:r>
              <a:rPr lang="cs-CZ" sz="3500" dirty="0" smtClean="0"/>
              <a:t>      Maminka</a:t>
            </a:r>
            <a:r>
              <a:rPr lang="cs-CZ" sz="3500" b="1" dirty="0" smtClean="0"/>
              <a:t> vaří.</a:t>
            </a:r>
          </a:p>
          <a:p>
            <a:pPr marL="0" indent="0">
              <a:buNone/>
            </a:pPr>
            <a:r>
              <a:rPr lang="cs-CZ" sz="3500" b="1" dirty="0" smtClean="0"/>
              <a:t>přísudek jmenný se sponou</a:t>
            </a:r>
          </a:p>
          <a:p>
            <a:r>
              <a:rPr lang="cs-CZ" sz="3500" dirty="0"/>
              <a:t>j</a:t>
            </a:r>
            <a:r>
              <a:rPr lang="cs-CZ" sz="3500" dirty="0" smtClean="0"/>
              <a:t>e vyjádřen tvarem slovesa být a podstatným nebo přídavným jménem</a:t>
            </a:r>
          </a:p>
          <a:p>
            <a:pPr marL="0" indent="0">
              <a:buNone/>
            </a:pPr>
            <a:r>
              <a:rPr lang="cs-CZ" sz="3500" dirty="0" smtClean="0"/>
              <a:t>        Jirka</a:t>
            </a:r>
            <a:r>
              <a:rPr lang="cs-CZ" sz="3500" b="1" dirty="0" smtClean="0"/>
              <a:t> bude učitelem.</a:t>
            </a:r>
          </a:p>
          <a:p>
            <a:pPr marL="0" indent="0">
              <a:buNone/>
            </a:pPr>
            <a:r>
              <a:rPr lang="cs-CZ" sz="3500" dirty="0"/>
              <a:t> </a:t>
            </a:r>
            <a:r>
              <a:rPr lang="cs-CZ" sz="3500" dirty="0" smtClean="0"/>
              <a:t>       Věra</a:t>
            </a:r>
            <a:r>
              <a:rPr lang="cs-CZ" sz="3500" b="1" dirty="0" smtClean="0"/>
              <a:t> je nemocná.</a:t>
            </a:r>
          </a:p>
          <a:p>
            <a:pPr marL="0" indent="0">
              <a:buNone/>
            </a:pPr>
            <a:r>
              <a:rPr lang="cs-CZ" sz="3500" dirty="0" smtClean="0"/>
              <a:t>Sloveso být je nazýváno </a:t>
            </a:r>
            <a:r>
              <a:rPr lang="cs-CZ" sz="3500" b="1" dirty="0" smtClean="0"/>
              <a:t>spona</a:t>
            </a:r>
            <a:r>
              <a:rPr lang="cs-CZ" sz="3500" dirty="0" smtClean="0"/>
              <a:t>. Nemá plný význam. Pouze spojuje podstatné či přídavné jméno s podmětem.  </a:t>
            </a:r>
          </a:p>
          <a:p>
            <a:endParaRPr lang="cs-CZ" dirty="0"/>
          </a:p>
        </p:txBody>
      </p:sp>
      <p:pic>
        <p:nvPicPr>
          <p:cNvPr id="2051" name="Picture 3" descr="C:\Users\Marcela\AppData\Local\Microsoft\Windows\Temporary Internet Files\Content.IE5\3VGWMC9E\MP9004278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645024"/>
            <a:ext cx="1763688" cy="1176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6491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Podmět</a:t>
            </a:r>
            <a:endParaRPr lang="cs-CZ" dirty="0"/>
          </a:p>
          <a:p>
            <a:r>
              <a:rPr lang="cs-CZ" dirty="0" smtClean="0"/>
              <a:t>je základní větný člen</a:t>
            </a:r>
          </a:p>
          <a:p>
            <a:r>
              <a:rPr lang="cs-CZ" dirty="0" smtClean="0"/>
              <a:t>shoduje </a:t>
            </a:r>
            <a:r>
              <a:rPr lang="cs-CZ" dirty="0"/>
              <a:t>s přísudkem v osobě, </a:t>
            </a:r>
            <a:r>
              <a:rPr lang="cs-CZ" dirty="0" smtClean="0"/>
              <a:t>čísle i rodě</a:t>
            </a:r>
          </a:p>
          <a:p>
            <a:r>
              <a:rPr lang="cs-CZ" dirty="0"/>
              <a:t>n</a:t>
            </a:r>
            <a:r>
              <a:rPr lang="cs-CZ" dirty="0" smtClean="0"/>
              <a:t>a podmět se ptáme  kdo?, co? </a:t>
            </a:r>
            <a:r>
              <a:rPr lang="cs-CZ" dirty="0"/>
              <a:t>a</a:t>
            </a:r>
            <a:r>
              <a:rPr lang="cs-CZ" dirty="0" smtClean="0"/>
              <a:t> přísudkem</a:t>
            </a:r>
          </a:p>
          <a:p>
            <a:r>
              <a:rPr lang="cs-CZ" dirty="0"/>
              <a:t>n</a:t>
            </a:r>
            <a:r>
              <a:rPr lang="cs-CZ" dirty="0" smtClean="0"/>
              <a:t>ejčastěji je vyjádřen podstatným jménem </a:t>
            </a:r>
            <a:r>
              <a:rPr lang="cs-CZ" dirty="0" smtClean="0"/>
              <a:t>                      v </a:t>
            </a:r>
            <a:r>
              <a:rPr lang="cs-CZ" dirty="0" smtClean="0"/>
              <a:t>1. pádě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Koťata </a:t>
            </a:r>
            <a:r>
              <a:rPr lang="cs-CZ" dirty="0" smtClean="0"/>
              <a:t>si hrála</a:t>
            </a:r>
            <a:r>
              <a:rPr lang="cs-CZ" b="1" dirty="0" smtClean="0"/>
              <a:t>.</a:t>
            </a:r>
          </a:p>
          <a:p>
            <a:r>
              <a:rPr lang="cs-CZ" dirty="0"/>
              <a:t>m</a:t>
            </a:r>
            <a:r>
              <a:rPr lang="cs-CZ" dirty="0" smtClean="0"/>
              <a:t>ůže být holý, rozvitý, několikanásobný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(Růže voní. Velká červená růže od táty voní.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 Růže, karafiáty, lilie a konvalinky voní.)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6" name="Picture 4" descr="C:\Users\Marcela\AppData\Local\Microsoft\Windows\Temporary Internet Files\Content.IE5\3VGWMC9E\MP900427835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414"/>
          <a:stretch/>
        </p:blipFill>
        <p:spPr bwMode="auto">
          <a:xfrm>
            <a:off x="7629340" y="3645024"/>
            <a:ext cx="1191131" cy="3092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67117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40060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odmět může být vyjádřen </a:t>
            </a:r>
            <a:r>
              <a:rPr lang="cs-CZ" b="1" dirty="0" smtClean="0"/>
              <a:t>jinými slovními druhy</a:t>
            </a:r>
          </a:p>
          <a:p>
            <a:r>
              <a:rPr lang="cs-CZ" dirty="0"/>
              <a:t>z</a:t>
            </a:r>
            <a:r>
              <a:rPr lang="cs-CZ" dirty="0" smtClean="0"/>
              <a:t>ájmenem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b="1" dirty="0" smtClean="0"/>
              <a:t>Oni</a:t>
            </a:r>
            <a:r>
              <a:rPr lang="cs-CZ" dirty="0" smtClean="0"/>
              <a:t> nepřijedou.</a:t>
            </a:r>
          </a:p>
          <a:p>
            <a:r>
              <a:rPr lang="cs-CZ" dirty="0"/>
              <a:t>p</a:t>
            </a:r>
            <a:r>
              <a:rPr lang="cs-CZ" dirty="0" smtClean="0"/>
              <a:t>řídavným jménem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V</a:t>
            </a:r>
            <a:r>
              <a:rPr lang="cs-CZ" dirty="0" smtClean="0"/>
              <a:t>yhráli </a:t>
            </a:r>
            <a:r>
              <a:rPr lang="cs-CZ" b="1" dirty="0" smtClean="0"/>
              <a:t>červení</a:t>
            </a:r>
            <a:r>
              <a:rPr lang="cs-CZ" dirty="0" smtClean="0"/>
              <a:t>.</a:t>
            </a:r>
          </a:p>
          <a:p>
            <a:r>
              <a:rPr lang="cs-CZ" dirty="0"/>
              <a:t>č</a:t>
            </a:r>
            <a:r>
              <a:rPr lang="cs-CZ" dirty="0" smtClean="0"/>
              <a:t>íslovkou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Tři</a:t>
            </a:r>
            <a:r>
              <a:rPr lang="cs-CZ" dirty="0" smtClean="0"/>
              <a:t> nepřišli.</a:t>
            </a:r>
            <a:endParaRPr lang="cs-CZ" dirty="0"/>
          </a:p>
        </p:txBody>
      </p:sp>
      <p:pic>
        <p:nvPicPr>
          <p:cNvPr id="4098" name="Picture 2" descr="C:\Users\Marcela\AppData\Local\Microsoft\Windows\Temporary Internet Files\Content.IE5\4WUL45I6\MP9004243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924944"/>
            <a:ext cx="2046972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804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688632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odmět může být </a:t>
            </a:r>
            <a:r>
              <a:rPr lang="cs-CZ" b="1" dirty="0" smtClean="0"/>
              <a:t>nevyjádřený</a:t>
            </a:r>
          </a:p>
          <a:p>
            <a:r>
              <a:rPr lang="cs-CZ" dirty="0"/>
              <a:t>k</a:t>
            </a:r>
            <a:r>
              <a:rPr lang="cs-CZ" dirty="0" smtClean="0"/>
              <a:t>dyž je známý z předchozí věty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b="1" dirty="0" smtClean="0"/>
              <a:t>Honza</a:t>
            </a:r>
            <a:r>
              <a:rPr lang="cs-CZ" dirty="0" smtClean="0"/>
              <a:t> na mě čekal před domem. Šel se mnou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na nádraží. (</a:t>
            </a:r>
            <a:r>
              <a:rPr lang="cs-CZ" b="1" dirty="0" smtClean="0"/>
              <a:t>Honza</a:t>
            </a:r>
            <a:r>
              <a:rPr lang="cs-CZ" dirty="0" smtClean="0"/>
              <a:t>)</a:t>
            </a:r>
          </a:p>
          <a:p>
            <a:r>
              <a:rPr lang="cs-CZ" dirty="0" smtClean="0"/>
              <a:t>poznáme-li ho z tvaru slovesa</a:t>
            </a:r>
          </a:p>
          <a:p>
            <a:pPr marL="0" indent="0">
              <a:buNone/>
            </a:pPr>
            <a:r>
              <a:rPr lang="cs-CZ" dirty="0" smtClean="0"/>
              <a:t>     Byli jsme se podívat na hřišti. (</a:t>
            </a:r>
            <a:r>
              <a:rPr lang="cs-CZ" b="1" dirty="0" smtClean="0"/>
              <a:t>my</a:t>
            </a:r>
            <a:r>
              <a:rPr lang="cs-CZ" dirty="0" smtClean="0"/>
              <a:t>)</a:t>
            </a:r>
          </a:p>
          <a:p>
            <a:r>
              <a:rPr lang="cs-CZ" dirty="0"/>
              <a:t>k</a:t>
            </a:r>
            <a:r>
              <a:rPr lang="cs-CZ" dirty="0" smtClean="0"/>
              <a:t>dyž je všeobecný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Vysílali to v televizi. (</a:t>
            </a:r>
            <a:r>
              <a:rPr lang="cs-CZ" b="1" dirty="0" smtClean="0"/>
              <a:t>oni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  <p:pic>
        <p:nvPicPr>
          <p:cNvPr id="5124" name="Picture 4" descr="C:\Users\Marcela\AppData\Local\Microsoft\Windows\Temporary Internet Files\Content.IE5\TGN36CYC\MC90043478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49080"/>
            <a:ext cx="252028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71337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e všech větných členů můžeme vytvořit </a:t>
            </a:r>
            <a:r>
              <a:rPr lang="cs-CZ" b="1" dirty="0" smtClean="0"/>
              <a:t>skladební dvojice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ozlišujeme skladební dvojice</a:t>
            </a:r>
          </a:p>
          <a:p>
            <a:pPr marL="0" indent="0">
              <a:buNone/>
            </a:pPr>
            <a:r>
              <a:rPr lang="cs-CZ" b="1" dirty="0" smtClean="0"/>
              <a:t>základní</a:t>
            </a:r>
          </a:p>
          <a:p>
            <a:r>
              <a:rPr lang="cs-CZ" dirty="0"/>
              <a:t>podmět a přísudek</a:t>
            </a:r>
          </a:p>
          <a:p>
            <a:r>
              <a:rPr lang="cs-CZ" dirty="0" smtClean="0"/>
              <a:t>oba </a:t>
            </a:r>
            <a:r>
              <a:rPr lang="cs-CZ" dirty="0"/>
              <a:t>členy jsou stejně </a:t>
            </a:r>
            <a:r>
              <a:rPr lang="cs-CZ" dirty="0" smtClean="0"/>
              <a:t>důležité</a:t>
            </a:r>
          </a:p>
          <a:p>
            <a:r>
              <a:rPr lang="cs-CZ" dirty="0"/>
              <a:t>m</a:t>
            </a:r>
            <a:r>
              <a:rPr lang="cs-CZ" dirty="0" smtClean="0"/>
              <a:t>ezi členy je shoda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5880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760640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u</a:t>
            </a:r>
            <a:r>
              <a:rPr lang="cs-CZ" b="1" dirty="0" smtClean="0"/>
              <a:t>rčovací</a:t>
            </a:r>
          </a:p>
          <a:p>
            <a:r>
              <a:rPr lang="cs-CZ" dirty="0"/>
              <a:t>t</a:t>
            </a:r>
            <a:r>
              <a:rPr lang="cs-CZ" dirty="0" smtClean="0"/>
              <a:t>voří ji člen řídící a člen závislý</a:t>
            </a:r>
          </a:p>
          <a:p>
            <a:r>
              <a:rPr lang="cs-CZ" dirty="0"/>
              <a:t>d</a:t>
            </a:r>
            <a:r>
              <a:rPr lang="cs-CZ" dirty="0" smtClean="0"/>
              <a:t>ůležitější je člen řídící</a:t>
            </a:r>
          </a:p>
          <a:p>
            <a:r>
              <a:rPr lang="cs-CZ" dirty="0"/>
              <a:t>p</a:t>
            </a:r>
            <a:r>
              <a:rPr lang="cs-CZ" dirty="0" smtClean="0"/>
              <a:t>táme se členem řídícím na člen závislý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Barevný papoušek seděl na stromě.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jaký papoušek? …. barevný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kde seděl? …. na stromě</a:t>
            </a:r>
          </a:p>
          <a:p>
            <a:pPr marL="0" indent="0">
              <a:buNone/>
            </a:pPr>
            <a:r>
              <a:rPr lang="cs-CZ" sz="2800" dirty="0" smtClean="0"/>
              <a:t>   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(samostatným větným členem není předložka,   	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  </a:t>
            </a: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spojka ani zvratné zájmeno)</a:t>
            </a:r>
          </a:p>
          <a:p>
            <a:pPr marL="0" indent="0">
              <a:buNone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7171" name="Picture 3" descr="C:\Users\Marcela\AppData\Local\Microsoft\Windows\Temporary Internet Files\Content.IE5\TGN36CYC\MP9004486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008812"/>
            <a:ext cx="1584176" cy="1816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57688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59766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Základní skladební dvojice někdy tvoří úplnou větu.</a:t>
            </a:r>
          </a:p>
          <a:p>
            <a:pPr marL="0" indent="0">
              <a:buNone/>
            </a:pPr>
            <a:r>
              <a:rPr lang="cs-CZ" b="1" dirty="0" smtClean="0"/>
              <a:t>Pes štěká. Letadlo přiletělo.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V jiných větách je nutné další doplnění, jinak nedávají smysl.</a:t>
            </a:r>
          </a:p>
          <a:p>
            <a:pPr marL="0" indent="0">
              <a:buNone/>
            </a:pPr>
            <a:r>
              <a:rPr lang="cs-CZ" dirty="0" smtClean="0"/>
              <a:t>Zuzka našla … co? </a:t>
            </a:r>
          </a:p>
          <a:p>
            <a:pPr marL="0" indent="0">
              <a:buNone/>
            </a:pPr>
            <a:r>
              <a:rPr lang="cs-CZ" dirty="0" smtClean="0"/>
              <a:t>Jirka vrazil …. </a:t>
            </a:r>
            <a:r>
              <a:rPr lang="cs-CZ" dirty="0"/>
              <a:t>d</a:t>
            </a:r>
            <a:r>
              <a:rPr lang="cs-CZ" dirty="0" smtClean="0"/>
              <a:t>o čeho?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000" dirty="0" smtClean="0">
                <a:solidFill>
                  <a:schemeClr val="accent2">
                    <a:lumMod val="50000"/>
                  </a:schemeClr>
                </a:solidFill>
              </a:rPr>
              <a:t>(Nejmenší část věty, která dává smysl a které </a:t>
            </a:r>
            <a:r>
              <a:rPr lang="cs-CZ" sz="3000" dirty="0" smtClean="0">
                <a:solidFill>
                  <a:schemeClr val="accent2">
                    <a:lumMod val="50000"/>
                  </a:schemeClr>
                </a:solidFill>
              </a:rPr>
              <a:t>rozumíme, </a:t>
            </a:r>
            <a:r>
              <a:rPr lang="cs-CZ" sz="3000" dirty="0" smtClean="0">
                <a:solidFill>
                  <a:schemeClr val="accent2">
                    <a:lumMod val="50000"/>
                  </a:schemeClr>
                </a:solidFill>
              </a:rPr>
              <a:t>říkáme </a:t>
            </a:r>
            <a:r>
              <a:rPr lang="cs-CZ" sz="3000" b="1" dirty="0" smtClean="0">
                <a:solidFill>
                  <a:schemeClr val="accent2">
                    <a:lumMod val="50000"/>
                  </a:schemeClr>
                </a:solidFill>
              </a:rPr>
              <a:t>základ věty</a:t>
            </a:r>
            <a:r>
              <a:rPr lang="cs-CZ" sz="3000" dirty="0" smtClean="0">
                <a:solidFill>
                  <a:schemeClr val="accent2">
                    <a:lumMod val="50000"/>
                  </a:schemeClr>
                </a:solidFill>
              </a:rPr>
              <a:t>. Nepotřebuje nutně další doplnění. )</a:t>
            </a:r>
          </a:p>
          <a:p>
            <a:pPr marL="0" indent="0">
              <a:buNone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147" name="Picture 3" descr="C:\Users\Marcela\AppData\Local\Microsoft\Windows\Temporary Internet Files\Content.IE5\TGN36CYC\MP9004423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124744"/>
            <a:ext cx="1872208" cy="1248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67647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9046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J</a:t>
            </a:r>
            <a:r>
              <a:rPr lang="cs-CZ" sz="2800" dirty="0" smtClean="0"/>
              <a:t>ednoho </a:t>
            </a:r>
            <a:r>
              <a:rPr lang="cs-CZ" sz="2800" dirty="0"/>
              <a:t>dne král </a:t>
            </a:r>
            <a:r>
              <a:rPr lang="cs-CZ" sz="2800" dirty="0" smtClean="0"/>
              <a:t> </a:t>
            </a:r>
            <a:r>
              <a:rPr lang="cs-CZ" sz="2800" dirty="0"/>
              <a:t>pravil: „Když jsem byl mlád, vypravil jsem se do dalekého království hledat nevěstu. Nebyl to úkol </a:t>
            </a:r>
            <a:r>
              <a:rPr lang="cs-CZ" sz="2800" dirty="0" smtClean="0"/>
              <a:t>lehký. V</a:t>
            </a:r>
            <a:r>
              <a:rPr lang="cs-CZ" sz="2800" dirty="0"/>
              <a:t> nejrůznějších nesnázích mi pomohli Dlouhý, Široký a </a:t>
            </a:r>
            <a:r>
              <a:rPr lang="cs-CZ" sz="2800" dirty="0" smtClean="0"/>
              <a:t>Bystrozraký. Jsi </a:t>
            </a:r>
            <a:r>
              <a:rPr lang="cs-CZ" sz="2800" dirty="0"/>
              <a:t>již dospělý, synu, </a:t>
            </a:r>
            <a:r>
              <a:rPr lang="cs-CZ" sz="2800" dirty="0" smtClean="0"/>
              <a:t>měl by </a:t>
            </a:r>
            <a:r>
              <a:rPr lang="cs-CZ" sz="2800" dirty="0"/>
              <a:t>ses taky </a:t>
            </a:r>
            <a:r>
              <a:rPr lang="cs-CZ" sz="2800" dirty="0" smtClean="0"/>
              <a:t>poohlédnout </a:t>
            </a:r>
            <a:r>
              <a:rPr lang="cs-CZ" sz="2800" dirty="0"/>
              <a:t>po nevěstě“.</a:t>
            </a:r>
            <a:br>
              <a:rPr lang="cs-CZ" sz="2800" dirty="0"/>
            </a:br>
            <a:r>
              <a:rPr lang="cs-CZ" sz="2800" dirty="0"/>
              <a:t>Kralevic si pomyslel, protože </a:t>
            </a:r>
            <a:r>
              <a:rPr lang="cs-CZ" sz="2800" dirty="0" smtClean="0"/>
              <a:t>příběhy </a:t>
            </a:r>
            <a:r>
              <a:rPr lang="cs-CZ" sz="2800" dirty="0"/>
              <a:t>znal i z králova vyprávění: „To se ti, otče, řešily </a:t>
            </a:r>
            <a:r>
              <a:rPr lang="cs-CZ" sz="2800" dirty="0" smtClean="0"/>
              <a:t>problémy “.</a:t>
            </a:r>
          </a:p>
          <a:p>
            <a:pPr marL="0" indent="0">
              <a:buNone/>
            </a:pPr>
            <a:r>
              <a:rPr lang="cs-CZ" sz="2800" dirty="0" smtClean="0"/>
              <a:t>Kralevic </a:t>
            </a:r>
            <a:r>
              <a:rPr lang="cs-CZ" sz="2800" dirty="0"/>
              <a:t>si zabalil jídlo na </a:t>
            </a:r>
            <a:r>
              <a:rPr lang="cs-CZ" sz="2800" dirty="0" smtClean="0"/>
              <a:t>cestu a </a:t>
            </a:r>
            <a:r>
              <a:rPr lang="cs-CZ" sz="2800" dirty="0"/>
              <a:t>vydal se na cestu.</a:t>
            </a:r>
            <a:br>
              <a:rPr lang="cs-CZ" sz="2800" dirty="0"/>
            </a:br>
            <a:endParaRPr lang="cs-CZ" sz="2800" dirty="0"/>
          </a:p>
          <a:p>
            <a:pPr marL="0" indent="0">
              <a:buNone/>
            </a:pPr>
            <a:r>
              <a:rPr lang="cs-CZ" sz="2000" dirty="0" smtClean="0"/>
              <a:t>						(Podle Michala Vaněčka)</a:t>
            </a:r>
            <a:endParaRPr lang="cs-CZ" sz="2000" dirty="0"/>
          </a:p>
        </p:txBody>
      </p:sp>
      <p:sp>
        <p:nvSpPr>
          <p:cNvPr id="2" name="Obdélník 1"/>
          <p:cNvSpPr/>
          <p:nvPr/>
        </p:nvSpPr>
        <p:spPr>
          <a:xfrm>
            <a:off x="467544" y="620688"/>
            <a:ext cx="55446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Urči druh podmětu a přísudku</a:t>
            </a:r>
          </a:p>
        </p:txBody>
      </p:sp>
    </p:spTree>
    <p:extLst>
      <p:ext uri="{BB962C8B-B14F-4D97-AF65-F5344CB8AC3E}">
        <p14:creationId xmlns:p14="http://schemas.microsoft.com/office/powerpoint/2010/main" xmlns="" val="1267117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023" y="200004"/>
            <a:ext cx="8229600" cy="65413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král  pravil</a:t>
            </a:r>
          </a:p>
          <a:p>
            <a:pPr marL="0" indent="0">
              <a:buNone/>
            </a:pPr>
            <a:r>
              <a:rPr lang="cs-CZ" sz="2800" dirty="0" smtClean="0"/>
              <a:t>byl jsem mlád (já)</a:t>
            </a:r>
          </a:p>
          <a:p>
            <a:pPr marL="0" indent="0">
              <a:buNone/>
            </a:pPr>
            <a:r>
              <a:rPr lang="cs-CZ" sz="2800" dirty="0" smtClean="0"/>
              <a:t>vypravil </a:t>
            </a:r>
            <a:r>
              <a:rPr lang="cs-CZ" sz="2800" dirty="0"/>
              <a:t>jsem </a:t>
            </a:r>
            <a:r>
              <a:rPr lang="cs-CZ" sz="2800" dirty="0" smtClean="0"/>
              <a:t>se (já) </a:t>
            </a:r>
          </a:p>
          <a:p>
            <a:pPr marL="0" indent="0">
              <a:buNone/>
            </a:pPr>
            <a:r>
              <a:rPr lang="cs-CZ" sz="2800" dirty="0"/>
              <a:t>n</a:t>
            </a:r>
            <a:r>
              <a:rPr lang="cs-CZ" sz="2800" dirty="0" smtClean="0"/>
              <a:t>ebyl úkol lehký</a:t>
            </a:r>
          </a:p>
          <a:p>
            <a:pPr marL="0" indent="0">
              <a:buNone/>
            </a:pPr>
            <a:r>
              <a:rPr lang="cs-CZ" sz="2800" dirty="0" smtClean="0"/>
              <a:t>pomohli </a:t>
            </a:r>
            <a:r>
              <a:rPr lang="cs-CZ" sz="2800" dirty="0"/>
              <a:t>Dlouhý, Široký a </a:t>
            </a:r>
            <a:r>
              <a:rPr lang="cs-CZ" sz="2800" dirty="0" smtClean="0"/>
              <a:t>Bystrozraký</a:t>
            </a:r>
          </a:p>
          <a:p>
            <a:pPr marL="0" indent="0">
              <a:buNone/>
            </a:pPr>
            <a:r>
              <a:rPr lang="cs-CZ" sz="2800" dirty="0" smtClean="0"/>
              <a:t>Jsi dospělý (ty)</a:t>
            </a:r>
          </a:p>
          <a:p>
            <a:pPr marL="0" indent="0">
              <a:buNone/>
            </a:pPr>
            <a:r>
              <a:rPr lang="cs-CZ" sz="2800" dirty="0" smtClean="0"/>
              <a:t>měl by </a:t>
            </a:r>
            <a:r>
              <a:rPr lang="cs-CZ" sz="2800" dirty="0"/>
              <a:t>ses </a:t>
            </a:r>
            <a:r>
              <a:rPr lang="cs-CZ" sz="2800" dirty="0" smtClean="0"/>
              <a:t>poohlédnout (ty)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Kralevic si </a:t>
            </a:r>
            <a:r>
              <a:rPr lang="cs-CZ" sz="2800" dirty="0" smtClean="0"/>
              <a:t>pomyslel</a:t>
            </a:r>
          </a:p>
          <a:p>
            <a:pPr marL="0" indent="0">
              <a:buNone/>
            </a:pPr>
            <a:r>
              <a:rPr lang="cs-CZ" sz="2800" dirty="0" smtClean="0"/>
              <a:t>příběhy </a:t>
            </a:r>
            <a:r>
              <a:rPr lang="cs-CZ" sz="2800" dirty="0"/>
              <a:t>znal </a:t>
            </a:r>
            <a:r>
              <a:rPr lang="cs-CZ" sz="2800" dirty="0" smtClean="0"/>
              <a:t>(králevic)</a:t>
            </a:r>
          </a:p>
          <a:p>
            <a:pPr marL="0" indent="0">
              <a:buNone/>
            </a:pPr>
            <a:r>
              <a:rPr lang="cs-CZ" sz="2800" dirty="0" smtClean="0"/>
              <a:t>se řešily problémy </a:t>
            </a:r>
          </a:p>
          <a:p>
            <a:pPr marL="0" indent="0">
              <a:buNone/>
            </a:pPr>
            <a:r>
              <a:rPr lang="cs-CZ" sz="2800" dirty="0" smtClean="0"/>
              <a:t>Kralevic </a:t>
            </a:r>
            <a:r>
              <a:rPr lang="cs-CZ" sz="2800" dirty="0"/>
              <a:t>si </a:t>
            </a:r>
            <a:r>
              <a:rPr lang="cs-CZ" sz="2800" dirty="0" smtClean="0"/>
              <a:t>zabalil</a:t>
            </a:r>
          </a:p>
          <a:p>
            <a:pPr marL="0" indent="0">
              <a:buNone/>
            </a:pPr>
            <a:r>
              <a:rPr lang="cs-CZ" sz="2800" dirty="0" smtClean="0"/>
              <a:t>vydal </a:t>
            </a:r>
            <a:r>
              <a:rPr lang="cs-CZ" sz="2800" dirty="0"/>
              <a:t>se na </a:t>
            </a:r>
            <a:r>
              <a:rPr lang="cs-CZ" sz="2800" dirty="0" smtClean="0"/>
              <a:t>cestu(králevic)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452023" y="108556"/>
            <a:ext cx="46085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Řešení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4088427" y="593000"/>
            <a:ext cx="1944216" cy="42395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odmět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vyjádřený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760190" y="612388"/>
            <a:ext cx="1944216" cy="42395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řísudek slovesný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97915" y="1205433"/>
            <a:ext cx="2247769" cy="38239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odmět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nevyjádřený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23620" y="1213711"/>
            <a:ext cx="2952327" cy="38239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řísudek jmenný se sponou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84874" y="1715057"/>
            <a:ext cx="2247769" cy="3545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odmět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nevyjádřený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88427" y="4817310"/>
            <a:ext cx="2247769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odmět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nevyjádřený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58044" y="6342531"/>
            <a:ext cx="2247769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odmět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nevyjádřený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29975" y="2276872"/>
            <a:ext cx="1944216" cy="42395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odmět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vyjádřený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97915" y="5747587"/>
            <a:ext cx="1944216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odmět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vyjádřený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449691" y="5248115"/>
            <a:ext cx="1944216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odmět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vyjádřený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619478" y="4365104"/>
            <a:ext cx="1944216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odmět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vyjádřený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199784" y="2758085"/>
            <a:ext cx="1944216" cy="42395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řísudek slovesný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760190" y="4365104"/>
            <a:ext cx="1944216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řísudek slovesný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681405" y="5235236"/>
            <a:ext cx="1944216" cy="36607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řísudek slovesný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702574" y="5747587"/>
            <a:ext cx="1944216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řísudek slovesný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089516" y="6311971"/>
            <a:ext cx="1944216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řísudek slovesný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749789" y="2244196"/>
            <a:ext cx="2952327" cy="38239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řísudek jmenný se sponou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723619" y="3286564"/>
            <a:ext cx="2952327" cy="38239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řísudek jmenný se sponou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485633" y="2786825"/>
            <a:ext cx="2630995" cy="38239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podmět několikanásobný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688123" y="1709597"/>
            <a:ext cx="1944216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řísudek slovesný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104796" y="3832882"/>
            <a:ext cx="1944216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řísudek slovesný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731731" y="4813149"/>
            <a:ext cx="1944216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řísudek slovesný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217091" y="3319777"/>
            <a:ext cx="2247769" cy="3545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odmět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nevyjádřený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677245" y="3832882"/>
            <a:ext cx="2247769" cy="3545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odmět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nevyjádřený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8929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11" grpId="0" animBg="1"/>
      <p:bldP spid="12" grpId="0" animBg="1"/>
      <p:bldP spid="13" grpId="0" animBg="1"/>
      <p:bldP spid="17" grpId="0" animBg="1"/>
      <p:bldP spid="18" grpId="0" animBg="1"/>
      <p:bldP spid="19" grpId="0" animBg="1"/>
      <p:bldP spid="21" grpId="0" animBg="1"/>
      <p:bldP spid="23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dirty="0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Použité obrázky jsou z galerie </a:t>
            </a:r>
            <a:r>
              <a:rPr lang="cs-CZ" sz="1800" dirty="0" smtClean="0"/>
              <a:t>Office: </a:t>
            </a:r>
            <a:r>
              <a:rPr lang="cs-CZ" sz="1800" dirty="0" smtClean="0">
                <a:hlinkClick r:id="rId2"/>
              </a:rPr>
              <a:t>www.office.</a:t>
            </a:r>
            <a:r>
              <a:rPr lang="cs-CZ" sz="1800" dirty="0" err="1" smtClean="0">
                <a:hlinkClick r:id="rId2"/>
              </a:rPr>
              <a:t>microsoft.com</a:t>
            </a:r>
            <a:endParaRPr lang="cs-CZ" sz="1800" smtClean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err="1" smtClean="0"/>
              <a:t>Vaněček,M</a:t>
            </a:r>
            <a:r>
              <a:rPr lang="cs-CZ" sz="1800" dirty="0" smtClean="0"/>
              <a:t>.: </a:t>
            </a:r>
            <a:r>
              <a:rPr lang="cs-CZ" sz="1800" dirty="0"/>
              <a:t>Maličký, hubený a slabozraký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[cit. 2013-04-12]. 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</p:txBody>
      </p:sp>
      <p:sp>
        <p:nvSpPr>
          <p:cNvPr id="10244" name="Obdélník 3"/>
          <p:cNvSpPr>
            <a:spLocks noChangeArrowheads="1"/>
          </p:cNvSpPr>
          <p:nvPr/>
        </p:nvSpPr>
        <p:spPr bwMode="auto">
          <a:xfrm>
            <a:off x="3646488" y="3254375"/>
            <a:ext cx="184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8218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571</TotalTime>
  <Words>583</Words>
  <Application>Microsoft Office PowerPoint</Application>
  <PresentationFormat>Předvádění na obrazovce (4:3)</PresentationFormat>
  <Paragraphs>148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Dum</cp:lastModifiedBy>
  <cp:revision>38</cp:revision>
  <dcterms:created xsi:type="dcterms:W3CDTF">2012-08-20T19:24:43Z</dcterms:created>
  <dcterms:modified xsi:type="dcterms:W3CDTF">2013-05-05T11:12:59Z</dcterms:modified>
</cp:coreProperties>
</file>