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4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/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488" y="866775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3555636"/>
              </p:ext>
            </p:extLst>
          </p:nvPr>
        </p:nvGraphicFramePr>
        <p:xfrm>
          <a:off x="1258888" y="2636838"/>
          <a:ext cx="6400800" cy="3119436"/>
        </p:xfrm>
        <a:graphic>
          <a:graphicData uri="http://schemas.openxmlformats.org/drawingml/2006/table">
            <a:tbl>
              <a:tblPr/>
              <a:tblGrid>
                <a:gridCol w="1187450"/>
                <a:gridCol w="5213350"/>
              </a:tblGrid>
              <a:tr h="5439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ŠKOLA TIŠICE, okres MĚLNÍK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Marcela Lazáková</a:t>
                      </a: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VY_12_INOVACE_30_ČESKÝ JAZYK_ZÁJMENA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CZ.1.07/1.4.00/21.3130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133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328285"/>
              </p:ext>
            </p:extLst>
          </p:nvPr>
        </p:nvGraphicFramePr>
        <p:xfrm>
          <a:off x="1431925" y="1844675"/>
          <a:ext cx="6308725" cy="4440151"/>
        </p:xfrm>
        <a:graphic>
          <a:graphicData uri="http://schemas.openxmlformats.org/drawingml/2006/table">
            <a:tbl>
              <a:tblPr/>
              <a:tblGrid>
                <a:gridCol w="1617663"/>
                <a:gridCol w="4691062"/>
              </a:tblGrid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ANOTACE: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žáky 5. ročníku. Prohlubuje učivo o zájmenech, seznamuje s jejich druhy.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JAZYK: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Čeština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6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OČEKÁVANÝ VÝSTUP: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Rozliší zájmena podle druhů  pozná jejich tvary vzniklé skloňováním.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KLÍČOVÁ SLOVA: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Zájmena osobní, přivlastňovací, ukazovací, tázací, vztažná, neurčitá, záporná.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UČEBNÍHO MATERIÁLU: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Prezentace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INTERAKTIVITY: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Kombinace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CÍLOVÁ SKUPINA: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Žák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STUPEŇ A TYP VZDĚLÁNÍ: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vzdělávání – první stupeň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TYPICKÁ VĚKOVÁ SKUPINA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9 - 12 let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30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2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836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Zájmena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jsou ohebná slova</a:t>
            </a:r>
          </a:p>
          <a:p>
            <a:r>
              <a:rPr lang="cs-CZ" dirty="0" smtClean="0"/>
              <a:t>zastupují názvy osob, zvířat a věcí, nebo na ně ukazují</a:t>
            </a:r>
          </a:p>
          <a:p>
            <a:r>
              <a:rPr lang="cs-CZ" dirty="0"/>
              <a:t>z</a:t>
            </a:r>
            <a:r>
              <a:rPr lang="cs-CZ" dirty="0" smtClean="0"/>
              <a:t>astupují také přídavná jména</a:t>
            </a:r>
          </a:p>
          <a:p>
            <a:r>
              <a:rPr lang="cs-CZ" dirty="0" smtClean="0"/>
              <a:t>rodová zájmena vyjadřují rod (on, tato, náš …)</a:t>
            </a:r>
          </a:p>
          <a:p>
            <a:r>
              <a:rPr lang="cs-CZ" dirty="0"/>
              <a:t>b</a:t>
            </a:r>
            <a:r>
              <a:rPr lang="cs-CZ" dirty="0" smtClean="0"/>
              <a:t>ezrodá nevyjadřují rod (já, kdo, cosi …)</a:t>
            </a:r>
          </a:p>
          <a:p>
            <a:r>
              <a:rPr lang="cs-CZ" dirty="0"/>
              <a:t>r</a:t>
            </a:r>
            <a:r>
              <a:rPr lang="cs-CZ" dirty="0" smtClean="0"/>
              <a:t>ozlišujeme různé druhy zájmen podle významu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53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</a:t>
            </a:r>
            <a:r>
              <a:rPr lang="cs-CZ" b="1" dirty="0" smtClean="0"/>
              <a:t>ájmena osobní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/>
              <a:t>o</a:t>
            </a:r>
            <a:r>
              <a:rPr lang="cs-CZ" dirty="0" smtClean="0"/>
              <a:t>značují první, druhou nebo třetí mluvnickou osobu</a:t>
            </a:r>
          </a:p>
          <a:p>
            <a:r>
              <a:rPr lang="cs-CZ" dirty="0"/>
              <a:t>p</a:t>
            </a:r>
            <a:r>
              <a:rPr lang="cs-CZ" dirty="0" smtClean="0"/>
              <a:t>říklady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b="1" dirty="0" smtClean="0"/>
              <a:t>já, ty, on, ona, ono, my vy, oni, ony, ona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patří sem i zvratná zájmena </a:t>
            </a:r>
            <a:r>
              <a:rPr lang="cs-CZ" b="1" dirty="0" smtClean="0"/>
              <a:t>se, si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dirty="0" smtClean="0"/>
              <a:t>Pojď se </a:t>
            </a:r>
            <a:r>
              <a:rPr lang="cs-CZ" b="1" dirty="0" smtClean="0"/>
              <a:t>mnou</a:t>
            </a:r>
            <a:r>
              <a:rPr lang="cs-CZ" dirty="0" smtClean="0"/>
              <a:t>. Znáš </a:t>
            </a:r>
            <a:r>
              <a:rPr lang="cs-CZ" b="1" dirty="0" smtClean="0"/>
              <a:t>ji</a:t>
            </a:r>
            <a:r>
              <a:rPr lang="cs-CZ" dirty="0" smtClean="0"/>
              <a:t>? U </a:t>
            </a:r>
            <a:r>
              <a:rPr lang="cs-CZ" b="1" dirty="0" smtClean="0"/>
              <a:t>nás</a:t>
            </a:r>
            <a:r>
              <a:rPr lang="cs-CZ" dirty="0" smtClean="0"/>
              <a:t> doma.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DYUH43GB\MC9004448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46420"/>
            <a:ext cx="1584176" cy="205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34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zájmena </a:t>
            </a:r>
            <a:r>
              <a:rPr lang="cs-CZ" b="1" dirty="0" smtClean="0"/>
              <a:t>přivlastňovací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p</a:t>
            </a:r>
            <a:r>
              <a:rPr lang="cs-CZ" dirty="0" smtClean="0"/>
              <a:t>řivlastňujeme jimi osobě první, druhé, třetí</a:t>
            </a:r>
          </a:p>
          <a:p>
            <a:r>
              <a:rPr lang="cs-CZ" dirty="0" smtClean="0"/>
              <a:t>příklady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b="1" dirty="0" smtClean="0"/>
              <a:t>můj, tvůj, jeho, její, náš, váš, jejich</a:t>
            </a:r>
            <a:r>
              <a:rPr lang="cs-CZ" dirty="0" smtClean="0"/>
              <a:t>)</a:t>
            </a:r>
          </a:p>
          <a:p>
            <a:r>
              <a:rPr lang="cs-CZ" dirty="0"/>
              <a:t>patří sem i </a:t>
            </a:r>
            <a:r>
              <a:rPr lang="cs-CZ" dirty="0" smtClean="0"/>
              <a:t>zvratné zájmeno </a:t>
            </a:r>
            <a:r>
              <a:rPr lang="cs-CZ" b="1" dirty="0" smtClean="0"/>
              <a:t>svůj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Napiš </a:t>
            </a:r>
            <a:r>
              <a:rPr lang="cs-CZ" b="1" dirty="0" smtClean="0"/>
              <a:t>mé</a:t>
            </a:r>
            <a:r>
              <a:rPr lang="cs-CZ" dirty="0" smtClean="0"/>
              <a:t> babičce. Jsou to </a:t>
            </a:r>
            <a:r>
              <a:rPr lang="cs-CZ" b="1" dirty="0" smtClean="0"/>
              <a:t>vaše</a:t>
            </a:r>
            <a:r>
              <a:rPr lang="cs-CZ" dirty="0" smtClean="0"/>
              <a:t> děti?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Marcela\AppData\Local\Microsoft\Windows\Temporary Internet Files\Content.IE5\NR9YRAW8\MM90039570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084" y="149780"/>
            <a:ext cx="1533128" cy="191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70WL448V\MP9004118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24944"/>
            <a:ext cx="1783060" cy="267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81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445624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zájmena </a:t>
            </a:r>
            <a:r>
              <a:rPr lang="cs-CZ" b="1" dirty="0" smtClean="0"/>
              <a:t>ukazovací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u</a:t>
            </a:r>
            <a:r>
              <a:rPr lang="cs-CZ" dirty="0" smtClean="0"/>
              <a:t>kazujeme jimi na určitou osobu, zvíře, věc nebo vlastnost</a:t>
            </a:r>
          </a:p>
          <a:p>
            <a:r>
              <a:rPr lang="cs-CZ" dirty="0"/>
              <a:t>p</a:t>
            </a:r>
            <a:r>
              <a:rPr lang="cs-CZ" dirty="0" smtClean="0"/>
              <a:t>říklady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b="1" dirty="0" smtClean="0"/>
              <a:t>ten, tento, tenhle, onen, týž, tentýž, takový,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sám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Tato</a:t>
            </a:r>
            <a:r>
              <a:rPr lang="cs-CZ" dirty="0" smtClean="0"/>
              <a:t> cesta vede ke škole. </a:t>
            </a:r>
            <a:r>
              <a:rPr lang="cs-CZ" b="1" dirty="0" smtClean="0"/>
              <a:t>Takovou</a:t>
            </a:r>
            <a:r>
              <a:rPr lang="cs-CZ" dirty="0" smtClean="0"/>
              <a:t> hru neznám.</a:t>
            </a:r>
            <a:endParaRPr lang="cs-CZ" dirty="0"/>
          </a:p>
        </p:txBody>
      </p:sp>
      <p:pic>
        <p:nvPicPr>
          <p:cNvPr id="3075" name="Picture 3" descr="C:\Users\Marcela\AppData\Local\Microsoft\Windows\Temporary Internet Files\Content.IE5\70WL448V\MC90025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293096"/>
            <a:ext cx="2818646" cy="110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3K0XX8LH\MP90018282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648"/>
            <a:ext cx="266429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12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373616" cy="590465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zájmena </a:t>
            </a:r>
            <a:r>
              <a:rPr lang="cs-CZ" b="1" dirty="0" smtClean="0"/>
              <a:t>tázací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/>
              <a:t>p</a:t>
            </a:r>
            <a:r>
              <a:rPr lang="cs-CZ" dirty="0" smtClean="0"/>
              <a:t>táme se jimi po osobě zvířeti, věci nebo vlastnosti, abychom o nich zjistili přesné nebo další údaje</a:t>
            </a:r>
          </a:p>
          <a:p>
            <a:r>
              <a:rPr lang="cs-CZ" dirty="0"/>
              <a:t>p</a:t>
            </a:r>
            <a:r>
              <a:rPr lang="cs-CZ" dirty="0" smtClean="0"/>
              <a:t>říklady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b="1" dirty="0" smtClean="0"/>
              <a:t>kdo?, co?, jaký?, který?, čí?)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Kdo </a:t>
            </a:r>
            <a:r>
              <a:rPr lang="cs-CZ" dirty="0" smtClean="0"/>
              <a:t>to říkal? </a:t>
            </a:r>
            <a:r>
              <a:rPr lang="cs-CZ" b="1" dirty="0" smtClean="0"/>
              <a:t>Čí</a:t>
            </a:r>
            <a:r>
              <a:rPr lang="cs-CZ" dirty="0" smtClean="0"/>
              <a:t> je  ten pes? </a:t>
            </a:r>
            <a:r>
              <a:rPr lang="cs-CZ" b="1" dirty="0" smtClean="0"/>
              <a:t>Jakou</a:t>
            </a:r>
            <a:r>
              <a:rPr lang="cs-CZ" dirty="0" smtClean="0"/>
              <a:t> barvu chceš?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Marcela\AppData\Local\Microsoft\Windows\Temporary Internet Files\Content.IE5\3K0XX8LH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512168" cy="170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DYUH43GB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4096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838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zájmena </a:t>
            </a:r>
            <a:r>
              <a:rPr lang="cs-CZ" b="1" dirty="0" smtClean="0"/>
              <a:t>vztažná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p</a:t>
            </a:r>
            <a:r>
              <a:rPr lang="cs-CZ" dirty="0" smtClean="0"/>
              <a:t>řipojují věty v souvětí</a:t>
            </a:r>
          </a:p>
          <a:p>
            <a:r>
              <a:rPr lang="cs-CZ" dirty="0"/>
              <a:t>p</a:t>
            </a:r>
            <a:r>
              <a:rPr lang="cs-CZ" dirty="0" smtClean="0"/>
              <a:t>říklady</a:t>
            </a:r>
          </a:p>
          <a:p>
            <a:pPr marL="0" indent="0">
              <a:buNone/>
            </a:pPr>
            <a:r>
              <a:rPr lang="cs-CZ" dirty="0" smtClean="0"/>
              <a:t>    (</a:t>
            </a:r>
            <a:r>
              <a:rPr lang="cs-CZ" b="1" dirty="0" smtClean="0"/>
              <a:t>kdo, co, jaký, který, čí, jenž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Nevím, </a:t>
            </a:r>
            <a:r>
              <a:rPr lang="cs-CZ" b="1" dirty="0" smtClean="0"/>
              <a:t>kdo</a:t>
            </a:r>
            <a:r>
              <a:rPr lang="cs-CZ" dirty="0" smtClean="0"/>
              <a:t> zítra přijde. Vím, </a:t>
            </a:r>
            <a:r>
              <a:rPr lang="cs-CZ" b="1" dirty="0" smtClean="0"/>
              <a:t>čí</a:t>
            </a:r>
            <a:r>
              <a:rPr lang="cs-CZ" dirty="0" smtClean="0"/>
              <a:t> je ten svetr.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Marcela\AppData\Local\Microsoft\Windows\Temporary Internet Files\Content.IE5\FVEIYRCZ\MC900360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99047"/>
            <a:ext cx="2075684" cy="209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AppData\Local\Microsoft\Windows\Temporary Internet Files\Content.IE5\W3PCQDNN\MC900300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4664"/>
            <a:ext cx="1808683" cy="169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29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zájmena </a:t>
            </a:r>
            <a:r>
              <a:rPr lang="cs-CZ" b="1" dirty="0" smtClean="0"/>
              <a:t>neurčitá</a:t>
            </a:r>
          </a:p>
          <a:p>
            <a:endParaRPr lang="cs-CZ" b="1" dirty="0"/>
          </a:p>
          <a:p>
            <a:r>
              <a:rPr lang="cs-CZ" dirty="0"/>
              <a:t>n</a:t>
            </a:r>
            <a:r>
              <a:rPr lang="cs-CZ" dirty="0" smtClean="0"/>
              <a:t>eurčují blíže, o kom nebo o čem je řeč</a:t>
            </a:r>
          </a:p>
          <a:p>
            <a:r>
              <a:rPr lang="cs-CZ" dirty="0"/>
              <a:t>p</a:t>
            </a:r>
            <a:r>
              <a:rPr lang="cs-CZ" dirty="0" smtClean="0"/>
              <a:t>říklady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(někdo, něco, některý, nějaký, něčí, leckdo,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lecco, leckterý, ledakdo, kdosi, cosi, máloco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jakýkoli, všechen, každý….)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Málokdo</a:t>
            </a:r>
            <a:r>
              <a:rPr lang="cs-CZ" dirty="0" smtClean="0"/>
              <a:t> o tom ví. Udělám, </a:t>
            </a:r>
            <a:r>
              <a:rPr lang="cs-CZ" b="1" dirty="0" smtClean="0"/>
              <a:t>cokoli</a:t>
            </a:r>
            <a:r>
              <a:rPr lang="cs-CZ" dirty="0" smtClean="0"/>
              <a:t> řekneš.</a:t>
            </a:r>
            <a:endParaRPr lang="cs-CZ" dirty="0"/>
          </a:p>
        </p:txBody>
      </p:sp>
      <p:pic>
        <p:nvPicPr>
          <p:cNvPr id="6147" name="Picture 3" descr="C:\Users\Marcela\AppData\Local\Microsoft\Windows\Temporary Internet Files\Content.IE5\W3PCQDNN\MC90040773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526" y="404664"/>
            <a:ext cx="1433190" cy="143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22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zájmena </a:t>
            </a:r>
            <a:r>
              <a:rPr lang="cs-CZ" b="1" dirty="0" smtClean="0"/>
              <a:t>záporná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p</a:t>
            </a:r>
            <a:r>
              <a:rPr lang="cs-CZ" dirty="0" smtClean="0"/>
              <a:t>opírají existenci osob, zvířat, věcí nebo vlastností</a:t>
            </a:r>
          </a:p>
          <a:p>
            <a:r>
              <a:rPr lang="cs-CZ" dirty="0"/>
              <a:t>p</a:t>
            </a:r>
            <a:r>
              <a:rPr lang="cs-CZ" dirty="0" smtClean="0"/>
              <a:t>říklady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b="1" dirty="0" smtClean="0"/>
              <a:t>nikdo, nic, nijaký, ničí, žádný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Nikoho</a:t>
            </a:r>
            <a:r>
              <a:rPr lang="cs-CZ" dirty="0" smtClean="0"/>
              <a:t> jsem neviděla. </a:t>
            </a:r>
            <a:r>
              <a:rPr lang="cs-CZ" b="1" dirty="0" smtClean="0"/>
              <a:t>Nic</a:t>
            </a:r>
            <a:r>
              <a:rPr lang="cs-CZ" dirty="0" smtClean="0"/>
              <a:t> to není.</a:t>
            </a:r>
            <a:endParaRPr lang="cs-CZ" dirty="0"/>
          </a:p>
          <a:p>
            <a:endParaRPr lang="cs-CZ" dirty="0"/>
          </a:p>
        </p:txBody>
      </p:sp>
      <p:pic>
        <p:nvPicPr>
          <p:cNvPr id="7176" name="Picture 8" descr="C:\Users\Marcela\AppData\Local\Microsoft\Windows\Temporary Internet Files\Content.IE5\PV4X9H4I\MC900056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599" y="2564904"/>
            <a:ext cx="254273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40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301608" cy="58326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Urči druhy zájmen ve větách</a:t>
            </a:r>
          </a:p>
          <a:p>
            <a:pPr marL="0" indent="0">
              <a:buNone/>
            </a:pPr>
            <a:r>
              <a:rPr lang="cs-CZ" dirty="0" smtClean="0"/>
              <a:t>Kdo ti to řekl?</a:t>
            </a:r>
          </a:p>
          <a:p>
            <a:pPr marL="0" indent="0">
              <a:buNone/>
            </a:pPr>
            <a:r>
              <a:rPr lang="cs-CZ" dirty="0" smtClean="0"/>
              <a:t>Vy nevíte, co se tam stalo?</a:t>
            </a:r>
          </a:p>
          <a:p>
            <a:pPr marL="0" indent="0">
              <a:buNone/>
            </a:pPr>
            <a:r>
              <a:rPr lang="cs-CZ" dirty="0" smtClean="0"/>
              <a:t>Mně nech, řekni o tom jim.</a:t>
            </a:r>
          </a:p>
          <a:p>
            <a:pPr marL="0" indent="0">
              <a:buNone/>
            </a:pPr>
            <a:r>
              <a:rPr lang="cs-CZ" dirty="0"/>
              <a:t>Někdo mu </a:t>
            </a:r>
            <a:r>
              <a:rPr lang="cs-CZ" dirty="0" smtClean="0"/>
              <a:t>psal, ať </a:t>
            </a:r>
            <a:r>
              <a:rPr lang="cs-CZ" dirty="0"/>
              <a:t>nic </a:t>
            </a:r>
            <a:r>
              <a:rPr lang="cs-CZ" dirty="0" smtClean="0"/>
              <a:t>neříká.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Kam jsme se touto cestou dostali?</a:t>
            </a:r>
          </a:p>
          <a:p>
            <a:pPr marL="0" indent="0">
              <a:buNone/>
            </a:pPr>
            <a:r>
              <a:rPr lang="cs-CZ" dirty="0" smtClean="0"/>
              <a:t>Naše teta o něčem řekla.</a:t>
            </a:r>
          </a:p>
          <a:p>
            <a:pPr marL="0" indent="0">
              <a:buNone/>
            </a:pPr>
            <a:r>
              <a:rPr lang="cs-CZ" dirty="0" smtClean="0"/>
              <a:t>Se mnou tu nikomu nelži!</a:t>
            </a:r>
          </a:p>
          <a:p>
            <a:pPr marL="0" indent="0">
              <a:buNone/>
            </a:pPr>
            <a:r>
              <a:rPr lang="cs-CZ" dirty="0" smtClean="0"/>
              <a:t>Kdosi se na nás ptal.</a:t>
            </a:r>
          </a:p>
          <a:p>
            <a:pPr marL="0" indent="0">
              <a:buNone/>
            </a:pPr>
            <a:r>
              <a:rPr lang="cs-CZ" dirty="0" smtClean="0"/>
              <a:t>Jaká byla tato jejich hra?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60420" y="1136629"/>
            <a:ext cx="914400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tázací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1136629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64288" y="1131640"/>
            <a:ext cx="1440160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ukazovací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502684" y="1588840"/>
            <a:ext cx="1405020" cy="4989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228184" y="1705778"/>
            <a:ext cx="1227584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vztažné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45612" y="1719076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602582" y="1685552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829725" y="2244761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42164" y="2276872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29316" y="2276872"/>
            <a:ext cx="1440160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ukazovací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54772" y="2802035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04137" y="2802035"/>
            <a:ext cx="1308961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neurčité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143601" y="5458753"/>
            <a:ext cx="1950965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přivlastňovací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97132" y="4941168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26004" y="4391368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373563" y="4947666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80972" y="3355160"/>
            <a:ext cx="10584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osobní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60420" y="4947635"/>
            <a:ext cx="1287435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neurčité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579400" y="5458878"/>
            <a:ext cx="932424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tázací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829725" y="2802035"/>
            <a:ext cx="1186764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záporné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323532" y="3355160"/>
            <a:ext cx="1440160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ukazovací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257056" y="3848945"/>
            <a:ext cx="1985780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přivlastňovací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373563" y="3848945"/>
            <a:ext cx="1287435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neurčité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76492" y="4391368"/>
            <a:ext cx="1186764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záporné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617516" y="5458753"/>
            <a:ext cx="1470016" cy="4572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ukazovací</a:t>
            </a:r>
            <a:endParaRPr lang="cs-CZ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1070395" y="4848568"/>
            <a:ext cx="837309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195736" y="2120605"/>
            <a:ext cx="792088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02684" y="2701961"/>
            <a:ext cx="756948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635896" y="2701961"/>
            <a:ext cx="1224136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02684" y="3170534"/>
            <a:ext cx="1693052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527884" y="3226823"/>
            <a:ext cx="468052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202454" y="3791459"/>
            <a:ext cx="1325430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83909" y="4306145"/>
            <a:ext cx="675723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483768" y="4306145"/>
            <a:ext cx="1044116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44247" y="2142753"/>
            <a:ext cx="33691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2483768" y="4848568"/>
            <a:ext cx="1152128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2483768" y="5398368"/>
            <a:ext cx="504056" cy="6467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544247" y="5398368"/>
            <a:ext cx="121944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02684" y="5966794"/>
            <a:ext cx="56771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2094442" y="5916078"/>
            <a:ext cx="1541454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706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</a:t>
            </a:r>
            <a:r>
              <a:rPr lang="cs-CZ" sz="1800" smtClean="0"/>
              <a:t>2013-01-12</a:t>
            </a:r>
            <a:r>
              <a:rPr lang="cs-CZ" sz="1800" dirty="0" smtClean="0"/>
              <a:t>].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3646488" y="32543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67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570</Words>
  <Application>Microsoft Office PowerPoint</Application>
  <PresentationFormat>Předvádění na obrazovce (4:3)</PresentationFormat>
  <Paragraphs>127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25</cp:revision>
  <dcterms:created xsi:type="dcterms:W3CDTF">2012-08-20T19:24:43Z</dcterms:created>
  <dcterms:modified xsi:type="dcterms:W3CDTF">2013-04-28T22:29:55Z</dcterms:modified>
</cp:coreProperties>
</file>