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7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8609"/>
    <a:srgbClr val="66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45333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300" b="1" dirty="0" smtClean="0"/>
              <a:t>                                                                                                        EU PENÍZE ŠKOLÁM</a:t>
            </a:r>
            <a:br>
              <a:rPr lang="cs-CZ" sz="1300" b="1" dirty="0" smtClean="0"/>
            </a:br>
            <a:r>
              <a:rPr lang="cs-CZ" sz="1300" b="1" dirty="0" smtClean="0"/>
              <a:t>                                                                           Zlepšení podmínek pro vzdělávání na základních školách </a:t>
            </a:r>
            <a:br>
              <a:rPr lang="cs-CZ" sz="1300" b="1" dirty="0" smtClean="0"/>
            </a:br>
            <a:r>
              <a:rPr lang="cs-CZ" sz="1300" b="1" dirty="0" smtClean="0"/>
              <a:t>                                                                          Operačního programu Vzdělání pro konkurenceschopnost</a:t>
            </a:r>
            <a:br>
              <a:rPr lang="cs-CZ" sz="13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sz="1200" b="1" dirty="0" smtClean="0"/>
              <a:t>  </a:t>
            </a:r>
            <a:br>
              <a:rPr lang="cs-CZ" sz="1200" b="1" dirty="0" smtClean="0"/>
            </a:br>
            <a:r>
              <a:rPr lang="cs-CZ" sz="1200" dirty="0" smtClean="0"/>
              <a:t>Číslo a název klíčové aktivity:                                                                            </a:t>
            </a:r>
            <a:r>
              <a:rPr lang="cs-CZ" sz="1200" b="1" dirty="0" smtClean="0">
                <a:solidFill>
                  <a:srgbClr val="002060"/>
                </a:solidFill>
              </a:rPr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VY_12_INOVACE_M.1.R.1 B.01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Mgr. Daniela Ševčíková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duben až  květen  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1.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matematika a její aplikace</a:t>
            </a: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matematika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řada čísel 1, 2, 3, číslice 1, 2, 3, sčítání, odčítání, porovnávání, větší,  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                                                                                                                               menší,  více, méně, znaky větší,  menší,  rovná se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Žáci se naučí počítat předměty do tří, psát  číslice 1, 2, 3, sčítat 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                                                                                                                               a  odčítat , porovnávat  menší - větší číslo, řešit s nimi slovní úlohy.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prezentace PowerPoint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Ž</a:t>
            </a:r>
            <a:r>
              <a:rPr lang="cs-CZ" sz="1200" dirty="0" smtClean="0">
                <a:solidFill>
                  <a:srgbClr val="002060"/>
                </a:solidFill>
              </a:rPr>
              <a:t>áci </a:t>
            </a:r>
            <a:r>
              <a:rPr lang="cs-CZ" sz="1200" dirty="0" smtClean="0">
                <a:solidFill>
                  <a:srgbClr val="002060"/>
                </a:solidFill>
              </a:rPr>
              <a:t>znají čísla 1,2,3, umí je mezi s sebou sčítat a odčítat, porovnávat  </a:t>
            </a:r>
            <a:br>
              <a:rPr lang="cs-CZ" sz="1200" dirty="0" smtClean="0">
                <a:solidFill>
                  <a:srgbClr val="002060"/>
                </a:solidFill>
              </a:rPr>
            </a:br>
            <a:r>
              <a:rPr lang="cs-CZ" sz="1200" dirty="0" smtClean="0">
                <a:solidFill>
                  <a:srgbClr val="002060"/>
                </a:solidFill>
              </a:rPr>
              <a:t>                                                                                                                </a:t>
            </a:r>
            <a:r>
              <a:rPr lang="cs-CZ" sz="1200" dirty="0" smtClean="0">
                <a:solidFill>
                  <a:srgbClr val="002060"/>
                </a:solidFill>
              </a:rPr>
              <a:t>               </a:t>
            </a:r>
            <a:r>
              <a:rPr lang="cs-CZ" sz="1200" dirty="0" smtClean="0">
                <a:solidFill>
                  <a:srgbClr val="002060"/>
                </a:solidFill>
              </a:rPr>
              <a:t>pomocí znaků menší, větší, rovná se.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8640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548680"/>
            <a:ext cx="5915025" cy="1440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Přečti číslice a spočítej věci </a:t>
            </a:r>
            <a:br>
              <a:rPr lang="cs-CZ" b="1" dirty="0" smtClean="0"/>
            </a:br>
            <a:r>
              <a:rPr lang="cs-CZ" b="1" dirty="0" smtClean="0"/>
              <a:t>v rámečku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564904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699792" y="2204864"/>
          <a:ext cx="3384376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4376"/>
              </a:tblGrid>
              <a:tr h="30243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B9004031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3068960"/>
            <a:ext cx="1368152" cy="1296144"/>
          </a:xfrm>
          <a:prstGeom prst="rect">
            <a:avLst/>
          </a:prstGeom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2780928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59832" y="1988840"/>
          <a:ext cx="5184576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84576"/>
              </a:tblGrid>
              <a:tr h="4104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B9003557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348880"/>
            <a:ext cx="1828800" cy="1828800"/>
          </a:xfrm>
          <a:prstGeom prst="rect">
            <a:avLst/>
          </a:prstGeom>
        </p:spPr>
      </p:pic>
      <p:pic>
        <p:nvPicPr>
          <p:cNvPr id="6" name="Obrázek 5" descr="MB9003557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3356992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188640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Přečti číslice a spočítej věci </a:t>
            </a:r>
            <a:br>
              <a:rPr lang="cs-CZ" sz="4400" b="1" dirty="0" smtClean="0"/>
            </a:br>
            <a:r>
              <a:rPr lang="cs-CZ" sz="4400" b="1" dirty="0" smtClean="0"/>
              <a:t>v rámečku</a:t>
            </a:r>
            <a:endParaRPr lang="cs-CZ" sz="4400" dirty="0"/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564904"/>
            <a:ext cx="18722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339752" y="1772816"/>
          <a:ext cx="6336704" cy="4464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36704"/>
              </a:tblGrid>
              <a:tr h="44644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2321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1988840"/>
            <a:ext cx="1828800" cy="1828800"/>
          </a:xfrm>
          <a:prstGeom prst="rect">
            <a:avLst/>
          </a:prstGeom>
        </p:spPr>
      </p:pic>
      <p:pic>
        <p:nvPicPr>
          <p:cNvPr id="5" name="Obrázek 4" descr="MB9002321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140968"/>
            <a:ext cx="1828800" cy="1828800"/>
          </a:xfrm>
          <a:prstGeom prst="rect">
            <a:avLst/>
          </a:prstGeom>
        </p:spPr>
      </p:pic>
      <p:pic>
        <p:nvPicPr>
          <p:cNvPr id="6" name="Obrázek 5" descr="MB9002321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4077072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5536" y="188640"/>
            <a:ext cx="82089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Přečti číslice a spočítej věci </a:t>
            </a:r>
            <a:br>
              <a:rPr lang="cs-CZ" sz="4400" b="1" dirty="0" smtClean="0"/>
            </a:br>
            <a:r>
              <a:rPr lang="cs-CZ" sz="4400" b="1" dirty="0" smtClean="0"/>
              <a:t>v rámečku</a:t>
            </a:r>
            <a:endParaRPr lang="cs-CZ" sz="4400" dirty="0"/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Spoj číslo se stejným počtem věcí </a:t>
            </a:r>
            <a:br>
              <a:rPr lang="cs-CZ" b="1" dirty="0" smtClean="0"/>
            </a:br>
            <a:r>
              <a:rPr lang="cs-CZ" b="1" dirty="0" smtClean="0"/>
              <a:t>na řádku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852936"/>
            <a:ext cx="10801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1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03848" y="1556792"/>
          <a:ext cx="4824536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4536"/>
              </a:tblGrid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4213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1772816"/>
            <a:ext cx="986408" cy="842392"/>
          </a:xfrm>
          <a:prstGeom prst="rect">
            <a:avLst/>
          </a:prstGeom>
        </p:spPr>
      </p:pic>
      <p:pic>
        <p:nvPicPr>
          <p:cNvPr id="6" name="Obrázek 5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772816"/>
            <a:ext cx="986408" cy="842392"/>
          </a:xfrm>
          <a:prstGeom prst="rect">
            <a:avLst/>
          </a:prstGeom>
        </p:spPr>
      </p:pic>
      <p:pic>
        <p:nvPicPr>
          <p:cNvPr id="7" name="Obrázek 6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91880" y="2996952"/>
            <a:ext cx="986408" cy="842392"/>
          </a:xfrm>
          <a:prstGeom prst="rect">
            <a:avLst/>
          </a:prstGeom>
        </p:spPr>
      </p:pic>
      <p:pic>
        <p:nvPicPr>
          <p:cNvPr id="8" name="Obrázek 7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068960"/>
            <a:ext cx="986408" cy="842392"/>
          </a:xfrm>
          <a:prstGeom prst="rect">
            <a:avLst/>
          </a:prstGeom>
        </p:spPr>
      </p:pic>
      <p:pic>
        <p:nvPicPr>
          <p:cNvPr id="9" name="Obrázek 8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2996952"/>
            <a:ext cx="986408" cy="842392"/>
          </a:xfrm>
          <a:prstGeom prst="rect">
            <a:avLst/>
          </a:prstGeom>
        </p:spPr>
      </p:pic>
      <p:pic>
        <p:nvPicPr>
          <p:cNvPr id="10" name="Obrázek 9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4293096"/>
            <a:ext cx="986408" cy="842392"/>
          </a:xfrm>
          <a:prstGeom prst="rect">
            <a:avLst/>
          </a:prstGeom>
        </p:spPr>
      </p:pic>
      <p:pic>
        <p:nvPicPr>
          <p:cNvPr id="11" name="Obrázek 10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5517232"/>
            <a:ext cx="986408" cy="842392"/>
          </a:xfrm>
          <a:prstGeom prst="rect">
            <a:avLst/>
          </a:prstGeom>
        </p:spPr>
      </p:pic>
      <p:pic>
        <p:nvPicPr>
          <p:cNvPr id="12" name="Obrázek 11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5517232"/>
            <a:ext cx="986408" cy="842392"/>
          </a:xfrm>
          <a:prstGeom prst="rect">
            <a:avLst/>
          </a:prstGeom>
        </p:spPr>
      </p:pic>
      <p:pic>
        <p:nvPicPr>
          <p:cNvPr id="13" name="Obrázek 12" descr="MB900296988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5517232"/>
            <a:ext cx="986408" cy="842392"/>
          </a:xfrm>
          <a:prstGeom prst="rect">
            <a:avLst/>
          </a:prstGeom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852936"/>
            <a:ext cx="11521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2</a:t>
            </a:r>
            <a:endParaRPr lang="cs-CZ" sz="9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771800" y="1556792"/>
          <a:ext cx="5256584" cy="4752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6584"/>
              </a:tblGrid>
              <a:tr h="1188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881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55576" y="26064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číslo se stejným počtem věcí </a:t>
            </a:r>
            <a:br>
              <a:rPr lang="cs-CZ" sz="3600" b="1" dirty="0" smtClean="0"/>
            </a:br>
            <a:r>
              <a:rPr lang="cs-CZ" sz="3600" b="1" dirty="0" smtClean="0"/>
              <a:t>na řádku</a:t>
            </a:r>
            <a:endParaRPr lang="cs-CZ" sz="3600" dirty="0"/>
          </a:p>
        </p:txBody>
      </p:sp>
      <p:pic>
        <p:nvPicPr>
          <p:cNvPr id="2050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628800"/>
            <a:ext cx="1058416" cy="1008112"/>
          </a:xfrm>
          <a:prstGeom prst="rect">
            <a:avLst/>
          </a:prstGeom>
          <a:noFill/>
        </p:spPr>
      </p:pic>
      <p:pic>
        <p:nvPicPr>
          <p:cNvPr id="14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852936"/>
            <a:ext cx="1058416" cy="1008112"/>
          </a:xfrm>
          <a:prstGeom prst="rect">
            <a:avLst/>
          </a:prstGeom>
          <a:noFill/>
        </p:spPr>
      </p:pic>
      <p:pic>
        <p:nvPicPr>
          <p:cNvPr id="15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852936"/>
            <a:ext cx="1058416" cy="1008112"/>
          </a:xfrm>
          <a:prstGeom prst="rect">
            <a:avLst/>
          </a:prstGeom>
          <a:noFill/>
        </p:spPr>
      </p:pic>
      <p:pic>
        <p:nvPicPr>
          <p:cNvPr id="16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852936"/>
            <a:ext cx="1058416" cy="1008112"/>
          </a:xfrm>
          <a:prstGeom prst="rect">
            <a:avLst/>
          </a:prstGeom>
          <a:noFill/>
        </p:spPr>
      </p:pic>
      <p:pic>
        <p:nvPicPr>
          <p:cNvPr id="17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077072"/>
            <a:ext cx="1058416" cy="1008112"/>
          </a:xfrm>
          <a:prstGeom prst="rect">
            <a:avLst/>
          </a:prstGeom>
          <a:noFill/>
        </p:spPr>
      </p:pic>
      <p:pic>
        <p:nvPicPr>
          <p:cNvPr id="18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229200"/>
            <a:ext cx="1058416" cy="1008112"/>
          </a:xfrm>
          <a:prstGeom prst="rect">
            <a:avLst/>
          </a:prstGeom>
          <a:noFill/>
        </p:spPr>
      </p:pic>
      <p:pic>
        <p:nvPicPr>
          <p:cNvPr id="19" name="Picture 2" descr="C:\Users\Jirka\Pictures\B DUMY GIF\MB910001143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5229200"/>
            <a:ext cx="1058416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212976"/>
            <a:ext cx="15121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3</a:t>
            </a:r>
            <a:endParaRPr lang="cs-CZ" sz="9600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131840" y="1457400"/>
          <a:ext cx="4488160" cy="5211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88160"/>
              </a:tblGrid>
              <a:tr h="13029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029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029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30299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95536" y="260648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Spoj číslo se stejným počtem věcí </a:t>
            </a:r>
            <a:br>
              <a:rPr lang="cs-CZ" sz="4400" b="1" dirty="0" smtClean="0"/>
            </a:br>
            <a:r>
              <a:rPr lang="cs-CZ" sz="4400" b="1" dirty="0" smtClean="0"/>
              <a:t>na řádku</a:t>
            </a:r>
            <a:endParaRPr lang="cs-CZ" sz="4400" dirty="0"/>
          </a:p>
        </p:txBody>
      </p:sp>
      <p:pic>
        <p:nvPicPr>
          <p:cNvPr id="1026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628800"/>
            <a:ext cx="1080120" cy="986408"/>
          </a:xfrm>
          <a:prstGeom prst="rect">
            <a:avLst/>
          </a:prstGeom>
          <a:noFill/>
        </p:spPr>
      </p:pic>
      <p:pic>
        <p:nvPicPr>
          <p:cNvPr id="14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628800"/>
            <a:ext cx="1080120" cy="986408"/>
          </a:xfrm>
          <a:prstGeom prst="rect">
            <a:avLst/>
          </a:prstGeom>
          <a:noFill/>
        </p:spPr>
      </p:pic>
      <p:pic>
        <p:nvPicPr>
          <p:cNvPr id="15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924944"/>
            <a:ext cx="1080120" cy="986408"/>
          </a:xfrm>
          <a:prstGeom prst="rect">
            <a:avLst/>
          </a:prstGeom>
          <a:noFill/>
        </p:spPr>
      </p:pic>
      <p:pic>
        <p:nvPicPr>
          <p:cNvPr id="16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221088"/>
            <a:ext cx="1080120" cy="986408"/>
          </a:xfrm>
          <a:prstGeom prst="rect">
            <a:avLst/>
          </a:prstGeom>
          <a:noFill/>
        </p:spPr>
      </p:pic>
      <p:pic>
        <p:nvPicPr>
          <p:cNvPr id="17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221088"/>
            <a:ext cx="1080120" cy="986408"/>
          </a:xfrm>
          <a:prstGeom prst="rect">
            <a:avLst/>
          </a:prstGeom>
          <a:noFill/>
        </p:spPr>
      </p:pic>
      <p:pic>
        <p:nvPicPr>
          <p:cNvPr id="18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221088"/>
            <a:ext cx="1080120" cy="986408"/>
          </a:xfrm>
          <a:prstGeom prst="rect">
            <a:avLst/>
          </a:prstGeom>
          <a:noFill/>
        </p:spPr>
      </p:pic>
      <p:pic>
        <p:nvPicPr>
          <p:cNvPr id="19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373216"/>
            <a:ext cx="1080120" cy="986408"/>
          </a:xfrm>
          <a:prstGeom prst="rect">
            <a:avLst/>
          </a:prstGeom>
          <a:noFill/>
        </p:spPr>
      </p:pic>
      <p:pic>
        <p:nvPicPr>
          <p:cNvPr id="20" name="Picture 2" descr="C:\Users\Jirka\Pictures\B DUMY GIF\MB900040928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373216"/>
            <a:ext cx="1080120" cy="9864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Nadpis 45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r>
              <a:rPr lang="cs-CZ" b="1" dirty="0" smtClean="0"/>
              <a:t>3. Znázorni, porovnej a zapiš znak </a:t>
            </a:r>
            <a:br>
              <a:rPr lang="cs-CZ" b="1" dirty="0" smtClean="0"/>
            </a:br>
            <a:r>
              <a:rPr lang="cs-CZ" sz="9600" b="1" dirty="0" smtClean="0">
                <a:solidFill>
                  <a:srgbClr val="FF0000"/>
                </a:solidFill>
              </a:rPr>
              <a:t>&lt; &gt; =</a:t>
            </a:r>
            <a:endParaRPr lang="cs-CZ" sz="9600" b="1" dirty="0">
              <a:solidFill>
                <a:srgbClr val="FF0000"/>
              </a:solidFill>
            </a:endParaRPr>
          </a:p>
        </p:txBody>
      </p:sp>
      <p:graphicFrame>
        <p:nvGraphicFramePr>
          <p:cNvPr id="48" name="Tabulka 47"/>
          <p:cNvGraphicFramePr>
            <a:graphicFrameLocks noGrp="1"/>
          </p:cNvGraphicFramePr>
          <p:nvPr/>
        </p:nvGraphicFramePr>
        <p:xfrm>
          <a:off x="1115616" y="2492896"/>
          <a:ext cx="6504384" cy="4032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8128"/>
                <a:gridCol w="2168128"/>
                <a:gridCol w="2168128"/>
              </a:tblGrid>
              <a:tr h="218940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843041"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2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1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9" name="Vývojový diagram: spojka 48"/>
          <p:cNvSpPr/>
          <p:nvPr/>
        </p:nvSpPr>
        <p:spPr>
          <a:xfrm>
            <a:off x="1907704" y="378904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0" name="Vývojový diagram: spojka 49"/>
          <p:cNvSpPr/>
          <p:nvPr/>
        </p:nvSpPr>
        <p:spPr>
          <a:xfrm>
            <a:off x="1907704" y="306896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" name="Vývojový diagram: spojka 50"/>
          <p:cNvSpPr/>
          <p:nvPr/>
        </p:nvSpPr>
        <p:spPr>
          <a:xfrm>
            <a:off x="6300192" y="342900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2204864"/>
          <a:ext cx="6096000" cy="432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21365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2183927"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3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2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260648"/>
            <a:ext cx="80648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Znázorni, porovnej a zapiš znak </a:t>
            </a:r>
            <a:br>
              <a:rPr lang="cs-CZ" sz="4400" b="1" dirty="0" smtClean="0"/>
            </a:br>
            <a:r>
              <a:rPr lang="cs-CZ" sz="8800" b="1" dirty="0" smtClean="0">
                <a:solidFill>
                  <a:srgbClr val="FF0000"/>
                </a:solidFill>
              </a:rPr>
              <a:t>&lt; &gt; =</a:t>
            </a:r>
            <a:endParaRPr lang="cs-CZ" sz="8800" b="1" dirty="0"/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2204864"/>
          <a:ext cx="6096000" cy="432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21365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2183927"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1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1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260648"/>
            <a:ext cx="80648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Znázorni, porovnej a zapiš znak </a:t>
            </a:r>
            <a:br>
              <a:rPr lang="cs-CZ" sz="4400" b="1" dirty="0" smtClean="0"/>
            </a:br>
            <a:r>
              <a:rPr lang="cs-CZ" sz="8800" b="1" dirty="0" smtClean="0">
                <a:solidFill>
                  <a:srgbClr val="FF0000"/>
                </a:solidFill>
              </a:rPr>
              <a:t>&lt; &gt; =</a:t>
            </a:r>
            <a:endParaRPr lang="cs-CZ" sz="8800" b="1" dirty="0"/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2204864"/>
          <a:ext cx="6096000" cy="432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21365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2183927"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1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600" b="1" dirty="0" smtClean="0"/>
                        <a:t>3</a:t>
                      </a:r>
                      <a:endParaRPr lang="cs-CZ" sz="9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260648"/>
            <a:ext cx="80648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Znázorni, porovnej a zapiš znak </a:t>
            </a:r>
            <a:br>
              <a:rPr lang="cs-CZ" sz="4400" b="1" dirty="0" smtClean="0"/>
            </a:br>
            <a:r>
              <a:rPr lang="cs-CZ" sz="8800" b="1" dirty="0" smtClean="0">
                <a:solidFill>
                  <a:srgbClr val="FF0000"/>
                </a:solidFill>
              </a:rPr>
              <a:t>&lt; &gt; =</a:t>
            </a:r>
            <a:endParaRPr lang="cs-CZ" sz="8800" b="1" dirty="0"/>
          </a:p>
        </p:txBody>
      </p:sp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Doplň číselné řady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6000" cy="438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032000"/>
                <a:gridCol w="2032000"/>
                <a:gridCol w="2032000"/>
              </a:tblGrid>
              <a:tr h="1084064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1</a:t>
                      </a:r>
                      <a:endParaRPr lang="cs-CZ" sz="6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108406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1</a:t>
                      </a:r>
                      <a:endParaRPr lang="cs-CZ" sz="6600" b="1" dirty="0"/>
                    </a:p>
                  </a:txBody>
                  <a:tcPr/>
                </a:tc>
              </a:tr>
              <a:tr h="108406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3</a:t>
                      </a:r>
                      <a:endParaRPr lang="cs-CZ" sz="6600" b="1" dirty="0"/>
                    </a:p>
                  </a:txBody>
                  <a:tcPr/>
                </a:tc>
              </a:tr>
              <a:tr h="1084064">
                <a:tc>
                  <a:txBody>
                    <a:bodyPr/>
                    <a:lstStyle/>
                    <a:p>
                      <a:pPr algn="ctr"/>
                      <a:r>
                        <a:rPr lang="cs-CZ" sz="6600" b="1" dirty="0" smtClean="0"/>
                        <a:t>3</a:t>
                      </a:r>
                      <a:endParaRPr lang="cs-CZ" sz="6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5. Dokresluj jablíčka na talíře</a:t>
            </a:r>
            <a:endParaRPr lang="cs-CZ" b="1" dirty="0"/>
          </a:p>
        </p:txBody>
      </p:sp>
      <p:pic>
        <p:nvPicPr>
          <p:cNvPr id="3" name="Obrázek 2" descr="MB9003000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1484784"/>
            <a:ext cx="1152128" cy="864096"/>
          </a:xfrm>
          <a:prstGeom prst="rect">
            <a:avLst/>
          </a:prstGeom>
        </p:spPr>
      </p:pic>
      <p:sp>
        <p:nvSpPr>
          <p:cNvPr id="4" name="Elipsa 3"/>
          <p:cNvSpPr/>
          <p:nvPr/>
        </p:nvSpPr>
        <p:spPr>
          <a:xfrm>
            <a:off x="323528" y="2708920"/>
            <a:ext cx="2592288" cy="259228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347864" y="2708920"/>
            <a:ext cx="2592288" cy="259228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300192" y="2636912"/>
            <a:ext cx="2592288" cy="259228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544522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3  </a:t>
            </a:r>
            <a:r>
              <a:rPr lang="cs-CZ" b="1" dirty="0" smtClean="0">
                <a:solidFill>
                  <a:srgbClr val="00B050"/>
                </a:solidFill>
              </a:rPr>
              <a:t>zelená </a:t>
            </a:r>
            <a:r>
              <a:rPr lang="cs-CZ" b="1" dirty="0" smtClean="0">
                <a:solidFill>
                  <a:srgbClr val="00B050"/>
                </a:solidFill>
              </a:rPr>
              <a:t>jablíčka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55172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78609"/>
                </a:solidFill>
              </a:rPr>
              <a:t>2 žlutá jablíčka</a:t>
            </a:r>
            <a:endParaRPr lang="cs-CZ" b="1" dirty="0">
              <a:solidFill>
                <a:srgbClr val="F7860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55172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 červené jablíčko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4" name="Obrázek 13" descr="MB9003000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1484784"/>
            <a:ext cx="1152128" cy="864096"/>
          </a:xfrm>
          <a:prstGeom prst="rect">
            <a:avLst/>
          </a:prstGeom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K O N E C</a:t>
            </a:r>
            <a:endParaRPr lang="cs-CZ" sz="9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39552" y="404664"/>
            <a:ext cx="7772400" cy="1584175"/>
          </a:xfrm>
        </p:spPr>
        <p:txBody>
          <a:bodyPr/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Zdroje, obrázky, citace:</a:t>
            </a:r>
            <a:endParaRPr lang="cs-CZ" sz="1800" dirty="0" smtClean="0">
              <a:solidFill>
                <a:schemeClr val="tx1"/>
              </a:solidFill>
            </a:endParaRPr>
          </a:p>
          <a:p>
            <a:r>
              <a:rPr lang="cs-CZ" sz="18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Použity obrázky sady MS </a:t>
            </a:r>
            <a:r>
              <a:rPr lang="cs-CZ" sz="1800" dirty="0" smtClean="0">
                <a:solidFill>
                  <a:schemeClr val="tx1"/>
                </a:solidFill>
              </a:rPr>
              <a:t>Office.</a:t>
            </a:r>
            <a:endParaRPr lang="cs-CZ" sz="1800" dirty="0" smtClean="0">
              <a:solidFill>
                <a:schemeClr val="tx1"/>
              </a:solidFill>
            </a:endParaRPr>
          </a:p>
          <a:p>
            <a:endParaRPr lang="cs-CZ" sz="1400" dirty="0"/>
          </a:p>
        </p:txBody>
      </p:sp>
      <p:pic>
        <p:nvPicPr>
          <p:cNvPr id="5" name="Obrázek 4" descr="MB900323740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57600" y="1772816"/>
            <a:ext cx="3074640" cy="2570584"/>
          </a:xfrm>
          <a:prstGeom prst="rect">
            <a:avLst/>
          </a:prstGeom>
        </p:spPr>
      </p:pic>
    </p:spTree>
  </p:cSld>
  <p:clrMapOvr>
    <a:masterClrMapping/>
  </p:clrMapOvr>
  <p:transition spd="slow">
    <p:whee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1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21 PPT</Template>
  <TotalTime>5</TotalTime>
  <Words>132</Words>
  <Application>Microsoft Office PowerPoint</Application>
  <PresentationFormat>Předvádění na obrazovce (4:3)</PresentationFormat>
  <Paragraphs>38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 21 PPT</vt:lpstr>
      <vt:lpstr>                                                                                                                    EU PENÍZE ŠKOLÁM                                                                            Zlepšení podmínek pro vzdělávání na základních školách                                                                            Operačního programu Vzdělání pro konkurenceschopnost     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B.01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řada čísel 1, 2, 3, číslice 1, 2, 3, sčítání, odčítání, porovnávání, větší,                                                                                                                                  menší,  více, méně, znaky větší,  menší,  rovná se Anotace:                                                                                                               Žáci se naučí počítat předměty do tří, psát  číslice 1, 2, 3, sčítat                                                                                                                                 a  odčítat , porovnávat  menší - větší číslo, řešit s nimi slovní úlohy.                                  Druh učebního materiálu:                                                                                 prezentace PowerPoint Očekávaný výstup:                                                                                             Žáci znají čísla 1,2,3, umí je mezi s sebou sčítat a odčítat, porovnávat                                                                                                                                  pomocí znaků menší, větší, rovná se.   </vt:lpstr>
      <vt:lpstr>1. Přečti číslice a spočítej věci  v rámečku</vt:lpstr>
      <vt:lpstr>Snímek 3</vt:lpstr>
      <vt:lpstr>Snímek 4</vt:lpstr>
      <vt:lpstr>2. Spoj číslo se stejným počtem věcí  na řádku</vt:lpstr>
      <vt:lpstr>Snímek 6</vt:lpstr>
      <vt:lpstr>Snímek 7</vt:lpstr>
      <vt:lpstr>3. Znázorni, porovnej a zapiš znak  &lt; &gt; =</vt:lpstr>
      <vt:lpstr>Snímek 9</vt:lpstr>
      <vt:lpstr>Snímek 10</vt:lpstr>
      <vt:lpstr>Snímek 11</vt:lpstr>
      <vt:lpstr>4. Doplň číselné řady</vt:lpstr>
      <vt:lpstr>5. Dokresluj jablíčka na talíře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                                  EU PENÍZE ŠKOLÁM                                                                            Zlepšení podmínek pro vzdělávání na základních školách                                                                            Operačního programu Vzdělání pro konkurenceschopnost      Číslo a název klíčové aktivity:                                                                            III/2 Inovace a zkvalitnění výuky prostřednictvím ICT Číslo DUM:                                                                                                    VY_12_INOVACE_M.1.R.1 B.01 Jméno autora:                                            Mgr. Daniela Ševčíková Datum (období) vytvoření DUM:                                                                      duben až  květen  2013 Ročník:                                             1. Vzdělávací oblast:                                           matematika a její aplikace   Vzdělávací obor:                                           matematika Klíčová slova:                                                                                                       řada čísel 1, 2, 3, číslice 1, 2, 3, sčítání, odčítání, porovnávání, větší,                                                                                                                                  menší,  více, méně, znaky větší,  menší,  rovná se Anotace:                                                                                                               Žáci se naučí počítat předměty do tří, psát  číslice 1, 2, 3, sčítat                                                                                                                                 a  odčítat , porovnávat  menší - větší číslo, řešit s nimi slovní úlohy.                                  Druh učebního materiálu:                                                                                 prezentace PowerPoint Očekávaný výstup:                                                                                             Žáci znají čísla 1,2,3, umí je mezi s sebou sčítat a odčítat, porovnávat                                                                                                                                  pomocí znaků menší, větší, rovná se.   </dc:title>
  <dc:creator>Jirka</dc:creator>
  <cp:lastModifiedBy>Jirka</cp:lastModifiedBy>
  <cp:revision>1</cp:revision>
  <dcterms:created xsi:type="dcterms:W3CDTF">2013-05-04T15:20:50Z</dcterms:created>
  <dcterms:modified xsi:type="dcterms:W3CDTF">2013-05-04T15:26:36Z</dcterms:modified>
</cp:coreProperties>
</file>