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9" r:id="rId4"/>
    <p:sldId id="260" r:id="rId5"/>
    <p:sldId id="262" r:id="rId6"/>
    <p:sldId id="261" r:id="rId7"/>
    <p:sldId id="265" r:id="rId8"/>
    <p:sldId id="263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wind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    VY_12_INOVACE_M.1.R.1 B.02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     řada čísel 1, 2, 3, 4, 5, číslice 1, 2, 3, 4, 5, sčítání, odčítání,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porovnávání, větší, menší, více, méně, znaky větší,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menší, rovná se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      Žáci se naučí počítat předměty do pěti, psát číslice 4, 5,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sčítat a odčítat , porovnávat  menší - větší číslo, řešit s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nimi slovní úlohy.</a:t>
            </a:r>
            <a:br>
              <a:rPr lang="cs-CZ" sz="1200" dirty="0" smtClean="0"/>
            </a:br>
            <a:r>
              <a:rPr lang="cs-CZ" sz="1200" dirty="0" smtClean="0"/>
              <a:t>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      Žáci znají čísla 1,2,3, 4, 5, umí je mezi s sebou sčítat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a  odčítat, porovnávat pomocí znaků menší, větší, rovná se.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4664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692696"/>
            <a:ext cx="6912768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Přečti číslici a spočítej obrázky </a:t>
            </a:r>
            <a:br>
              <a:rPr lang="cs-CZ" b="1" dirty="0" smtClean="0"/>
            </a:br>
            <a:r>
              <a:rPr lang="cs-CZ" b="1" dirty="0" smtClean="0"/>
              <a:t>v rámečku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627784" y="2060848"/>
          <a:ext cx="4992216" cy="4032448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4992216"/>
              </a:tblGrid>
              <a:tr h="40324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Jirka\Pictures\B DUMY GIF\MB900283987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492896"/>
            <a:ext cx="1202432" cy="1202432"/>
          </a:xfrm>
          <a:prstGeom prst="rect">
            <a:avLst/>
          </a:prstGeom>
          <a:noFill/>
        </p:spPr>
      </p:pic>
      <p:pic>
        <p:nvPicPr>
          <p:cNvPr id="7" name="Picture 2" descr="C:\Users\Jirka\Pictures\B DUMY GIF\MB900283987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492896"/>
            <a:ext cx="1202432" cy="1202432"/>
          </a:xfrm>
          <a:prstGeom prst="rect">
            <a:avLst/>
          </a:prstGeom>
          <a:noFill/>
        </p:spPr>
      </p:pic>
      <p:pic>
        <p:nvPicPr>
          <p:cNvPr id="8" name="Picture 2" descr="C:\Users\Jirka\Pictures\B DUMY GIF\MB900283987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293096"/>
            <a:ext cx="1202432" cy="1202432"/>
          </a:xfrm>
          <a:prstGeom prst="rect">
            <a:avLst/>
          </a:prstGeom>
          <a:noFill/>
        </p:spPr>
      </p:pic>
      <p:pic>
        <p:nvPicPr>
          <p:cNvPr id="9" name="Picture 2" descr="C:\Users\Jirka\Pictures\B DUMY GIF\MB900283987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93096"/>
            <a:ext cx="1202432" cy="12024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Přečti číslici a spočítej obrázky </a:t>
            </a:r>
            <a:br>
              <a:rPr lang="cs-CZ" b="1" dirty="0" smtClean="0"/>
            </a:br>
            <a:r>
              <a:rPr lang="cs-CZ" b="1" dirty="0" smtClean="0"/>
              <a:t>v rámečku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627784" y="2060848"/>
          <a:ext cx="4992216" cy="4032448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4992216"/>
              </a:tblGrid>
              <a:tr h="40324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Users\Jirka\Pictures\B DUMY GIF\MB90004090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276872"/>
            <a:ext cx="1274440" cy="1130424"/>
          </a:xfrm>
          <a:prstGeom prst="rect">
            <a:avLst/>
          </a:prstGeom>
          <a:noFill/>
        </p:spPr>
      </p:pic>
      <p:pic>
        <p:nvPicPr>
          <p:cNvPr id="10" name="Picture 2" descr="C:\Users\Jirka\Pictures\B DUMY GIF\MB90004090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276872"/>
            <a:ext cx="1274440" cy="1130424"/>
          </a:xfrm>
          <a:prstGeom prst="rect">
            <a:avLst/>
          </a:prstGeom>
          <a:noFill/>
        </p:spPr>
      </p:pic>
      <p:pic>
        <p:nvPicPr>
          <p:cNvPr id="11" name="Picture 2" descr="C:\Users\Jirka\Pictures\B DUMY GIF\MB90004090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4725144"/>
            <a:ext cx="1274440" cy="1130424"/>
          </a:xfrm>
          <a:prstGeom prst="rect">
            <a:avLst/>
          </a:prstGeom>
          <a:noFill/>
        </p:spPr>
      </p:pic>
      <p:pic>
        <p:nvPicPr>
          <p:cNvPr id="12" name="Picture 2" descr="C:\Users\Jirka\Pictures\B DUMY GIF\MB90004090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653136"/>
            <a:ext cx="1274440" cy="1130424"/>
          </a:xfrm>
          <a:prstGeom prst="rect">
            <a:avLst/>
          </a:prstGeom>
          <a:noFill/>
        </p:spPr>
      </p:pic>
      <p:pic>
        <p:nvPicPr>
          <p:cNvPr id="13" name="Picture 2" descr="C:\Users\Jirka\Pictures\B DUMY GIF\MB90004090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501008"/>
            <a:ext cx="1274440" cy="11304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2. Spoj číslo se stejným počtem věcí </a:t>
            </a:r>
            <a:br>
              <a:rPr lang="cs-CZ" b="1" dirty="0" smtClean="0"/>
            </a:br>
            <a:r>
              <a:rPr lang="cs-CZ" b="1" dirty="0" smtClean="0"/>
              <a:t>na řádku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068960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491880" y="1628799"/>
          <a:ext cx="5184576" cy="4912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576"/>
              </a:tblGrid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700808"/>
            <a:ext cx="720080" cy="792088"/>
          </a:xfrm>
          <a:prstGeom prst="rect">
            <a:avLst/>
          </a:prstGeom>
          <a:noFill/>
        </p:spPr>
      </p:pic>
      <p:pic>
        <p:nvPicPr>
          <p:cNvPr id="6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708920"/>
            <a:ext cx="720080" cy="792088"/>
          </a:xfrm>
          <a:prstGeom prst="rect">
            <a:avLst/>
          </a:prstGeom>
          <a:noFill/>
        </p:spPr>
      </p:pic>
      <p:pic>
        <p:nvPicPr>
          <p:cNvPr id="7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789040"/>
            <a:ext cx="720080" cy="792088"/>
          </a:xfrm>
          <a:prstGeom prst="rect">
            <a:avLst/>
          </a:prstGeom>
          <a:noFill/>
        </p:spPr>
      </p:pic>
      <p:pic>
        <p:nvPicPr>
          <p:cNvPr id="8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725144"/>
            <a:ext cx="720080" cy="792088"/>
          </a:xfrm>
          <a:prstGeom prst="rect">
            <a:avLst/>
          </a:prstGeom>
          <a:noFill/>
        </p:spPr>
      </p:pic>
      <p:pic>
        <p:nvPicPr>
          <p:cNvPr id="9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661248"/>
            <a:ext cx="720080" cy="792088"/>
          </a:xfrm>
          <a:prstGeom prst="rect">
            <a:avLst/>
          </a:prstGeom>
          <a:noFill/>
        </p:spPr>
      </p:pic>
      <p:pic>
        <p:nvPicPr>
          <p:cNvPr id="10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725144"/>
            <a:ext cx="720080" cy="792088"/>
          </a:xfrm>
          <a:prstGeom prst="rect">
            <a:avLst/>
          </a:prstGeom>
          <a:noFill/>
        </p:spPr>
      </p:pic>
      <p:pic>
        <p:nvPicPr>
          <p:cNvPr id="11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717032"/>
            <a:ext cx="720080" cy="792088"/>
          </a:xfrm>
          <a:prstGeom prst="rect">
            <a:avLst/>
          </a:prstGeom>
          <a:noFill/>
        </p:spPr>
      </p:pic>
      <p:pic>
        <p:nvPicPr>
          <p:cNvPr id="12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708920"/>
            <a:ext cx="720080" cy="792088"/>
          </a:xfrm>
          <a:prstGeom prst="rect">
            <a:avLst/>
          </a:prstGeom>
          <a:noFill/>
        </p:spPr>
      </p:pic>
      <p:pic>
        <p:nvPicPr>
          <p:cNvPr id="13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725144"/>
            <a:ext cx="720080" cy="792088"/>
          </a:xfrm>
          <a:prstGeom prst="rect">
            <a:avLst/>
          </a:prstGeom>
          <a:noFill/>
        </p:spPr>
      </p:pic>
      <p:pic>
        <p:nvPicPr>
          <p:cNvPr id="14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725144"/>
            <a:ext cx="720080" cy="792088"/>
          </a:xfrm>
          <a:prstGeom prst="rect">
            <a:avLst/>
          </a:prstGeom>
          <a:noFill/>
        </p:spPr>
      </p:pic>
      <p:pic>
        <p:nvPicPr>
          <p:cNvPr id="15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661248"/>
            <a:ext cx="720080" cy="792088"/>
          </a:xfrm>
          <a:prstGeom prst="rect">
            <a:avLst/>
          </a:prstGeom>
          <a:noFill/>
        </p:spPr>
      </p:pic>
      <p:pic>
        <p:nvPicPr>
          <p:cNvPr id="16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708920"/>
            <a:ext cx="720080" cy="792088"/>
          </a:xfrm>
          <a:prstGeom prst="rect">
            <a:avLst/>
          </a:prstGeom>
          <a:noFill/>
        </p:spPr>
      </p:pic>
      <p:pic>
        <p:nvPicPr>
          <p:cNvPr id="17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17032"/>
            <a:ext cx="720080" cy="792088"/>
          </a:xfrm>
          <a:prstGeom prst="rect">
            <a:avLst/>
          </a:prstGeom>
          <a:noFill/>
        </p:spPr>
      </p:pic>
      <p:pic>
        <p:nvPicPr>
          <p:cNvPr id="18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17032"/>
            <a:ext cx="720080" cy="792088"/>
          </a:xfrm>
          <a:prstGeom prst="rect">
            <a:avLst/>
          </a:prstGeom>
          <a:noFill/>
        </p:spPr>
      </p:pic>
      <p:pic>
        <p:nvPicPr>
          <p:cNvPr id="19" name="Picture 2" descr="C:\Users\Jirka\Pictures\A DUMY Obrázky\MB9003469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3717032"/>
            <a:ext cx="720080" cy="7920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Spoj číslo se stejným počtem věcí </a:t>
            </a:r>
            <a:br>
              <a:rPr lang="cs-CZ" b="1" dirty="0" smtClean="0"/>
            </a:br>
            <a:r>
              <a:rPr lang="cs-CZ" b="1" dirty="0" smtClean="0"/>
              <a:t>na řádku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068960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491880" y="1628799"/>
          <a:ext cx="5184576" cy="4912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576"/>
              </a:tblGrid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2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700808"/>
            <a:ext cx="720080" cy="792088"/>
          </a:xfrm>
          <a:prstGeom prst="rect">
            <a:avLst/>
          </a:prstGeom>
          <a:noFill/>
        </p:spPr>
      </p:pic>
      <p:pic>
        <p:nvPicPr>
          <p:cNvPr id="6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700808"/>
            <a:ext cx="720080" cy="792088"/>
          </a:xfrm>
          <a:prstGeom prst="rect">
            <a:avLst/>
          </a:prstGeom>
          <a:noFill/>
        </p:spPr>
      </p:pic>
      <p:pic>
        <p:nvPicPr>
          <p:cNvPr id="7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708920"/>
            <a:ext cx="720080" cy="792088"/>
          </a:xfrm>
          <a:prstGeom prst="rect">
            <a:avLst/>
          </a:prstGeom>
          <a:noFill/>
        </p:spPr>
      </p:pic>
      <p:pic>
        <p:nvPicPr>
          <p:cNvPr id="8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717032"/>
            <a:ext cx="720080" cy="792088"/>
          </a:xfrm>
          <a:prstGeom prst="rect">
            <a:avLst/>
          </a:prstGeom>
          <a:noFill/>
        </p:spPr>
      </p:pic>
      <p:pic>
        <p:nvPicPr>
          <p:cNvPr id="9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717032"/>
            <a:ext cx="720080" cy="792088"/>
          </a:xfrm>
          <a:prstGeom prst="rect">
            <a:avLst/>
          </a:prstGeom>
          <a:noFill/>
        </p:spPr>
      </p:pic>
      <p:pic>
        <p:nvPicPr>
          <p:cNvPr id="10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717032"/>
            <a:ext cx="720080" cy="792088"/>
          </a:xfrm>
          <a:prstGeom prst="rect">
            <a:avLst/>
          </a:prstGeom>
          <a:noFill/>
        </p:spPr>
      </p:pic>
      <p:pic>
        <p:nvPicPr>
          <p:cNvPr id="11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653136"/>
            <a:ext cx="720080" cy="792088"/>
          </a:xfrm>
          <a:prstGeom prst="rect">
            <a:avLst/>
          </a:prstGeom>
          <a:noFill/>
        </p:spPr>
      </p:pic>
      <p:pic>
        <p:nvPicPr>
          <p:cNvPr id="12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653136"/>
            <a:ext cx="720080" cy="792088"/>
          </a:xfrm>
          <a:prstGeom prst="rect">
            <a:avLst/>
          </a:prstGeom>
          <a:noFill/>
        </p:spPr>
      </p:pic>
      <p:pic>
        <p:nvPicPr>
          <p:cNvPr id="13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661248"/>
            <a:ext cx="720080" cy="792088"/>
          </a:xfrm>
          <a:prstGeom prst="rect">
            <a:avLst/>
          </a:prstGeom>
          <a:noFill/>
        </p:spPr>
      </p:pic>
      <p:pic>
        <p:nvPicPr>
          <p:cNvPr id="14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5661248"/>
            <a:ext cx="720080" cy="792088"/>
          </a:xfrm>
          <a:prstGeom prst="rect">
            <a:avLst/>
          </a:prstGeom>
          <a:noFill/>
        </p:spPr>
      </p:pic>
      <p:pic>
        <p:nvPicPr>
          <p:cNvPr id="15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661248"/>
            <a:ext cx="720080" cy="792088"/>
          </a:xfrm>
          <a:prstGeom prst="rect">
            <a:avLst/>
          </a:prstGeom>
          <a:noFill/>
        </p:spPr>
      </p:pic>
      <p:pic>
        <p:nvPicPr>
          <p:cNvPr id="16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5661248"/>
            <a:ext cx="720080" cy="792088"/>
          </a:xfrm>
          <a:prstGeom prst="rect">
            <a:avLst/>
          </a:prstGeom>
          <a:noFill/>
        </p:spPr>
      </p:pic>
      <p:pic>
        <p:nvPicPr>
          <p:cNvPr id="17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700808"/>
            <a:ext cx="720080" cy="792088"/>
          </a:xfrm>
          <a:prstGeom prst="rect">
            <a:avLst/>
          </a:prstGeom>
          <a:noFill/>
        </p:spPr>
      </p:pic>
      <p:pic>
        <p:nvPicPr>
          <p:cNvPr id="18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717032"/>
            <a:ext cx="720080" cy="792088"/>
          </a:xfrm>
          <a:prstGeom prst="rect">
            <a:avLst/>
          </a:prstGeom>
          <a:noFill/>
        </p:spPr>
      </p:pic>
      <p:pic>
        <p:nvPicPr>
          <p:cNvPr id="19" name="Picture 2" descr="C:\Users\Jirka\Pictures\A DUMY Obrázky\MB9004276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661248"/>
            <a:ext cx="720080" cy="7920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3. Znázorni, porovnej čísla a zapiš znak</a:t>
            </a:r>
            <a:br>
              <a:rPr lang="cs-CZ" sz="4000" b="1" dirty="0" smtClean="0"/>
            </a:br>
            <a:r>
              <a:rPr lang="cs-CZ" sz="4000" b="1" dirty="0" smtClean="0"/>
              <a:t> </a:t>
            </a:r>
            <a:r>
              <a:rPr lang="cs-CZ" sz="7300" b="1" dirty="0" smtClean="0">
                <a:solidFill>
                  <a:srgbClr val="FF0000"/>
                </a:solidFill>
              </a:rPr>
              <a:t>&lt; &gt; =</a:t>
            </a:r>
            <a:r>
              <a:rPr lang="cs-CZ" sz="7300" b="1" dirty="0" smtClean="0"/>
              <a:t> </a:t>
            </a:r>
            <a:endParaRPr lang="cs-CZ" sz="73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556792"/>
          <a:ext cx="6096000" cy="23810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115212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1228937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4</a:t>
                      </a:r>
                      <a:endParaRPr lang="cs-CZ" sz="66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6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3</a:t>
                      </a:r>
                      <a:endParaRPr lang="cs-CZ" sz="66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4221088"/>
          <a:ext cx="6048672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016224"/>
                <a:gridCol w="2016224"/>
              </a:tblGrid>
              <a:tr h="118813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5</a:t>
                      </a:r>
                      <a:endParaRPr lang="cs-CZ" sz="66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4</a:t>
                      </a:r>
                      <a:endParaRPr lang="cs-CZ" sz="66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628800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628800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204864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204864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700808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700808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204864"/>
            <a:ext cx="626368" cy="38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 Znázorni, porovnej čísla a zapiš znak</a:t>
            </a:r>
            <a:br>
              <a:rPr lang="cs-CZ" sz="4000" b="1" dirty="0" smtClean="0"/>
            </a:br>
            <a:r>
              <a:rPr lang="cs-CZ" sz="4000" b="1" dirty="0" smtClean="0"/>
              <a:t> </a:t>
            </a:r>
            <a:r>
              <a:rPr lang="cs-CZ" sz="7300" b="1" dirty="0" smtClean="0">
                <a:solidFill>
                  <a:srgbClr val="FF0000"/>
                </a:solidFill>
              </a:rPr>
              <a:t>&lt; &gt; =</a:t>
            </a:r>
            <a:r>
              <a:rPr lang="cs-CZ" sz="7300" b="1" dirty="0" smtClean="0"/>
              <a:t> </a:t>
            </a:r>
            <a:endParaRPr lang="cs-CZ" sz="73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556792"/>
          <a:ext cx="6096000" cy="23810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115212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228937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4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600" b="1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4</a:t>
                      </a:r>
                      <a:endParaRPr lang="cs-CZ" sz="66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4221088"/>
          <a:ext cx="6048672" cy="2448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016224"/>
                <a:gridCol w="2016224"/>
              </a:tblGrid>
              <a:tr h="118813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3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600" b="1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5</a:t>
                      </a:r>
                      <a:endParaRPr lang="cs-CZ" sz="66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Znázorni, porovnej čísla a zapiš znak</a:t>
            </a:r>
            <a:br>
              <a:rPr lang="cs-CZ" sz="4000" b="1" dirty="0" smtClean="0"/>
            </a:br>
            <a:r>
              <a:rPr lang="cs-CZ" sz="4000" b="1" dirty="0" smtClean="0"/>
              <a:t> </a:t>
            </a:r>
            <a:r>
              <a:rPr lang="cs-CZ" sz="7300" b="1" dirty="0" smtClean="0">
                <a:solidFill>
                  <a:srgbClr val="FF0000"/>
                </a:solidFill>
              </a:rPr>
              <a:t>&lt; &gt; =</a:t>
            </a:r>
            <a:r>
              <a:rPr lang="cs-CZ" sz="7300" b="1" dirty="0" smtClean="0"/>
              <a:t> </a:t>
            </a:r>
            <a:endParaRPr lang="cs-CZ" sz="73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556792"/>
          <a:ext cx="6096000" cy="23810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115212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228937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2</a:t>
                      </a:r>
                      <a:endParaRPr lang="cs-CZ" sz="66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6600" b="1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5</a:t>
                      </a:r>
                      <a:endParaRPr lang="cs-CZ" sz="66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4221088"/>
          <a:ext cx="6048672" cy="2448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016224"/>
                <a:gridCol w="2016224"/>
              </a:tblGrid>
              <a:tr h="118813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6014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5</a:t>
                      </a:r>
                      <a:endParaRPr lang="cs-CZ" sz="66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6600" b="1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5</a:t>
                      </a:r>
                      <a:endParaRPr lang="cs-CZ" sz="66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Doplň číselné řady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1628800"/>
          <a:ext cx="6096000" cy="6638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780928"/>
          <a:ext cx="609600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48072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47664" y="3933056"/>
          <a:ext cx="609600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48072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47664" y="5157192"/>
          <a:ext cx="609600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5. Doplň čísla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648" y="1412776"/>
          <a:ext cx="6624735" cy="338437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324947"/>
                <a:gridCol w="1324947"/>
                <a:gridCol w="1324947"/>
                <a:gridCol w="1324947"/>
                <a:gridCol w="1324947"/>
              </a:tblGrid>
              <a:tr h="16921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6921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4" name="Picture 2" descr="C:\Users\Jirka\Pictures\B DUMY GIF\MB900041126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029200"/>
            <a:ext cx="1828800" cy="1828800"/>
          </a:xfrm>
          <a:prstGeom prst="rect">
            <a:avLst/>
          </a:prstGeom>
          <a:noFill/>
        </p:spPr>
      </p:pic>
      <p:pic>
        <p:nvPicPr>
          <p:cNvPr id="8195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772816"/>
            <a:ext cx="482352" cy="410344"/>
          </a:xfrm>
          <a:prstGeom prst="rect">
            <a:avLst/>
          </a:prstGeom>
          <a:noFill/>
        </p:spPr>
      </p:pic>
      <p:pic>
        <p:nvPicPr>
          <p:cNvPr id="7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556792"/>
            <a:ext cx="482352" cy="410344"/>
          </a:xfrm>
          <a:prstGeom prst="rect">
            <a:avLst/>
          </a:prstGeom>
          <a:noFill/>
        </p:spPr>
      </p:pic>
      <p:pic>
        <p:nvPicPr>
          <p:cNvPr id="8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636912"/>
            <a:ext cx="482352" cy="410344"/>
          </a:xfrm>
          <a:prstGeom prst="rect">
            <a:avLst/>
          </a:prstGeom>
          <a:noFill/>
        </p:spPr>
      </p:pic>
      <p:pic>
        <p:nvPicPr>
          <p:cNvPr id="9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636912"/>
            <a:ext cx="482352" cy="410344"/>
          </a:xfrm>
          <a:prstGeom prst="rect">
            <a:avLst/>
          </a:prstGeom>
          <a:noFill/>
        </p:spPr>
      </p:pic>
      <p:pic>
        <p:nvPicPr>
          <p:cNvPr id="10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060848"/>
            <a:ext cx="482352" cy="410344"/>
          </a:xfrm>
          <a:prstGeom prst="rect">
            <a:avLst/>
          </a:prstGeom>
          <a:noFill/>
        </p:spPr>
      </p:pic>
      <p:pic>
        <p:nvPicPr>
          <p:cNvPr id="11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556792"/>
            <a:ext cx="482352" cy="410344"/>
          </a:xfrm>
          <a:prstGeom prst="rect">
            <a:avLst/>
          </a:prstGeom>
          <a:noFill/>
        </p:spPr>
      </p:pic>
      <p:pic>
        <p:nvPicPr>
          <p:cNvPr id="12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556792"/>
            <a:ext cx="482352" cy="410344"/>
          </a:xfrm>
          <a:prstGeom prst="rect">
            <a:avLst/>
          </a:prstGeom>
          <a:noFill/>
        </p:spPr>
      </p:pic>
      <p:pic>
        <p:nvPicPr>
          <p:cNvPr id="13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2060848"/>
            <a:ext cx="482352" cy="410344"/>
          </a:xfrm>
          <a:prstGeom prst="rect">
            <a:avLst/>
          </a:prstGeom>
          <a:noFill/>
        </p:spPr>
      </p:pic>
      <p:pic>
        <p:nvPicPr>
          <p:cNvPr id="14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348880"/>
            <a:ext cx="482352" cy="410344"/>
          </a:xfrm>
          <a:prstGeom prst="rect">
            <a:avLst/>
          </a:prstGeom>
          <a:noFill/>
        </p:spPr>
      </p:pic>
      <p:pic>
        <p:nvPicPr>
          <p:cNvPr id="15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2420888"/>
            <a:ext cx="482352" cy="410344"/>
          </a:xfrm>
          <a:prstGeom prst="rect">
            <a:avLst/>
          </a:prstGeom>
          <a:noFill/>
        </p:spPr>
      </p:pic>
      <p:pic>
        <p:nvPicPr>
          <p:cNvPr id="16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564904"/>
            <a:ext cx="482352" cy="410344"/>
          </a:xfrm>
          <a:prstGeom prst="rect">
            <a:avLst/>
          </a:prstGeom>
          <a:noFill/>
        </p:spPr>
      </p:pic>
      <p:pic>
        <p:nvPicPr>
          <p:cNvPr id="17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060848"/>
            <a:ext cx="482352" cy="410344"/>
          </a:xfrm>
          <a:prstGeom prst="rect">
            <a:avLst/>
          </a:prstGeom>
          <a:noFill/>
        </p:spPr>
      </p:pic>
      <p:pic>
        <p:nvPicPr>
          <p:cNvPr id="18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420888"/>
            <a:ext cx="482352" cy="410344"/>
          </a:xfrm>
          <a:prstGeom prst="rect">
            <a:avLst/>
          </a:prstGeom>
          <a:noFill/>
        </p:spPr>
      </p:pic>
      <p:pic>
        <p:nvPicPr>
          <p:cNvPr id="19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556792"/>
            <a:ext cx="482352" cy="410344"/>
          </a:xfrm>
          <a:prstGeom prst="rect">
            <a:avLst/>
          </a:prstGeom>
          <a:noFill/>
        </p:spPr>
      </p:pic>
      <p:pic>
        <p:nvPicPr>
          <p:cNvPr id="20" name="Picture 3" descr="C:\Users\Jirka\Pictures\DUMY OBRÁZKY\MB900329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556792"/>
            <a:ext cx="482352" cy="410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635895" y="4869160"/>
            <a:ext cx="4858817" cy="899815"/>
          </a:xfrm>
        </p:spPr>
        <p:txBody>
          <a:bodyPr/>
          <a:lstStyle/>
          <a:p>
            <a:r>
              <a:rPr lang="cs-CZ" dirty="0" smtClean="0"/>
              <a:t>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332657"/>
            <a:ext cx="8352928" cy="1584175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</a:t>
            </a:r>
            <a:r>
              <a:rPr lang="cs-CZ" dirty="0" smtClean="0">
                <a:solidFill>
                  <a:schemeClr val="tx1"/>
                </a:solidFill>
              </a:rPr>
              <a:t>Office.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 descr="MR9004382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7704" y="3356992"/>
            <a:ext cx="1728192" cy="1490464"/>
          </a:xfrm>
          <a:prstGeom prst="rect">
            <a:avLst/>
          </a:prstGeom>
        </p:spPr>
      </p:pic>
      <p:pic>
        <p:nvPicPr>
          <p:cNvPr id="7" name="Obrázek 6" descr="MH9004382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7" y="1340767"/>
            <a:ext cx="1728191" cy="1800201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2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22 PPT</Template>
  <TotalTime>3</TotalTime>
  <Words>123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 22 PPT</vt:lpstr>
      <vt:lpstr>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           III/2 Inovace a zkvalitnění výuky prostřednictvím ICT Číslo DUM:                                                                                                      VY_12_INOVACE_M.1.R.1 B.02 Jméno autora:                                              Mgr. Daniela Ševčíková Datum (období) vytvoření DUM:                                                                        duben až  květen  2013 Ročník:                                               1. Vzdělávací oblast:                                             matematika a její aplikace   Vzdělávací obor:                                             matematika Klíčová slova:                                                                                                         řada čísel 1, 2, 3, 4, 5, číslice 1, 2, 3, 4, 5, sčítání, odčítání,                                                                                                                                    porovnávání, větší, menší, více, méně, znaky větší,                                                                                                                                   menší, rovná se Anotace:                                                                                                                 Žáci se naučí počítat předměty do pěti, psát číslice 4, 5,                                                                                                                                    sčítat a odčítat , porovnávat  menší - větší číslo, řešit s                                                                                                                                    nimi slovní úlohy.                                  Druh učebního materiálu:                                                                                   Prezentace PowerPoint Očekávaný výstup:                                                                                                Žáci znají čísla 1,2,3, 4, 5, umí je mezi s sebou sčítat                                                                                                                                   a  odčítat, porovnávat pomocí znaků menší, větší, rovná se.</vt:lpstr>
      <vt:lpstr>1. Přečti číslici a spočítej obrázky  v rámečku</vt:lpstr>
      <vt:lpstr> Přečti číslici a spočítej obrázky  v rámečku</vt:lpstr>
      <vt:lpstr>2. Spoj číslo se stejným počtem věcí  na řádku</vt:lpstr>
      <vt:lpstr> Spoj číslo se stejným počtem věcí  na řádku</vt:lpstr>
      <vt:lpstr>3. Znázorni, porovnej čísla a zapiš znak  &lt; &gt; = </vt:lpstr>
      <vt:lpstr> Znázorni, porovnej čísla a zapiš znak  &lt; &gt; = </vt:lpstr>
      <vt:lpstr>Znázorni, porovnej čísla a zapiš znak  &lt; &gt; = </vt:lpstr>
      <vt:lpstr>4. Doplň číselné řady</vt:lpstr>
      <vt:lpstr>5. Doplň čísla</vt:lpstr>
      <vt:lpstr>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           III/2 Inovace a zkvalitnění výuky prostřednictvím ICT Číslo DUM:                                                                                                      VY_12_INOVACE_M.1.R.1 B.02 Jméno autora:                                              Mgr. Daniela Ševčíková Datum (období) vytvoření DUM:                                                                        duben až  květen  2013 Ročník:                                               1. Vzdělávací oblast:                                             matematika a její aplikace   Vzdělávací obor:                                             matematika Klíčová slova:                                                                                                         řada čísel 1, 2, 3, 4, 5, číslice 1, 2, 3, 4, 5, sčítání, odčítání,                                                                                                                                    porovnávání, větší, menší, více, méně, znaky větší,                                                                                                                                   menší, rovná se Anotace:                                                                                                                 Žáci se naučí počítat předměty do pěti, psát číslice 4, 5,                                                                                                                                    sčítat a odčítat , porovnávat  menší - větší číslo, řešit s                                                                                                                                    nimi slovní úlohy.                                  Druh učebního materiálu:                                                                                   Prezentace PowerPoint Očekávaný výstup:                                                                                                Žáci znají čísla 1,2,3, 4, 5, umí je mezi s sebou sčítat                                                                                                                                   a  odčítat, porovnávat pomocí znaků menší, větší, rovná se.</dc:title>
  <dc:creator>Jirka</dc:creator>
  <cp:lastModifiedBy>Jirka</cp:lastModifiedBy>
  <cp:revision>1</cp:revision>
  <dcterms:created xsi:type="dcterms:W3CDTF">2013-05-04T15:26:47Z</dcterms:created>
  <dcterms:modified xsi:type="dcterms:W3CDTF">2013-05-04T15:29:53Z</dcterms:modified>
</cp:coreProperties>
</file>