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10A1B5D5-9B99-4C35-A422-299274C87663}" styleName="Střední styl 1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793D81CF-94F2-401A-BA57-92F5A7B2D0C5}" styleName="Styl Středně sytá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E22665-A562-4BA0-BC9B-54BFC84370DB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44DF1F3-7113-46DD-9D42-965D29BAD6F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44DF1F3-7113-46DD-9D42-965D29BAD6F9}" type="slidenum">
              <a:rPr lang="cs-CZ" smtClean="0"/>
              <a:pPr/>
              <a:t>6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plit dir="in"/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plit dir="in"/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plit dir="in"/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plit dir="in"/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plit dir="in"/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plit dir="in"/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plit dir="in"/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plit dir="in"/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plit dir="in"/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plit dir="in"/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plit dir="in"/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split dir="in"/>
    <p:sndAc>
      <p:stSnd>
        <p:snd r:embed="rId13" name="chimes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audio" Target="../media/audio1.wav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gif"/><Relationship Id="rId11" Type="http://schemas.openxmlformats.org/officeDocument/2006/relationships/image" Target="../media/image11.jpeg"/><Relationship Id="rId5" Type="http://schemas.openxmlformats.org/officeDocument/2006/relationships/image" Target="../media/image5.gif"/><Relationship Id="rId10" Type="http://schemas.openxmlformats.org/officeDocument/2006/relationships/image" Target="../media/image10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204864"/>
            <a:ext cx="8229600" cy="4392488"/>
          </a:xfrm>
          <a:solidFill>
            <a:schemeClr val="accent6">
              <a:lumMod val="40000"/>
              <a:lumOff val="60000"/>
            </a:schemeClr>
          </a:solidFill>
        </p:spPr>
        <p:txBody>
          <a:bodyPr anchor="ctr">
            <a:normAutofit/>
          </a:bodyPr>
          <a:lstStyle/>
          <a:p>
            <a:pPr algn="l"/>
            <a:r>
              <a:rPr lang="cs-CZ" sz="1400" b="1" dirty="0" smtClean="0"/>
              <a:t>                                                                                  EU PENÍZE ŠKOLÁM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                                               </a:t>
            </a:r>
            <a:r>
              <a:rPr lang="cs-CZ" sz="1400" b="1" dirty="0" smtClean="0"/>
              <a:t>Zlepšení podmínek pro vzdělávání na základních školách 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                                               </a:t>
            </a:r>
            <a:r>
              <a:rPr lang="cs-CZ" sz="1400" b="1" dirty="0" smtClean="0"/>
              <a:t>Operačního programu Vzdělání pro konkurenceschopnost</a:t>
            </a:r>
            <a:br>
              <a:rPr lang="cs-CZ" sz="1400" b="1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 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solidFill>
                  <a:srgbClr val="0070C0"/>
                </a:solidFill>
              </a:rPr>
              <a:t>Číslo </a:t>
            </a:r>
            <a:r>
              <a:rPr lang="cs-CZ" sz="1200" dirty="0" smtClean="0">
                <a:solidFill>
                  <a:srgbClr val="0070C0"/>
                </a:solidFill>
              </a:rPr>
              <a:t>a název klíčové aktivity:                                                                   </a:t>
            </a:r>
            <a:r>
              <a:rPr lang="cs-CZ" sz="1200" dirty="0" smtClean="0">
                <a:solidFill>
                  <a:srgbClr val="0070C0"/>
                </a:solidFill>
              </a:rPr>
              <a:t>        </a:t>
            </a:r>
            <a:r>
              <a:rPr lang="cs-CZ" sz="1200" b="1" dirty="0" smtClean="0">
                <a:solidFill>
                  <a:srgbClr val="0070C0"/>
                </a:solidFill>
              </a:rPr>
              <a:t>III/2 Inovace a zkvalitnění výuky prostřednictvím ICT</a:t>
            </a:r>
            <a:r>
              <a:rPr lang="cs-CZ" sz="1200" dirty="0" smtClean="0">
                <a:solidFill>
                  <a:srgbClr val="0070C0"/>
                </a:solidFill>
              </a:rPr>
              <a:t/>
            </a:r>
            <a:br>
              <a:rPr lang="cs-CZ" sz="1200" dirty="0" smtClean="0">
                <a:solidFill>
                  <a:srgbClr val="0070C0"/>
                </a:solidFill>
              </a:rPr>
            </a:br>
            <a:r>
              <a:rPr lang="cs-CZ" sz="1200" dirty="0" smtClean="0">
                <a:solidFill>
                  <a:srgbClr val="0070C0"/>
                </a:solidFill>
              </a:rPr>
              <a:t>Číslo DUM:	                                                                                                   VY_12_INOVACE_M.1.R.1 B.03</a:t>
            </a:r>
            <a:br>
              <a:rPr lang="cs-CZ" sz="1200" dirty="0" smtClean="0">
                <a:solidFill>
                  <a:srgbClr val="0070C0"/>
                </a:solidFill>
              </a:rPr>
            </a:br>
            <a:r>
              <a:rPr lang="cs-CZ" sz="1200" dirty="0" smtClean="0">
                <a:solidFill>
                  <a:srgbClr val="0070C0"/>
                </a:solidFill>
              </a:rPr>
              <a:t>Jméno autora:			                                               Mgr. Daniela Ševčíková</a:t>
            </a:r>
            <a:br>
              <a:rPr lang="cs-CZ" sz="1200" dirty="0" smtClean="0">
                <a:solidFill>
                  <a:srgbClr val="0070C0"/>
                </a:solidFill>
              </a:rPr>
            </a:br>
            <a:r>
              <a:rPr lang="cs-CZ" sz="1200" dirty="0" smtClean="0">
                <a:solidFill>
                  <a:srgbClr val="0070C0"/>
                </a:solidFill>
              </a:rPr>
              <a:t>Datum (období) vytvoření DUM:                                                                     duben až  květen  2013</a:t>
            </a:r>
            <a:br>
              <a:rPr lang="cs-CZ" sz="1200" dirty="0" smtClean="0">
                <a:solidFill>
                  <a:srgbClr val="0070C0"/>
                </a:solidFill>
              </a:rPr>
            </a:br>
            <a:r>
              <a:rPr lang="cs-CZ" sz="1200" dirty="0" smtClean="0">
                <a:solidFill>
                  <a:srgbClr val="0070C0"/>
                </a:solidFill>
              </a:rPr>
              <a:t>Ročník: 			                                               1.</a:t>
            </a:r>
            <a:br>
              <a:rPr lang="cs-CZ" sz="1200" dirty="0" smtClean="0">
                <a:solidFill>
                  <a:srgbClr val="0070C0"/>
                </a:solidFill>
              </a:rPr>
            </a:br>
            <a:r>
              <a:rPr lang="cs-CZ" sz="1200" dirty="0" smtClean="0">
                <a:solidFill>
                  <a:srgbClr val="0070C0"/>
                </a:solidFill>
              </a:rPr>
              <a:t>Vzdělávací oblast:		                                               matematika a její aplikace		</a:t>
            </a:r>
            <a:br>
              <a:rPr lang="cs-CZ" sz="1200" dirty="0" smtClean="0">
                <a:solidFill>
                  <a:srgbClr val="0070C0"/>
                </a:solidFill>
              </a:rPr>
            </a:br>
            <a:r>
              <a:rPr lang="cs-CZ" sz="1200" dirty="0" smtClean="0">
                <a:solidFill>
                  <a:srgbClr val="0070C0"/>
                </a:solidFill>
              </a:rPr>
              <a:t>Vzdělávací obor:		                                               matematika</a:t>
            </a:r>
            <a:br>
              <a:rPr lang="cs-CZ" sz="1200" dirty="0" smtClean="0">
                <a:solidFill>
                  <a:srgbClr val="0070C0"/>
                </a:solidFill>
              </a:rPr>
            </a:br>
            <a:r>
              <a:rPr lang="cs-CZ" sz="1200" dirty="0" smtClean="0">
                <a:solidFill>
                  <a:srgbClr val="0070C0"/>
                </a:solidFill>
              </a:rPr>
              <a:t>Klíčová slova:                                                                                                      řada čísel 1, 2, 3, 4, 5, číslice 1, 2, 3, 4, 5, sčítání v oboru                                    </a:t>
            </a:r>
            <a:br>
              <a:rPr lang="cs-CZ" sz="1200" dirty="0" smtClean="0">
                <a:solidFill>
                  <a:srgbClr val="0070C0"/>
                </a:solidFill>
              </a:rPr>
            </a:br>
            <a:r>
              <a:rPr lang="cs-CZ" sz="1200" dirty="0" smtClean="0">
                <a:solidFill>
                  <a:srgbClr val="0070C0"/>
                </a:solidFill>
              </a:rPr>
              <a:t>                                                                                                                              čísel do 5, sčítání předmětů a obrázků v oboru čísel do 5</a:t>
            </a:r>
            <a:br>
              <a:rPr lang="cs-CZ" sz="1200" dirty="0" smtClean="0">
                <a:solidFill>
                  <a:srgbClr val="0070C0"/>
                </a:solidFill>
              </a:rPr>
            </a:br>
            <a:r>
              <a:rPr lang="cs-CZ" sz="1200" dirty="0" smtClean="0">
                <a:solidFill>
                  <a:srgbClr val="0070C0"/>
                </a:solidFill>
              </a:rPr>
              <a:t>                                   </a:t>
            </a:r>
            <a:br>
              <a:rPr lang="cs-CZ" sz="1200" dirty="0" smtClean="0">
                <a:solidFill>
                  <a:srgbClr val="0070C0"/>
                </a:solidFill>
              </a:rPr>
            </a:br>
            <a:r>
              <a:rPr lang="cs-CZ" sz="1200" dirty="0" smtClean="0">
                <a:solidFill>
                  <a:srgbClr val="0070C0"/>
                </a:solidFill>
              </a:rPr>
              <a:t>Anotace:                                                                                                              Žáci se naučí  sčítat v oboru čísel do 5, psát příklady na </a:t>
            </a:r>
            <a:br>
              <a:rPr lang="cs-CZ" sz="1200" dirty="0" smtClean="0">
                <a:solidFill>
                  <a:srgbClr val="0070C0"/>
                </a:solidFill>
              </a:rPr>
            </a:br>
            <a:r>
              <a:rPr lang="cs-CZ" sz="1200" dirty="0" smtClean="0">
                <a:solidFill>
                  <a:srgbClr val="0070C0"/>
                </a:solidFill>
              </a:rPr>
              <a:t>                                                                                                                              sčítání, řešit s nimi slovní úlohy.</a:t>
            </a:r>
            <a:br>
              <a:rPr lang="cs-CZ" sz="1200" dirty="0" smtClean="0">
                <a:solidFill>
                  <a:srgbClr val="0070C0"/>
                </a:solidFill>
              </a:rPr>
            </a:br>
            <a:r>
              <a:rPr lang="cs-CZ" sz="1200" dirty="0" smtClean="0">
                <a:solidFill>
                  <a:srgbClr val="0070C0"/>
                </a:solidFill>
              </a:rPr>
              <a:t>                                </a:t>
            </a:r>
            <a:br>
              <a:rPr lang="cs-CZ" sz="1200" dirty="0" smtClean="0">
                <a:solidFill>
                  <a:srgbClr val="0070C0"/>
                </a:solidFill>
              </a:rPr>
            </a:br>
            <a:r>
              <a:rPr lang="cs-CZ" sz="1200" dirty="0" smtClean="0">
                <a:solidFill>
                  <a:srgbClr val="0070C0"/>
                </a:solidFill>
              </a:rPr>
              <a:t>Druh učebního materiálu:                                                                                Prezentace PowerPoint</a:t>
            </a:r>
            <a:br>
              <a:rPr lang="cs-CZ" sz="1200" dirty="0" smtClean="0">
                <a:solidFill>
                  <a:srgbClr val="0070C0"/>
                </a:solidFill>
              </a:rPr>
            </a:br>
            <a:r>
              <a:rPr lang="cs-CZ" sz="1200" dirty="0" smtClean="0">
                <a:solidFill>
                  <a:srgbClr val="0070C0"/>
                </a:solidFill>
              </a:rPr>
              <a:t>Očekávaný výstup:                                                                                             Žáci znají čísla 1, 2, 3, 4, 5, umí je mezi s sebou sčítat a psát  </a:t>
            </a:r>
            <a:br>
              <a:rPr lang="cs-CZ" sz="1200" dirty="0" smtClean="0">
                <a:solidFill>
                  <a:srgbClr val="0070C0"/>
                </a:solidFill>
              </a:rPr>
            </a:br>
            <a:r>
              <a:rPr lang="cs-CZ" sz="1200" dirty="0" smtClean="0">
                <a:solidFill>
                  <a:srgbClr val="0070C0"/>
                </a:solidFill>
              </a:rPr>
              <a:t>                                                                                                                              příklady na sčítání.</a:t>
            </a:r>
            <a:br>
              <a:rPr lang="cs-CZ" sz="1200" dirty="0" smtClean="0">
                <a:solidFill>
                  <a:srgbClr val="0070C0"/>
                </a:solidFill>
              </a:rPr>
            </a:br>
            <a:endParaRPr lang="cs-CZ" sz="1200" dirty="0">
              <a:solidFill>
                <a:srgbClr val="0070C0"/>
              </a:solidFill>
            </a:endParaRPr>
          </a:p>
        </p:txBody>
      </p:sp>
      <p:pic>
        <p:nvPicPr>
          <p:cNvPr id="5" name="Picture 5"/>
          <p:cNvPicPr/>
          <p:nvPr/>
        </p:nvPicPr>
        <p:blipFill>
          <a:blip r:embed="rId3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14="http://schemas.microsoft.com/office/word/2010/wordprocessingDrawing" xmlns:v="urn:schemas-microsoft-com:vml" xmlns:o="urn:schemas-microsoft-com:office:office" xmlns:mc="http://schemas.openxmlformats.org/markup-compatibility/2006" xmlns:wpc="http://schemas.microsoft.com/office/word/2010/wordprocessingCanvas" xmlns="" xmlns:wne="http://schemas.microsoft.com/office/word/2006/wordml" xmlns:wp="http://schemas.openxmlformats.org/drawingml/2006/wordprocessingDrawing" xmlns:m="http://schemas.openxmlformats.org/officeDocument/2006/math" xmlns:ve="http://schemas.openxmlformats.org/markup-compatibility/2006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60648"/>
            <a:ext cx="2295525" cy="295275"/>
          </a:xfrm>
          <a:prstGeom prst="rect">
            <a:avLst/>
          </a:prstGeom>
          <a:noFill/>
          <a:extLst/>
        </p:spPr>
      </p:pic>
      <p:pic>
        <p:nvPicPr>
          <p:cNvPr id="6" name="Obrázek 5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1640" y="548680"/>
            <a:ext cx="6408712" cy="1638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split dir="in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1. Znázorni příklady a vypočítej</a:t>
            </a:r>
            <a:endParaRPr lang="cs-CZ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755576" y="1397000"/>
          <a:ext cx="7560840" cy="4696296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3780420"/>
                <a:gridCol w="3780420"/>
              </a:tblGrid>
              <a:tr h="78271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4400" dirty="0" smtClean="0"/>
                        <a:t>3 + 1 = 4</a:t>
                      </a:r>
                      <a:endParaRPr lang="cs-CZ" sz="4400" dirty="0"/>
                    </a:p>
                  </a:txBody>
                  <a:tcPr anchor="ctr"/>
                </a:tc>
              </a:tr>
              <a:tr h="78271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4400" b="1" dirty="0" smtClean="0"/>
                        <a:t>4 + 1 =</a:t>
                      </a:r>
                      <a:endParaRPr lang="cs-CZ" sz="4400" b="1" dirty="0"/>
                    </a:p>
                  </a:txBody>
                  <a:tcPr anchor="ctr"/>
                </a:tc>
              </a:tr>
              <a:tr h="78271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4400" b="1" dirty="0" smtClean="0"/>
                        <a:t>2 +</a:t>
                      </a:r>
                      <a:r>
                        <a:rPr lang="cs-CZ" sz="4400" b="1" baseline="0" dirty="0" smtClean="0"/>
                        <a:t> 2 =</a:t>
                      </a:r>
                      <a:endParaRPr lang="cs-CZ" sz="4400" b="1" dirty="0"/>
                    </a:p>
                  </a:txBody>
                  <a:tcPr anchor="ctr"/>
                </a:tc>
              </a:tr>
              <a:tr h="78271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4400" b="1" dirty="0" smtClean="0"/>
                        <a:t>1 + 3 =</a:t>
                      </a:r>
                      <a:endParaRPr lang="cs-CZ" sz="4400" b="1" dirty="0"/>
                    </a:p>
                  </a:txBody>
                  <a:tcPr anchor="ctr"/>
                </a:tc>
              </a:tr>
              <a:tr h="78271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4400" b="1" dirty="0" smtClean="0"/>
                        <a:t>2 + 3 =</a:t>
                      </a:r>
                      <a:endParaRPr lang="cs-CZ" sz="4400" b="1" dirty="0"/>
                    </a:p>
                  </a:txBody>
                  <a:tcPr anchor="ctr"/>
                </a:tc>
              </a:tr>
              <a:tr h="78271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4400" b="1" dirty="0" smtClean="0"/>
                        <a:t>1 + 4 =</a:t>
                      </a:r>
                      <a:endParaRPr lang="cs-CZ" sz="4400" b="1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4" name="Vývojový diagram: spojka 3"/>
          <p:cNvSpPr/>
          <p:nvPr/>
        </p:nvSpPr>
        <p:spPr>
          <a:xfrm>
            <a:off x="971600" y="1556792"/>
            <a:ext cx="432048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Vývojový diagram: spojka 4"/>
          <p:cNvSpPr/>
          <p:nvPr/>
        </p:nvSpPr>
        <p:spPr>
          <a:xfrm>
            <a:off x="1475656" y="1556792"/>
            <a:ext cx="432048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Vývojový diagram: spojka 5"/>
          <p:cNvSpPr/>
          <p:nvPr/>
        </p:nvSpPr>
        <p:spPr>
          <a:xfrm>
            <a:off x="1979712" y="1556792"/>
            <a:ext cx="432048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Vývojový diagram: spojka 6"/>
          <p:cNvSpPr/>
          <p:nvPr/>
        </p:nvSpPr>
        <p:spPr>
          <a:xfrm>
            <a:off x="2483768" y="1556792"/>
            <a:ext cx="432048" cy="457200"/>
          </a:xfrm>
          <a:prstGeom prst="flowChartConnector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spd="slow">
    <p:split dir="in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2. Sčítej zdola po žebříku nahoru, pak napiš výsledek do kroužku</a:t>
            </a:r>
            <a:endParaRPr lang="cs-CZ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115616" y="1700808"/>
          <a:ext cx="1224136" cy="4410490"/>
        </p:xfrm>
        <a:graphic>
          <a:graphicData uri="http://schemas.openxmlformats.org/drawingml/2006/table">
            <a:tbl>
              <a:tblPr firstRow="1" bandRow="1">
                <a:tableStyleId>{10A1B5D5-9B99-4C35-A422-299274C87663}</a:tableStyleId>
              </a:tblPr>
              <a:tblGrid>
                <a:gridCol w="1224136"/>
              </a:tblGrid>
              <a:tr h="882098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=</a:t>
                      </a:r>
                      <a:r>
                        <a:rPr lang="cs-CZ" b="0" dirty="0" smtClean="0"/>
                        <a:t> </a:t>
                      </a:r>
                      <a:endParaRPr lang="cs-CZ" b="0" dirty="0"/>
                    </a:p>
                  </a:txBody>
                  <a:tcPr anchor="ctr"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+1</a:t>
                      </a:r>
                      <a:endParaRPr lang="cs-CZ" sz="3600" b="1" dirty="0"/>
                    </a:p>
                  </a:txBody>
                  <a:tcPr anchor="ctr"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+1</a:t>
                      </a:r>
                      <a:endParaRPr lang="cs-CZ" sz="3600" b="1" dirty="0"/>
                    </a:p>
                  </a:txBody>
                  <a:tcPr anchor="ctr"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 +2</a:t>
                      </a:r>
                      <a:endParaRPr lang="cs-CZ" sz="3600" b="1" dirty="0"/>
                    </a:p>
                  </a:txBody>
                  <a:tcPr anchor="ctr"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1</a:t>
                      </a:r>
                      <a:endParaRPr lang="cs-CZ" sz="3600" b="1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sp>
        <p:nvSpPr>
          <p:cNvPr id="6" name="Elipsa 5"/>
          <p:cNvSpPr/>
          <p:nvPr/>
        </p:nvSpPr>
        <p:spPr>
          <a:xfrm>
            <a:off x="1475656" y="1844824"/>
            <a:ext cx="648072" cy="64807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3851920" y="1700808"/>
          <a:ext cx="1224136" cy="4410490"/>
        </p:xfrm>
        <a:graphic>
          <a:graphicData uri="http://schemas.openxmlformats.org/drawingml/2006/table">
            <a:tbl>
              <a:tblPr firstRow="1" bandRow="1">
                <a:tableStyleId>{10A1B5D5-9B99-4C35-A422-299274C87663}</a:tableStyleId>
              </a:tblPr>
              <a:tblGrid>
                <a:gridCol w="1224136"/>
              </a:tblGrid>
              <a:tr h="882098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=</a:t>
                      </a:r>
                      <a:r>
                        <a:rPr lang="cs-CZ" b="0" dirty="0" smtClean="0"/>
                        <a:t> </a:t>
                      </a:r>
                      <a:endParaRPr lang="cs-CZ" b="0" dirty="0"/>
                    </a:p>
                  </a:txBody>
                  <a:tcPr anchor="ctr"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+1</a:t>
                      </a:r>
                      <a:endParaRPr lang="cs-CZ" sz="3600" b="1" dirty="0"/>
                    </a:p>
                  </a:txBody>
                  <a:tcPr anchor="ctr"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+1</a:t>
                      </a:r>
                      <a:endParaRPr lang="cs-CZ" sz="3600" b="1" dirty="0"/>
                    </a:p>
                  </a:txBody>
                  <a:tcPr anchor="ctr"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+1</a:t>
                      </a:r>
                      <a:endParaRPr lang="cs-CZ" sz="3600" b="1" dirty="0"/>
                    </a:p>
                  </a:txBody>
                  <a:tcPr anchor="ctr"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2</a:t>
                      </a:r>
                      <a:endParaRPr lang="cs-CZ" sz="3600" b="1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6588224" y="1700808"/>
          <a:ext cx="1224136" cy="4410490"/>
        </p:xfrm>
        <a:graphic>
          <a:graphicData uri="http://schemas.openxmlformats.org/drawingml/2006/table">
            <a:tbl>
              <a:tblPr firstRow="1" bandRow="1">
                <a:tableStyleId>{10A1B5D5-9B99-4C35-A422-299274C87663}</a:tableStyleId>
              </a:tblPr>
              <a:tblGrid>
                <a:gridCol w="1224136"/>
              </a:tblGrid>
              <a:tr h="882098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=</a:t>
                      </a:r>
                      <a:r>
                        <a:rPr lang="cs-CZ" b="0" dirty="0" smtClean="0"/>
                        <a:t> </a:t>
                      </a:r>
                      <a:endParaRPr lang="cs-CZ" b="0" dirty="0"/>
                    </a:p>
                  </a:txBody>
                  <a:tcPr anchor="ctr"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+2</a:t>
                      </a:r>
                      <a:endParaRPr lang="cs-CZ" sz="3600" b="1" dirty="0"/>
                    </a:p>
                  </a:txBody>
                  <a:tcPr anchor="ctr"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+1</a:t>
                      </a:r>
                      <a:endParaRPr lang="cs-CZ" sz="3600" b="1" dirty="0"/>
                    </a:p>
                  </a:txBody>
                  <a:tcPr anchor="ctr"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+1</a:t>
                      </a:r>
                      <a:endParaRPr lang="cs-CZ" sz="3600" b="1" dirty="0"/>
                    </a:p>
                  </a:txBody>
                  <a:tcPr anchor="ctr"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1</a:t>
                      </a:r>
                      <a:endParaRPr lang="cs-CZ" sz="3600" b="1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sp>
        <p:nvSpPr>
          <p:cNvPr id="9" name="Elipsa 8"/>
          <p:cNvSpPr/>
          <p:nvPr/>
        </p:nvSpPr>
        <p:spPr>
          <a:xfrm>
            <a:off x="4139952" y="1844824"/>
            <a:ext cx="648072" cy="64807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Elipsa 9"/>
          <p:cNvSpPr/>
          <p:nvPr/>
        </p:nvSpPr>
        <p:spPr>
          <a:xfrm>
            <a:off x="6876256" y="1844824"/>
            <a:ext cx="648072" cy="64807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Šipka nahoru 13"/>
          <p:cNvSpPr/>
          <p:nvPr/>
        </p:nvSpPr>
        <p:spPr>
          <a:xfrm>
            <a:off x="5796136" y="2204864"/>
            <a:ext cx="216024" cy="367240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Šipka nahoru 14"/>
          <p:cNvSpPr/>
          <p:nvPr/>
        </p:nvSpPr>
        <p:spPr>
          <a:xfrm>
            <a:off x="2915816" y="2276872"/>
            <a:ext cx="216024" cy="367240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spd="slow">
    <p:split dir="in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3. Seřaď </a:t>
            </a:r>
            <a:r>
              <a:rPr lang="cs-CZ" b="1" dirty="0" smtClean="0"/>
              <a:t>čísla na řádku podle velikosti od nejmenšího po největší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2420888"/>
            <a:ext cx="33843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2, 1, 5, 3, 4</a:t>
            </a:r>
            <a:endParaRPr lang="cs-CZ" sz="44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779912" y="2420888"/>
          <a:ext cx="3840090" cy="6638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0082"/>
                <a:gridCol w="815954"/>
                <a:gridCol w="768018"/>
                <a:gridCol w="768018"/>
                <a:gridCol w="768018"/>
              </a:tblGrid>
              <a:tr h="6638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539552" y="4437112"/>
            <a:ext cx="2952328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b="1" dirty="0" smtClean="0"/>
              <a:t>3, 5, 1, 2, 4</a:t>
            </a:r>
            <a:endParaRPr lang="cs-CZ" sz="4400" b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3779912" y="4365104"/>
          <a:ext cx="3840090" cy="6638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0082"/>
                <a:gridCol w="815954"/>
                <a:gridCol w="768018"/>
                <a:gridCol w="768018"/>
                <a:gridCol w="768018"/>
              </a:tblGrid>
              <a:tr h="6638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7" name="Šipka doprava 6"/>
          <p:cNvSpPr/>
          <p:nvPr/>
        </p:nvSpPr>
        <p:spPr>
          <a:xfrm>
            <a:off x="3851920" y="3573016"/>
            <a:ext cx="3672408" cy="288032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spd="slow">
    <p:split dir="in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4. Zapiš pod dominovou kostku dva příklady na sčítání a vypočítej</a:t>
            </a:r>
            <a:endParaRPr lang="cs-CZ" b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755576" y="2564904"/>
          <a:ext cx="1944216" cy="864096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972108"/>
                <a:gridCol w="972108"/>
              </a:tblGrid>
              <a:tr h="86409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Vývojový diagram: spojka 7"/>
          <p:cNvSpPr/>
          <p:nvPr/>
        </p:nvSpPr>
        <p:spPr>
          <a:xfrm>
            <a:off x="3563888" y="4077072"/>
            <a:ext cx="216024" cy="21602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3419872" y="3501008"/>
          <a:ext cx="1944216" cy="864096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972108"/>
                <a:gridCol w="972108"/>
              </a:tblGrid>
              <a:tr h="86409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6228184" y="2564904"/>
          <a:ext cx="1944216" cy="864096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972108"/>
                <a:gridCol w="972108"/>
              </a:tblGrid>
              <a:tr h="86409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1" name="Vývojový diagram: spojka 10"/>
          <p:cNvSpPr/>
          <p:nvPr/>
        </p:nvSpPr>
        <p:spPr>
          <a:xfrm>
            <a:off x="3995936" y="3645024"/>
            <a:ext cx="216024" cy="21602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Vývojový diagram: spojka 11"/>
          <p:cNvSpPr/>
          <p:nvPr/>
        </p:nvSpPr>
        <p:spPr>
          <a:xfrm>
            <a:off x="3563888" y="3645024"/>
            <a:ext cx="216024" cy="21602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Vývojový diagram: spojka 12"/>
          <p:cNvSpPr/>
          <p:nvPr/>
        </p:nvSpPr>
        <p:spPr>
          <a:xfrm>
            <a:off x="4788024" y="3861048"/>
            <a:ext cx="216024" cy="21602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Vývojový diagram: spojka 13"/>
          <p:cNvSpPr/>
          <p:nvPr/>
        </p:nvSpPr>
        <p:spPr>
          <a:xfrm>
            <a:off x="3563888" y="4005064"/>
            <a:ext cx="216024" cy="21602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Vývojový diagram: spojka 14"/>
          <p:cNvSpPr/>
          <p:nvPr/>
        </p:nvSpPr>
        <p:spPr>
          <a:xfrm>
            <a:off x="3995936" y="4005064"/>
            <a:ext cx="216024" cy="21602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Vývojový diagram: spojka 15"/>
          <p:cNvSpPr/>
          <p:nvPr/>
        </p:nvSpPr>
        <p:spPr>
          <a:xfrm>
            <a:off x="6588224" y="2852936"/>
            <a:ext cx="216024" cy="21602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Vývojový diagram: spojka 16"/>
          <p:cNvSpPr/>
          <p:nvPr/>
        </p:nvSpPr>
        <p:spPr>
          <a:xfrm>
            <a:off x="7380312" y="3068960"/>
            <a:ext cx="216024" cy="21602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Vývojový diagram: spojka 17"/>
          <p:cNvSpPr/>
          <p:nvPr/>
        </p:nvSpPr>
        <p:spPr>
          <a:xfrm>
            <a:off x="7596336" y="2852936"/>
            <a:ext cx="216024" cy="21602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Vývojový diagram: spojka 18"/>
          <p:cNvSpPr/>
          <p:nvPr/>
        </p:nvSpPr>
        <p:spPr>
          <a:xfrm>
            <a:off x="7812360" y="2636912"/>
            <a:ext cx="216024" cy="21602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Vývojový diagram: spojka 19"/>
          <p:cNvSpPr/>
          <p:nvPr/>
        </p:nvSpPr>
        <p:spPr>
          <a:xfrm>
            <a:off x="1115616" y="2708920"/>
            <a:ext cx="216024" cy="21602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Vývojový diagram: spojka 20"/>
          <p:cNvSpPr/>
          <p:nvPr/>
        </p:nvSpPr>
        <p:spPr>
          <a:xfrm>
            <a:off x="1115616" y="3068960"/>
            <a:ext cx="216024" cy="21602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Vývojový diagram: spojka 21"/>
          <p:cNvSpPr/>
          <p:nvPr/>
        </p:nvSpPr>
        <p:spPr>
          <a:xfrm>
            <a:off x="2411760" y="2708920"/>
            <a:ext cx="216024" cy="21602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Vývojový diagram: spojka 22"/>
          <p:cNvSpPr/>
          <p:nvPr/>
        </p:nvSpPr>
        <p:spPr>
          <a:xfrm>
            <a:off x="2051720" y="2924944"/>
            <a:ext cx="216024" cy="21602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Vývojový diagram: spojka 23"/>
          <p:cNvSpPr/>
          <p:nvPr/>
        </p:nvSpPr>
        <p:spPr>
          <a:xfrm>
            <a:off x="1763688" y="3140968"/>
            <a:ext cx="216024" cy="21602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55576" y="4077072"/>
            <a:ext cx="19442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_______________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_______________</a:t>
            </a:r>
            <a:endParaRPr lang="cs-CZ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491880" y="5229200"/>
            <a:ext cx="18002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______________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______________</a:t>
            </a:r>
            <a:endParaRPr lang="cs-CZ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372200" y="4149080"/>
            <a:ext cx="19442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_______________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_______________</a:t>
            </a:r>
            <a:endParaRPr lang="cs-CZ" b="1" dirty="0"/>
          </a:p>
        </p:txBody>
      </p:sp>
      <p:pic>
        <p:nvPicPr>
          <p:cNvPr id="1026" name="Picture 2" descr="C:\Users\Jirka\Pictures\B DUMY GIF\MB900395765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7864" y="1556792"/>
            <a:ext cx="2138536" cy="122413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split dir="in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5. Napiš k obrázkům příklady na sčítání</a:t>
            </a:r>
            <a:endParaRPr lang="cs-CZ" b="1" dirty="0"/>
          </a:p>
        </p:txBody>
      </p:sp>
      <p:pic>
        <p:nvPicPr>
          <p:cNvPr id="2050" name="Picture 2" descr="C:\Users\Jirka\Pictures\A DUMY Obrázky\MB900370868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75656" y="980728"/>
            <a:ext cx="1584176" cy="1296144"/>
          </a:xfrm>
          <a:prstGeom prst="rect">
            <a:avLst/>
          </a:prstGeom>
          <a:noFill/>
        </p:spPr>
      </p:pic>
      <p:pic>
        <p:nvPicPr>
          <p:cNvPr id="2051" name="Picture 3" descr="C:\Program Files (x86)\Microsoft Office\MEDIA\OFFICE12\Bullets\BD10264_.gi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24328" y="3284984"/>
            <a:ext cx="287462" cy="287462"/>
          </a:xfrm>
          <a:prstGeom prst="rect">
            <a:avLst/>
          </a:prstGeom>
          <a:noFill/>
        </p:spPr>
      </p:pic>
      <p:pic>
        <p:nvPicPr>
          <p:cNvPr id="5" name="Picture 3" descr="C:\Program Files (x86)\Microsoft Office\MEDIA\OFFICE12\Bullets\BD10264_.gi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164288" y="3284984"/>
            <a:ext cx="287462" cy="287462"/>
          </a:xfrm>
          <a:prstGeom prst="rect">
            <a:avLst/>
          </a:prstGeom>
          <a:noFill/>
        </p:spPr>
      </p:pic>
      <p:pic>
        <p:nvPicPr>
          <p:cNvPr id="6" name="Picture 3" descr="C:\Program Files (x86)\Microsoft Office\MEDIA\OFFICE12\Bullets\BD10264_.gi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24328" y="2852936"/>
            <a:ext cx="287462" cy="287462"/>
          </a:xfrm>
          <a:prstGeom prst="rect">
            <a:avLst/>
          </a:prstGeom>
          <a:noFill/>
        </p:spPr>
      </p:pic>
      <p:pic>
        <p:nvPicPr>
          <p:cNvPr id="7" name="Picture 3" descr="C:\Program Files (x86)\Microsoft Office\MEDIA\OFFICE12\Bullets\BD10264_.gi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164288" y="2852936"/>
            <a:ext cx="287462" cy="287462"/>
          </a:xfrm>
          <a:prstGeom prst="rect">
            <a:avLst/>
          </a:prstGeom>
          <a:noFill/>
        </p:spPr>
      </p:pic>
      <p:pic>
        <p:nvPicPr>
          <p:cNvPr id="2052" name="Picture 4" descr="C:\Program Files (x86)\Microsoft Office\MEDIA\OFFICE12\Bullets\BD10300_.gi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100392" y="3140968"/>
            <a:ext cx="273174" cy="273174"/>
          </a:xfrm>
          <a:prstGeom prst="rect">
            <a:avLst/>
          </a:prstGeom>
          <a:noFill/>
        </p:spPr>
      </p:pic>
      <p:pic>
        <p:nvPicPr>
          <p:cNvPr id="10" name="Obrázek 9" descr="MB900069883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755576" y="3068960"/>
            <a:ext cx="770384" cy="626368"/>
          </a:xfrm>
          <a:prstGeom prst="rect">
            <a:avLst/>
          </a:prstGeom>
        </p:spPr>
      </p:pic>
      <p:pic>
        <p:nvPicPr>
          <p:cNvPr id="11" name="Obrázek 10" descr="MB900069883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0" y="3068960"/>
            <a:ext cx="770384" cy="626368"/>
          </a:xfrm>
          <a:prstGeom prst="rect">
            <a:avLst/>
          </a:prstGeom>
        </p:spPr>
      </p:pic>
      <p:pic>
        <p:nvPicPr>
          <p:cNvPr id="2053" name="Picture 5" descr="C:\Users\Jirka\Pictures\A DUMY Obrázky\MB900441822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475656" y="2924944"/>
            <a:ext cx="698376" cy="792088"/>
          </a:xfrm>
          <a:prstGeom prst="rect">
            <a:avLst/>
          </a:prstGeom>
          <a:noFill/>
        </p:spPr>
      </p:pic>
      <p:pic>
        <p:nvPicPr>
          <p:cNvPr id="13" name="Picture 5" descr="C:\Users\Jirka\Pictures\A DUMY Obrázky\MB900441822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123728" y="2924944"/>
            <a:ext cx="698376" cy="792088"/>
          </a:xfrm>
          <a:prstGeom prst="rect">
            <a:avLst/>
          </a:prstGeom>
          <a:noFill/>
        </p:spPr>
      </p:pic>
      <p:pic>
        <p:nvPicPr>
          <p:cNvPr id="2054" name="Picture 6" descr="C:\Users\Jirka\Pictures\A DUMY Obrázky\MB900441385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851920" y="2852936"/>
            <a:ext cx="554360" cy="576064"/>
          </a:xfrm>
          <a:prstGeom prst="rect">
            <a:avLst/>
          </a:prstGeom>
          <a:noFill/>
        </p:spPr>
      </p:pic>
      <p:pic>
        <p:nvPicPr>
          <p:cNvPr id="15" name="Picture 6" descr="C:\Users\Jirka\Pictures\A DUMY Obrázky\MB900441385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499992" y="2636912"/>
            <a:ext cx="554360" cy="576064"/>
          </a:xfrm>
          <a:prstGeom prst="rect">
            <a:avLst/>
          </a:prstGeom>
          <a:noFill/>
        </p:spPr>
      </p:pic>
      <p:pic>
        <p:nvPicPr>
          <p:cNvPr id="16" name="Picture 6" descr="C:\Users\Jirka\Pictures\A DUMY Obrázky\MB900441385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220072" y="2852936"/>
            <a:ext cx="554360" cy="576064"/>
          </a:xfrm>
          <a:prstGeom prst="rect">
            <a:avLst/>
          </a:prstGeom>
          <a:noFill/>
        </p:spPr>
      </p:pic>
      <p:pic>
        <p:nvPicPr>
          <p:cNvPr id="2055" name="Picture 7" descr="C:\Users\Jirka\Pictures\A DUMY Obrázky\MB900441362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139952" y="3429000"/>
            <a:ext cx="698376" cy="626368"/>
          </a:xfrm>
          <a:prstGeom prst="rect">
            <a:avLst/>
          </a:prstGeom>
          <a:noFill/>
        </p:spPr>
      </p:pic>
      <p:pic>
        <p:nvPicPr>
          <p:cNvPr id="18" name="Picture 7" descr="C:\Users\Jirka\Pictures\A DUMY Obrázky\MB900441362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788024" y="3429000"/>
            <a:ext cx="698376" cy="626368"/>
          </a:xfrm>
          <a:prstGeom prst="rect">
            <a:avLst/>
          </a:prstGeom>
          <a:noFill/>
        </p:spPr>
      </p:pic>
      <p:sp>
        <p:nvSpPr>
          <p:cNvPr id="19" name="Obdélník 18"/>
          <p:cNvSpPr/>
          <p:nvPr/>
        </p:nvSpPr>
        <p:spPr>
          <a:xfrm>
            <a:off x="3275856" y="2780928"/>
            <a:ext cx="144016" cy="38164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6228184" y="2852936"/>
            <a:ext cx="144016" cy="38164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graphicFrame>
        <p:nvGraphicFramePr>
          <p:cNvPr id="21" name="Tabulka 20"/>
          <p:cNvGraphicFramePr>
            <a:graphicFrameLocks noGrp="1"/>
          </p:cNvGraphicFramePr>
          <p:nvPr/>
        </p:nvGraphicFramePr>
        <p:xfrm>
          <a:off x="6516216" y="4653136"/>
          <a:ext cx="2448272" cy="93610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448272"/>
              </a:tblGrid>
              <a:tr h="93610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2" name="Tabulka 21"/>
          <p:cNvGraphicFramePr>
            <a:graphicFrameLocks noGrp="1"/>
          </p:cNvGraphicFramePr>
          <p:nvPr/>
        </p:nvGraphicFramePr>
        <p:xfrm>
          <a:off x="323528" y="4653136"/>
          <a:ext cx="2664296" cy="94690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664296"/>
              </a:tblGrid>
              <a:tr h="94690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3" name="Tabulka 22"/>
          <p:cNvGraphicFramePr>
            <a:graphicFrameLocks noGrp="1"/>
          </p:cNvGraphicFramePr>
          <p:nvPr/>
        </p:nvGraphicFramePr>
        <p:xfrm>
          <a:off x="3563888" y="4653136"/>
          <a:ext cx="2448272" cy="93610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448272"/>
              </a:tblGrid>
              <a:tr h="93610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24" name="Šipka nahoru 23"/>
          <p:cNvSpPr/>
          <p:nvPr/>
        </p:nvSpPr>
        <p:spPr>
          <a:xfrm>
            <a:off x="1547664" y="5805264"/>
            <a:ext cx="216024" cy="792088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Šipka nahoru 24"/>
          <p:cNvSpPr/>
          <p:nvPr/>
        </p:nvSpPr>
        <p:spPr>
          <a:xfrm>
            <a:off x="4788024" y="5733256"/>
            <a:ext cx="216024" cy="792088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Šipka nahoru 25"/>
          <p:cNvSpPr/>
          <p:nvPr/>
        </p:nvSpPr>
        <p:spPr>
          <a:xfrm>
            <a:off x="7668344" y="5733256"/>
            <a:ext cx="216024" cy="792088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27" name="Obrázek 26" descr="MB900055589.JPG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6444208" y="1124744"/>
            <a:ext cx="1512168" cy="1152128"/>
          </a:xfrm>
          <a:prstGeom prst="rect">
            <a:avLst/>
          </a:prstGeom>
        </p:spPr>
      </p:pic>
    </p:spTree>
  </p:cSld>
  <p:clrMapOvr>
    <a:masterClrMapping/>
  </p:clrMapOvr>
  <p:transition spd="slow">
    <p:split dir="in"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          6. Počítej dlouhé příklady</a:t>
            </a:r>
            <a:endParaRPr lang="cs-CZ" b="1" dirty="0"/>
          </a:p>
        </p:txBody>
      </p:sp>
      <p:pic>
        <p:nvPicPr>
          <p:cNvPr id="3" name="Obrázek 2" descr="MB900285289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1520" y="0"/>
            <a:ext cx="1872208" cy="1772816"/>
          </a:xfrm>
          <a:prstGeom prst="rect">
            <a:avLst/>
          </a:prstGeom>
        </p:spPr>
      </p:pic>
      <p:sp>
        <p:nvSpPr>
          <p:cNvPr id="4" name="Vývojový diagram: spojka 3"/>
          <p:cNvSpPr/>
          <p:nvPr/>
        </p:nvSpPr>
        <p:spPr>
          <a:xfrm>
            <a:off x="323528" y="2348880"/>
            <a:ext cx="1080120" cy="1033264"/>
          </a:xfrm>
          <a:prstGeom prst="flowChartConnec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1</a:t>
            </a:r>
            <a:endParaRPr lang="cs-CZ" sz="4000" b="1" dirty="0"/>
          </a:p>
        </p:txBody>
      </p:sp>
      <p:sp>
        <p:nvSpPr>
          <p:cNvPr id="5" name="Vývojový diagram: spojka 4"/>
          <p:cNvSpPr/>
          <p:nvPr/>
        </p:nvSpPr>
        <p:spPr>
          <a:xfrm>
            <a:off x="1403648" y="2276872"/>
            <a:ext cx="1080120" cy="1033264"/>
          </a:xfrm>
          <a:prstGeom prst="flowChartConnec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+1</a:t>
            </a:r>
            <a:endParaRPr lang="cs-CZ" sz="4000" b="1" dirty="0"/>
          </a:p>
        </p:txBody>
      </p:sp>
      <p:sp>
        <p:nvSpPr>
          <p:cNvPr id="6" name="Vývojový diagram: spojka 5"/>
          <p:cNvSpPr/>
          <p:nvPr/>
        </p:nvSpPr>
        <p:spPr>
          <a:xfrm>
            <a:off x="2483768" y="2276872"/>
            <a:ext cx="1080120" cy="1033264"/>
          </a:xfrm>
          <a:prstGeom prst="flowChartConnec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+2</a:t>
            </a:r>
            <a:endParaRPr lang="cs-CZ" sz="4000" b="1" dirty="0"/>
          </a:p>
        </p:txBody>
      </p:sp>
      <p:sp>
        <p:nvSpPr>
          <p:cNvPr id="7" name="Vývojový diagram: spojka 6"/>
          <p:cNvSpPr/>
          <p:nvPr/>
        </p:nvSpPr>
        <p:spPr>
          <a:xfrm>
            <a:off x="3563888" y="2060848"/>
            <a:ext cx="1080120" cy="1033264"/>
          </a:xfrm>
          <a:prstGeom prst="flowChartConnec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+1</a:t>
            </a:r>
            <a:endParaRPr lang="cs-CZ" sz="4000" b="1" dirty="0"/>
          </a:p>
        </p:txBody>
      </p:sp>
      <p:sp>
        <p:nvSpPr>
          <p:cNvPr id="8" name="Vývojový diagram: spojka 7"/>
          <p:cNvSpPr/>
          <p:nvPr/>
        </p:nvSpPr>
        <p:spPr>
          <a:xfrm>
            <a:off x="4572000" y="2492896"/>
            <a:ext cx="1080120" cy="1033264"/>
          </a:xfrm>
          <a:prstGeom prst="flowChartConnec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+0</a:t>
            </a:r>
            <a:endParaRPr lang="cs-CZ" sz="4000" b="1" dirty="0"/>
          </a:p>
        </p:txBody>
      </p:sp>
      <p:sp>
        <p:nvSpPr>
          <p:cNvPr id="9" name="Vývojový diagram: spojka 8"/>
          <p:cNvSpPr/>
          <p:nvPr/>
        </p:nvSpPr>
        <p:spPr>
          <a:xfrm>
            <a:off x="6012160" y="2420888"/>
            <a:ext cx="1584176" cy="1440160"/>
          </a:xfrm>
          <a:prstGeom prst="flowChartConnec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Vývojový diagram: spojka 9"/>
          <p:cNvSpPr/>
          <p:nvPr/>
        </p:nvSpPr>
        <p:spPr>
          <a:xfrm>
            <a:off x="395536" y="4797152"/>
            <a:ext cx="1080120" cy="1033264"/>
          </a:xfrm>
          <a:prstGeom prst="flowChartConnec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2</a:t>
            </a:r>
            <a:endParaRPr lang="cs-CZ" sz="4000" b="1" dirty="0"/>
          </a:p>
        </p:txBody>
      </p:sp>
      <p:sp>
        <p:nvSpPr>
          <p:cNvPr id="11" name="Vývojový diagram: spojka 10"/>
          <p:cNvSpPr/>
          <p:nvPr/>
        </p:nvSpPr>
        <p:spPr>
          <a:xfrm>
            <a:off x="6804248" y="4437112"/>
            <a:ext cx="288032" cy="241176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Vývojový diagram: spojka 13"/>
          <p:cNvSpPr/>
          <p:nvPr/>
        </p:nvSpPr>
        <p:spPr>
          <a:xfrm>
            <a:off x="5220072" y="4653136"/>
            <a:ext cx="1512168" cy="1584176"/>
          </a:xfrm>
          <a:prstGeom prst="flowChartConnec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Vývojový diagram: spojka 14"/>
          <p:cNvSpPr/>
          <p:nvPr/>
        </p:nvSpPr>
        <p:spPr>
          <a:xfrm>
            <a:off x="3707904" y="4869160"/>
            <a:ext cx="1080120" cy="1033264"/>
          </a:xfrm>
          <a:prstGeom prst="flowChartConnec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+1</a:t>
            </a:r>
            <a:endParaRPr lang="cs-CZ" sz="4000" b="1" dirty="0"/>
          </a:p>
        </p:txBody>
      </p:sp>
      <p:sp>
        <p:nvSpPr>
          <p:cNvPr id="16" name="Vývojový diagram: spojka 15"/>
          <p:cNvSpPr/>
          <p:nvPr/>
        </p:nvSpPr>
        <p:spPr>
          <a:xfrm>
            <a:off x="2555776" y="4797152"/>
            <a:ext cx="1152128" cy="1080120"/>
          </a:xfrm>
          <a:prstGeom prst="flowChartConnec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+1</a:t>
            </a:r>
            <a:endParaRPr lang="cs-CZ" sz="4000" b="1" dirty="0"/>
          </a:p>
        </p:txBody>
      </p:sp>
      <p:sp>
        <p:nvSpPr>
          <p:cNvPr id="17" name="Vývojový diagram: spojka 16"/>
          <p:cNvSpPr/>
          <p:nvPr/>
        </p:nvSpPr>
        <p:spPr>
          <a:xfrm>
            <a:off x="1475656" y="5013176"/>
            <a:ext cx="1080120" cy="1033264"/>
          </a:xfrm>
          <a:prstGeom prst="flowChartConnec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+1</a:t>
            </a:r>
            <a:endParaRPr lang="cs-CZ" sz="4000" b="1" dirty="0"/>
          </a:p>
        </p:txBody>
      </p:sp>
      <p:sp>
        <p:nvSpPr>
          <p:cNvPr id="18" name="Vývojový diagram: spojka 17"/>
          <p:cNvSpPr/>
          <p:nvPr/>
        </p:nvSpPr>
        <p:spPr>
          <a:xfrm>
            <a:off x="5220072" y="4221088"/>
            <a:ext cx="288032" cy="241176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Vývojový diagram: spojka 18"/>
          <p:cNvSpPr/>
          <p:nvPr/>
        </p:nvSpPr>
        <p:spPr>
          <a:xfrm>
            <a:off x="7452320" y="2060848"/>
            <a:ext cx="288032" cy="241176"/>
          </a:xfrm>
          <a:prstGeom prst="flowChartConnector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Vývojový diagram: spojka 19"/>
          <p:cNvSpPr/>
          <p:nvPr/>
        </p:nvSpPr>
        <p:spPr>
          <a:xfrm>
            <a:off x="5940152" y="2060848"/>
            <a:ext cx="288032" cy="241176"/>
          </a:xfrm>
          <a:prstGeom prst="flowChartConnector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Ohnutý pruh 20"/>
          <p:cNvSpPr/>
          <p:nvPr/>
        </p:nvSpPr>
        <p:spPr>
          <a:xfrm flipV="1">
            <a:off x="6588224" y="3284984"/>
            <a:ext cx="576064" cy="432048"/>
          </a:xfrm>
          <a:prstGeom prst="blockArc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2" name="Ohnutý pruh 21"/>
          <p:cNvSpPr/>
          <p:nvPr/>
        </p:nvSpPr>
        <p:spPr>
          <a:xfrm flipV="1">
            <a:off x="5652120" y="5661248"/>
            <a:ext cx="576064" cy="432048"/>
          </a:xfrm>
          <a:prstGeom prst="blockArc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716016" y="4725144"/>
            <a:ext cx="57606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b="1" dirty="0" smtClean="0"/>
              <a:t>=</a:t>
            </a:r>
            <a:endParaRPr lang="cs-CZ" sz="8000" b="1" dirty="0"/>
          </a:p>
        </p:txBody>
      </p:sp>
      <p:sp>
        <p:nvSpPr>
          <p:cNvPr id="26" name="Obdélník 25"/>
          <p:cNvSpPr/>
          <p:nvPr/>
        </p:nvSpPr>
        <p:spPr>
          <a:xfrm>
            <a:off x="5580112" y="2348880"/>
            <a:ext cx="564036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8000" b="1" dirty="0" smtClean="0"/>
              <a:t>=</a:t>
            </a:r>
            <a:endParaRPr lang="cs-CZ" sz="8000" b="1" dirty="0"/>
          </a:p>
        </p:txBody>
      </p:sp>
      <p:cxnSp>
        <p:nvCxnSpPr>
          <p:cNvPr id="28" name="Přímá spojovací čára 27"/>
          <p:cNvCxnSpPr/>
          <p:nvPr/>
        </p:nvCxnSpPr>
        <p:spPr>
          <a:xfrm flipV="1">
            <a:off x="7164288" y="2276872"/>
            <a:ext cx="36004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 flipH="1" flipV="1">
            <a:off x="6156176" y="2276872"/>
            <a:ext cx="288032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>
            <a:stCxn id="14" idx="7"/>
          </p:cNvCxnSpPr>
          <p:nvPr/>
        </p:nvCxnSpPr>
        <p:spPr>
          <a:xfrm flipV="1">
            <a:off x="6510788" y="4581128"/>
            <a:ext cx="365468" cy="30400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 flipH="1" flipV="1">
            <a:off x="5220072" y="4293096"/>
            <a:ext cx="360040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split dir="in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722313" y="5013176"/>
            <a:ext cx="7772400" cy="1368152"/>
          </a:xfrm>
        </p:spPr>
        <p:txBody>
          <a:bodyPr>
            <a:normAutofit fontScale="90000"/>
          </a:bodyPr>
          <a:lstStyle/>
          <a:p>
            <a:r>
              <a:rPr lang="cs-CZ" sz="8000" dirty="0" smtClean="0">
                <a:solidFill>
                  <a:schemeClr val="accent6">
                    <a:lumMod val="75000"/>
                  </a:schemeClr>
                </a:solidFill>
              </a:rPr>
              <a:t>                K</a:t>
            </a:r>
            <a:r>
              <a:rPr lang="cs-CZ" sz="3200" dirty="0" smtClean="0"/>
              <a:t>K O n E C</a:t>
            </a:r>
            <a:r>
              <a:rPr lang="cs-CZ" sz="8000" dirty="0" smtClean="0">
                <a:solidFill>
                  <a:schemeClr val="accent6">
                    <a:lumMod val="75000"/>
                  </a:schemeClr>
                </a:solidFill>
              </a:rPr>
              <a:t> O N E C</a:t>
            </a:r>
            <a:endParaRPr lang="cs-CZ" sz="8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323528" y="332657"/>
            <a:ext cx="8424935" cy="1440159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Zdroje, obrázky, citace: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Autorem materiálu je Mgr. Daniela Ševčíková, pokud není níže uvedeno jinak.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Použity obrázky sady MS </a:t>
            </a:r>
            <a:r>
              <a:rPr lang="cs-CZ" dirty="0" smtClean="0">
                <a:solidFill>
                  <a:schemeClr val="tx1"/>
                </a:solidFill>
              </a:rPr>
              <a:t>Office.</a:t>
            </a:r>
            <a:endParaRPr lang="cs-CZ" dirty="0" smtClean="0">
              <a:solidFill>
                <a:schemeClr val="tx1"/>
              </a:solidFill>
            </a:endParaRPr>
          </a:p>
          <a:p>
            <a:endParaRPr lang="cs-CZ" sz="1200" dirty="0">
              <a:solidFill>
                <a:schemeClr val="tx1"/>
              </a:solidFill>
            </a:endParaRPr>
          </a:p>
        </p:txBody>
      </p:sp>
      <p:pic>
        <p:nvPicPr>
          <p:cNvPr id="5" name="Obrázek 4" descr="MB90021323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043608" y="2132856"/>
            <a:ext cx="3218656" cy="2570584"/>
          </a:xfrm>
          <a:prstGeom prst="rect">
            <a:avLst/>
          </a:prstGeom>
        </p:spPr>
      </p:pic>
    </p:spTree>
  </p:cSld>
  <p:clrMapOvr>
    <a:masterClrMapping/>
  </p:clrMapOvr>
  <p:transition spd="slow">
    <p:split dir="in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UM 23 PPT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 23 PPT</Template>
  <TotalTime>2</TotalTime>
  <Words>190</Words>
  <Application>Microsoft Office PowerPoint</Application>
  <PresentationFormat>Předvádění na obrazovce (4:3)</PresentationFormat>
  <Paragraphs>58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DUM 23 PPT</vt:lpstr>
      <vt:lpstr>                                                                                  EU PENÍZE ŠKOLÁM                                                Zlepšení podmínek pro vzdělávání na základních školách                                                 Operačního programu Vzdělání pro konkurenceschopnost    Číslo a název klíčové aktivity:                                                                           III/2 Inovace a zkvalitnění výuky prostřednictvím ICT Číslo DUM:                                                                                                    VY_12_INOVACE_M.1.R.1 B.03 Jméno autora:                                                  Mgr. Daniela Ševčíková Datum (období) vytvoření DUM:                                                                     duben až  květen  2013 Ročník:                                                   1. Vzdělávací oblast:                                                 matematika a její aplikace   Vzdělávací obor:                                                 matematika Klíčová slova:                                                                                                      řada čísel 1, 2, 3, 4, 5, číslice 1, 2, 3, 4, 5, sčítání v oboru                                                                                                                                                                   čísel do 5, sčítání předmětů a obrázků v oboru čísel do 5                                     Anotace:                                                                                                              Žáci se naučí  sčítat v oboru čísel do 5, psát příklady na                                                                                                                                sčítání, řešit s nimi slovní úlohy.                                  Druh učebního materiálu:                                                                                Prezentace PowerPoint Očekávaný výstup:                                                                                             Žáci znají čísla 1, 2, 3, 4, 5, umí je mezi s sebou sčítat a psát                                                                                                                                 příklady na sčítání. </vt:lpstr>
      <vt:lpstr>1. Znázorni příklady a vypočítej</vt:lpstr>
      <vt:lpstr>2. Sčítej zdola po žebříku nahoru, pak napiš výsledek do kroužku</vt:lpstr>
      <vt:lpstr>3. Seřaď čísla na řádku podle velikosti od nejmenšího po největší</vt:lpstr>
      <vt:lpstr>4. Zapiš pod dominovou kostku dva příklady na sčítání a vypočítej</vt:lpstr>
      <vt:lpstr>5. Napiš k obrázkům příklady na sčítání</vt:lpstr>
      <vt:lpstr>          6. Počítej dlouhé příklady</vt:lpstr>
      <vt:lpstr>                KK O n E C O N E C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EU PENĂŤZE Ĺ KOLĂM                                                ZlepĹˇenĂ­ podmĂ­nek pro vzdÄ›lĂˇvĂˇnĂ­ na zĂˇkladnĂ­ch ĹˇkolĂˇch                                                 OperaÄŤnĂ­ho programu VzdÄ›lĂˇnĂ­ pro konkurenceschopnost  Â  ÄŚĂ­slo a nĂˇzev klĂ­ÄŤovĂ© aktivity:                                                                           III/2 Inovace a zkvalitnÄ›nĂ­ vĂ˝uky prostĹ™ednictvĂ­m ICT ÄŚĂ­slo DUM:                                                                                                    VY_12_INOVACE_M.1.R.1 B.03 JmĂ©no autora:                                                  Mgr. Daniela Ĺ evÄŤĂ­kovĂˇ Datum (obdobĂ­) vytvoĹ™enĂ­ DUM:                                                                     duben aĹľ  kvÄ›ten  2013 RoÄŤnĂ­k:                                                   1. VzdÄ›lĂˇvacĂ­ oblast:                                                 matematika a jejĂ­ aplikace   VzdÄ›lĂˇvacĂ­ obor:                                                 matematika KlĂ­ÄŤovĂˇ slova:                                                                                                      Ĺ™ada ÄŤĂ­sel 1, 2, 3, 4, 5, ÄŤĂ­slice 1, 2, 3, 4, 5, sÄŤĂ­tĂˇnĂ­ vÂ oboru                                                                                                                                                                   ÄŤĂ­sel do 5, sÄŤĂ­tĂˇnĂ­ pĹ™edmÄ›tĹŻ a obrĂˇzkĹŻ vÂ oboru ÄŤĂ­sel do 5                                     Anotace:                                                                                                              Ĺ˝Ăˇci se nauÄŤĂ­  sÄŤĂ­tat vÂ oboru ÄŤĂ­sel do 5, psĂˇt pĹ™Ă­klady na                                                                                                                                sÄŤĂ­tĂˇnĂ­, Ĺ™eĹˇit s nimi slovnĂ­ Ăşlohy.                                  Druh uÄŤebnĂ­ho materiĂˇlu:                                                                                Prezentace PowerPoint OÄŤe</dc:title>
  <dc:creator>Jirka</dc:creator>
  <cp:lastModifiedBy>Jirka</cp:lastModifiedBy>
  <cp:revision>1</cp:revision>
  <dcterms:created xsi:type="dcterms:W3CDTF">2013-05-04T15:30:01Z</dcterms:created>
  <dcterms:modified xsi:type="dcterms:W3CDTF">2013-05-04T15:32:51Z</dcterms:modified>
</cp:coreProperties>
</file>