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22665-A562-4BA0-BC9B-54BFC84370DB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4DF1F3-7113-46DD-9D42-965D29BAD6F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4DF1F3-7113-46DD-9D42-965D29BAD6F9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8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4392488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VY_12_INOVACE_M.1.R.1 B.04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řada čísel 1, 2, 3, 4, 5, číslice 1, 2, 3, 4, 5, odčítání v oboru čísel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do 5, odčítání a ubírání předmětů a obrázků v oboru čísel do 5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Žáci se naučí  odčítat v oboru čísel do 5, psát příklady na odčítání,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řešit s nimi slovní úlohy.</a:t>
            </a:r>
            <a:br>
              <a:rPr lang="cs-CZ" sz="1200" dirty="0" smtClean="0"/>
            </a:br>
            <a:r>
              <a:rPr lang="cs-CZ" sz="1200" dirty="0" smtClean="0"/>
              <a:t>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Žáci znají čísla 1, 2, 3, 4, 5, umí je mezi s sebou odčítat a psát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příklady na odčítání.</a:t>
            </a:r>
            <a:br>
              <a:rPr lang="cs-CZ" sz="1200" dirty="0" smtClean="0"/>
            </a:br>
            <a:endParaRPr lang="cs-CZ" sz="1200" dirty="0">
              <a:solidFill>
                <a:srgbClr val="0070C0"/>
              </a:solidFill>
            </a:endParaRPr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548680"/>
            <a:ext cx="6408712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Znázorni příklady a vypočítej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1397000"/>
          <a:ext cx="7560840" cy="469629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780420"/>
                <a:gridCol w="3780420"/>
              </a:tblGrid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dirty="0" smtClean="0"/>
                        <a:t>4 - 2 = 2</a:t>
                      </a:r>
                      <a:endParaRPr lang="cs-CZ" sz="4400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5 - 1 =</a:t>
                      </a:r>
                      <a:endParaRPr lang="cs-CZ" sz="4400" b="1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3 -</a:t>
                      </a:r>
                      <a:r>
                        <a:rPr lang="cs-CZ" sz="4400" b="1" baseline="0" dirty="0" smtClean="0"/>
                        <a:t> 2 =</a:t>
                      </a:r>
                      <a:endParaRPr lang="cs-CZ" sz="4400" b="1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5 - 4 =</a:t>
                      </a:r>
                      <a:endParaRPr lang="cs-CZ" sz="4400" b="1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4 - 3 =</a:t>
                      </a:r>
                      <a:endParaRPr lang="cs-CZ" sz="4400" b="1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827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3 - 1 =</a:t>
                      </a:r>
                      <a:endParaRPr lang="cs-CZ" sz="4400" b="1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Vývojový diagram: spojka 3"/>
          <p:cNvSpPr/>
          <p:nvPr/>
        </p:nvSpPr>
        <p:spPr>
          <a:xfrm>
            <a:off x="971600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475656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1979712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2483768" y="1556792"/>
            <a:ext cx="432048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kmý pruh 11"/>
          <p:cNvSpPr/>
          <p:nvPr/>
        </p:nvSpPr>
        <p:spPr>
          <a:xfrm>
            <a:off x="2555776" y="1412776"/>
            <a:ext cx="386330" cy="720080"/>
          </a:xfrm>
          <a:prstGeom prst="diagStripe">
            <a:avLst>
              <a:gd name="adj" fmla="val 839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Šikmý pruh 12"/>
          <p:cNvSpPr/>
          <p:nvPr/>
        </p:nvSpPr>
        <p:spPr>
          <a:xfrm>
            <a:off x="1979712" y="1484784"/>
            <a:ext cx="386330" cy="720080"/>
          </a:xfrm>
          <a:prstGeom prst="diagStripe">
            <a:avLst>
              <a:gd name="adj" fmla="val 839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Odčítej  po žebříku směrem dolů, pak napiš výsledek do kroužku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1700808"/>
          <a:ext cx="1224136" cy="441049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2413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-2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 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/>
                        <a:t>=</a:t>
                      </a:r>
                      <a:r>
                        <a:rPr lang="cs-CZ" b="0" dirty="0" smtClean="0"/>
                        <a:t> </a:t>
                      </a:r>
                      <a:endParaRPr lang="cs-CZ" b="0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7020272" y="5301208"/>
            <a:ext cx="64807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851920" y="1700808"/>
          <a:ext cx="1224136" cy="441049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2413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4</a:t>
                      </a:r>
                      <a:endParaRPr lang="cs-CZ" sz="4000" b="0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/>
                        <a:t>=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588224" y="1700808"/>
          <a:ext cx="1224136" cy="441049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2413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5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-2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-1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2098">
                <a:tc>
                  <a:txBody>
                    <a:bodyPr/>
                    <a:lstStyle/>
                    <a:p>
                      <a:pPr algn="l"/>
                      <a:r>
                        <a:rPr lang="cs-CZ" sz="3600" b="1" dirty="0" smtClean="0"/>
                        <a:t>=</a:t>
                      </a:r>
                      <a:endParaRPr lang="cs-CZ" sz="3600" b="1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Elipsa 10"/>
          <p:cNvSpPr/>
          <p:nvPr/>
        </p:nvSpPr>
        <p:spPr>
          <a:xfrm>
            <a:off x="1475656" y="5373216"/>
            <a:ext cx="64807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4211960" y="5373216"/>
            <a:ext cx="64807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6948264" y="5301208"/>
            <a:ext cx="648072" cy="6480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dolů 15"/>
          <p:cNvSpPr/>
          <p:nvPr/>
        </p:nvSpPr>
        <p:spPr>
          <a:xfrm>
            <a:off x="2915816" y="1772816"/>
            <a:ext cx="432048" cy="41764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ipka dolů 16"/>
          <p:cNvSpPr/>
          <p:nvPr/>
        </p:nvSpPr>
        <p:spPr>
          <a:xfrm>
            <a:off x="5652120" y="1772816"/>
            <a:ext cx="432048" cy="41764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3. Seřaď </a:t>
            </a:r>
            <a:r>
              <a:rPr lang="cs-CZ" b="1" dirty="0" smtClean="0"/>
              <a:t>čísla od největšího po nejmenší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1, 5, 3, 2, 4</a:t>
            </a:r>
            <a:endParaRPr lang="cs-CZ" sz="44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779912" y="2420888"/>
          <a:ext cx="384009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2"/>
                <a:gridCol w="815954"/>
                <a:gridCol w="768018"/>
                <a:gridCol w="768018"/>
                <a:gridCol w="768018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4437112"/>
            <a:ext cx="2952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2, 4, 5, 1, 3</a:t>
            </a:r>
            <a:endParaRPr lang="cs-CZ" sz="44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779912" y="4365104"/>
          <a:ext cx="384009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2"/>
                <a:gridCol w="815954"/>
                <a:gridCol w="768018"/>
                <a:gridCol w="768018"/>
                <a:gridCol w="768018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Pravoúhlý trojúhelník 8"/>
          <p:cNvSpPr/>
          <p:nvPr/>
        </p:nvSpPr>
        <p:spPr>
          <a:xfrm>
            <a:off x="3851920" y="3429000"/>
            <a:ext cx="3888432" cy="576064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Zapiš pod každou dominovou kostku  příklad na odčítání a vypočítej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2564904"/>
          <a:ext cx="1944216" cy="86409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2108"/>
                <a:gridCol w="97210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Vývojový diagram: spojka 7"/>
          <p:cNvSpPr/>
          <p:nvPr/>
        </p:nvSpPr>
        <p:spPr>
          <a:xfrm>
            <a:off x="3563888" y="4077072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419872" y="3501008"/>
          <a:ext cx="1944216" cy="86409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2108"/>
                <a:gridCol w="97210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228184" y="2564904"/>
          <a:ext cx="1944216" cy="86409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72108"/>
                <a:gridCol w="97210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Vývojový diagram: spojka 10"/>
          <p:cNvSpPr/>
          <p:nvPr/>
        </p:nvSpPr>
        <p:spPr>
          <a:xfrm>
            <a:off x="6372200" y="306896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ka 11"/>
          <p:cNvSpPr/>
          <p:nvPr/>
        </p:nvSpPr>
        <p:spPr>
          <a:xfrm>
            <a:off x="3995936" y="364502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4788024" y="3861048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3563888" y="400506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6876256" y="270892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6372200" y="270892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6876256" y="306896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7596336" y="2852936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899592" y="270892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ývojový diagram: spojka 20"/>
          <p:cNvSpPr/>
          <p:nvPr/>
        </p:nvSpPr>
        <p:spPr>
          <a:xfrm>
            <a:off x="1115616" y="2924944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spojka 21"/>
          <p:cNvSpPr/>
          <p:nvPr/>
        </p:nvSpPr>
        <p:spPr>
          <a:xfrm>
            <a:off x="2339752" y="2780928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1907704" y="3068960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3568" y="429309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</a:t>
            </a:r>
          </a:p>
          <a:p>
            <a:endParaRPr lang="cs-CZ" b="1" dirty="0" smtClean="0"/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5229200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4293096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8" name="Vývojový diagram: spojka 27"/>
          <p:cNvSpPr/>
          <p:nvPr/>
        </p:nvSpPr>
        <p:spPr>
          <a:xfrm>
            <a:off x="1331640" y="3140968"/>
            <a:ext cx="216024" cy="21602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9" name="Obrázek 28" descr="MB90030056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1412776"/>
            <a:ext cx="1656184" cy="1512168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Napiš k obrázkům příklady na odčítání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3275856" y="2780928"/>
            <a:ext cx="144016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228184" y="2852936"/>
            <a:ext cx="144016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6516216" y="5517232"/>
          <a:ext cx="2448272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5517232"/>
          <a:ext cx="2664296" cy="9469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64296"/>
              </a:tblGrid>
              <a:tr h="9469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563888" y="5517232"/>
          <a:ext cx="2448272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8" name="Obrázek 27" descr="MB9002321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3429000"/>
            <a:ext cx="576064" cy="576064"/>
          </a:xfrm>
          <a:prstGeom prst="rect">
            <a:avLst/>
          </a:prstGeom>
        </p:spPr>
      </p:pic>
      <p:pic>
        <p:nvPicPr>
          <p:cNvPr id="29" name="Obrázek 28" descr="MB9002321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3429000"/>
            <a:ext cx="576064" cy="576064"/>
          </a:xfrm>
          <a:prstGeom prst="rect">
            <a:avLst/>
          </a:prstGeom>
        </p:spPr>
      </p:pic>
      <p:pic>
        <p:nvPicPr>
          <p:cNvPr id="30" name="Obrázek 29" descr="MB9002321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91680" y="3429000"/>
            <a:ext cx="576064" cy="576064"/>
          </a:xfrm>
          <a:prstGeom prst="rect">
            <a:avLst/>
          </a:prstGeom>
        </p:spPr>
      </p:pic>
      <p:pic>
        <p:nvPicPr>
          <p:cNvPr id="31" name="Obrázek 30" descr="MB9002321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3429000"/>
            <a:ext cx="576064" cy="576064"/>
          </a:xfrm>
          <a:prstGeom prst="rect">
            <a:avLst/>
          </a:prstGeom>
        </p:spPr>
      </p:pic>
      <p:pic>
        <p:nvPicPr>
          <p:cNvPr id="32" name="Obrázek 31" descr="MB9003469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91880" y="3429000"/>
            <a:ext cx="576064" cy="576064"/>
          </a:xfrm>
          <a:prstGeom prst="rect">
            <a:avLst/>
          </a:prstGeom>
        </p:spPr>
      </p:pic>
      <p:pic>
        <p:nvPicPr>
          <p:cNvPr id="33" name="Obrázek 32" descr="MB9003469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39952" y="3429000"/>
            <a:ext cx="576064" cy="576064"/>
          </a:xfrm>
          <a:prstGeom prst="rect">
            <a:avLst/>
          </a:prstGeom>
        </p:spPr>
      </p:pic>
      <p:pic>
        <p:nvPicPr>
          <p:cNvPr id="34" name="Obrázek 33" descr="MB9003469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3429000"/>
            <a:ext cx="576064" cy="576064"/>
          </a:xfrm>
          <a:prstGeom prst="rect">
            <a:avLst/>
          </a:prstGeom>
        </p:spPr>
      </p:pic>
      <p:pic>
        <p:nvPicPr>
          <p:cNvPr id="35" name="Obrázek 34" descr="MB9003469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08104" y="3429000"/>
            <a:ext cx="576064" cy="576064"/>
          </a:xfrm>
          <a:prstGeom prst="rect">
            <a:avLst/>
          </a:prstGeom>
        </p:spPr>
      </p:pic>
      <p:pic>
        <p:nvPicPr>
          <p:cNvPr id="36" name="Obrázek 35" descr="MB9004413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3429000"/>
            <a:ext cx="504056" cy="504056"/>
          </a:xfrm>
          <a:prstGeom prst="rect">
            <a:avLst/>
          </a:prstGeom>
        </p:spPr>
      </p:pic>
      <p:pic>
        <p:nvPicPr>
          <p:cNvPr id="37" name="Obrázek 36" descr="MB9004413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0272" y="3429000"/>
            <a:ext cx="504056" cy="504056"/>
          </a:xfrm>
          <a:prstGeom prst="rect">
            <a:avLst/>
          </a:prstGeom>
        </p:spPr>
      </p:pic>
      <p:pic>
        <p:nvPicPr>
          <p:cNvPr id="38" name="Obrázek 37" descr="MB9004413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24328" y="3429000"/>
            <a:ext cx="504056" cy="504056"/>
          </a:xfrm>
          <a:prstGeom prst="rect">
            <a:avLst/>
          </a:prstGeom>
        </p:spPr>
      </p:pic>
      <p:pic>
        <p:nvPicPr>
          <p:cNvPr id="39" name="Obrázek 38" descr="MB9004413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028384" y="3429000"/>
            <a:ext cx="504056" cy="504056"/>
          </a:xfrm>
          <a:prstGeom prst="rect">
            <a:avLst/>
          </a:prstGeom>
        </p:spPr>
      </p:pic>
      <p:pic>
        <p:nvPicPr>
          <p:cNvPr id="40" name="Obrázek 39" descr="MB9004413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532440" y="3429000"/>
            <a:ext cx="432048" cy="504056"/>
          </a:xfrm>
          <a:prstGeom prst="rect">
            <a:avLst/>
          </a:prstGeom>
        </p:spPr>
      </p:pic>
      <p:sp>
        <p:nvSpPr>
          <p:cNvPr id="41" name="Šikmý pruh 40"/>
          <p:cNvSpPr/>
          <p:nvPr/>
        </p:nvSpPr>
        <p:spPr>
          <a:xfrm>
            <a:off x="2483768" y="3501008"/>
            <a:ext cx="576064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Šikmý pruh 41"/>
          <p:cNvSpPr/>
          <p:nvPr/>
        </p:nvSpPr>
        <p:spPr>
          <a:xfrm>
            <a:off x="1763688" y="3501008"/>
            <a:ext cx="504056" cy="50405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Šikmý pruh 42"/>
          <p:cNvSpPr/>
          <p:nvPr/>
        </p:nvSpPr>
        <p:spPr>
          <a:xfrm>
            <a:off x="5580112" y="3501008"/>
            <a:ext cx="504056" cy="504056"/>
          </a:xfrm>
          <a:prstGeom prst="diagStri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Šikmý pruh 43"/>
          <p:cNvSpPr/>
          <p:nvPr/>
        </p:nvSpPr>
        <p:spPr>
          <a:xfrm>
            <a:off x="8532440" y="3501008"/>
            <a:ext cx="432048" cy="432048"/>
          </a:xfrm>
          <a:prstGeom prst="diagStri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Šikmý pruh 44"/>
          <p:cNvSpPr/>
          <p:nvPr/>
        </p:nvSpPr>
        <p:spPr>
          <a:xfrm>
            <a:off x="8100392" y="3501008"/>
            <a:ext cx="432048" cy="432048"/>
          </a:xfrm>
          <a:prstGeom prst="diagStri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Šipka dolů 45"/>
          <p:cNvSpPr/>
          <p:nvPr/>
        </p:nvSpPr>
        <p:spPr>
          <a:xfrm>
            <a:off x="1547664" y="4437112"/>
            <a:ext cx="432048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Šipka dolů 46"/>
          <p:cNvSpPr/>
          <p:nvPr/>
        </p:nvSpPr>
        <p:spPr>
          <a:xfrm>
            <a:off x="7596336" y="4437112"/>
            <a:ext cx="432048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Šipka dolů 47"/>
          <p:cNvSpPr/>
          <p:nvPr/>
        </p:nvSpPr>
        <p:spPr>
          <a:xfrm>
            <a:off x="4499992" y="4509120"/>
            <a:ext cx="432048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Jirka\Pictures\A DUMY Obrázky\MB900283687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908720"/>
            <a:ext cx="1828800" cy="20882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6. Počítej dlouhé příklady a výsledek napiš do okénka</a:t>
            </a:r>
            <a:endParaRPr lang="cs-CZ" b="1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827584" y="2852936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1763688" y="2420888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-2</a:t>
            </a:r>
            <a:endParaRPr lang="cs-CZ" sz="4000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2555776" y="1700808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-1</a:t>
            </a:r>
            <a:endParaRPr lang="cs-CZ" sz="4000" b="1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3563888" y="2060848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-1</a:t>
            </a:r>
            <a:endParaRPr lang="cs-CZ" sz="4000" b="1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4572000" y="2492896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+0</a:t>
            </a:r>
            <a:endParaRPr lang="cs-CZ" sz="4000" b="1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6012160" y="2420888"/>
            <a:ext cx="1584176" cy="144016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spojka 9"/>
          <p:cNvSpPr/>
          <p:nvPr/>
        </p:nvSpPr>
        <p:spPr>
          <a:xfrm>
            <a:off x="1259632" y="4653136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7308304" y="4509120"/>
            <a:ext cx="288032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7020272" y="4221088"/>
            <a:ext cx="1512168" cy="1584176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4572000" y="5157192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-1</a:t>
            </a:r>
            <a:endParaRPr lang="cs-CZ" sz="4000" b="1" dirty="0"/>
          </a:p>
        </p:txBody>
      </p:sp>
      <p:sp>
        <p:nvSpPr>
          <p:cNvPr id="16" name="Vývojový diagram: spojka 15"/>
          <p:cNvSpPr/>
          <p:nvPr/>
        </p:nvSpPr>
        <p:spPr>
          <a:xfrm>
            <a:off x="3347864" y="5301208"/>
            <a:ext cx="1152128" cy="108012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-1</a:t>
            </a:r>
            <a:endParaRPr lang="cs-CZ" sz="4000" b="1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2267744" y="5085184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-1</a:t>
            </a:r>
            <a:endParaRPr lang="cs-CZ" sz="4000" b="1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8028384" y="4581128"/>
            <a:ext cx="288032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7020272" y="2564904"/>
            <a:ext cx="288032" cy="24117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spojka 19"/>
          <p:cNvSpPr/>
          <p:nvPr/>
        </p:nvSpPr>
        <p:spPr>
          <a:xfrm>
            <a:off x="6372200" y="2564904"/>
            <a:ext cx="288032" cy="24117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hnutý pruh 20"/>
          <p:cNvSpPr/>
          <p:nvPr/>
        </p:nvSpPr>
        <p:spPr>
          <a:xfrm flipV="1">
            <a:off x="6516216" y="3356992"/>
            <a:ext cx="576064" cy="432048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hnutý pruh 21"/>
          <p:cNvSpPr/>
          <p:nvPr/>
        </p:nvSpPr>
        <p:spPr>
          <a:xfrm flipV="1">
            <a:off x="7524328" y="5229200"/>
            <a:ext cx="576064" cy="432048"/>
          </a:xfrm>
          <a:prstGeom prst="blockArc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4509120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=</a:t>
            </a:r>
            <a:endParaRPr lang="cs-CZ" sz="8000" b="1" dirty="0"/>
          </a:p>
        </p:txBody>
      </p:sp>
      <p:sp>
        <p:nvSpPr>
          <p:cNvPr id="26" name="Obdélník 25"/>
          <p:cNvSpPr/>
          <p:nvPr/>
        </p:nvSpPr>
        <p:spPr>
          <a:xfrm>
            <a:off x="5580112" y="2348880"/>
            <a:ext cx="5640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0" b="1" dirty="0" smtClean="0"/>
              <a:t>=</a:t>
            </a:r>
            <a:endParaRPr lang="cs-CZ" sz="8000" b="1" dirty="0"/>
          </a:p>
        </p:txBody>
      </p:sp>
      <p:sp>
        <p:nvSpPr>
          <p:cNvPr id="27" name="Vývojový diagram: spojka 26"/>
          <p:cNvSpPr/>
          <p:nvPr/>
        </p:nvSpPr>
        <p:spPr>
          <a:xfrm>
            <a:off x="7308304" y="4581128"/>
            <a:ext cx="288032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ývojový diagram: spojka 28"/>
          <p:cNvSpPr/>
          <p:nvPr/>
        </p:nvSpPr>
        <p:spPr>
          <a:xfrm>
            <a:off x="5580112" y="4725144"/>
            <a:ext cx="1080120" cy="1033264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-1</a:t>
            </a:r>
            <a:endParaRPr lang="cs-CZ" sz="4000" b="1" dirty="0"/>
          </a:p>
        </p:txBody>
      </p:sp>
      <p:pic>
        <p:nvPicPr>
          <p:cNvPr id="30" name="Obrázek 29" descr="MB90023631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740352" y="1628800"/>
            <a:ext cx="1403648" cy="2232248"/>
          </a:xfrm>
          <a:prstGeom prst="rect">
            <a:avLst/>
          </a:prstGeom>
        </p:spPr>
      </p:pic>
      <p:sp>
        <p:nvSpPr>
          <p:cNvPr id="35" name="Zaoblený obdélníkový popisek 34"/>
          <p:cNvSpPr/>
          <p:nvPr/>
        </p:nvSpPr>
        <p:spPr>
          <a:xfrm flipV="1">
            <a:off x="7164288" y="5877272"/>
            <a:ext cx="1656184" cy="980728"/>
          </a:xfrm>
          <a:prstGeom prst="wedgeRoundRect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rdce 36"/>
          <p:cNvSpPr/>
          <p:nvPr/>
        </p:nvSpPr>
        <p:spPr>
          <a:xfrm>
            <a:off x="6588224" y="3068960"/>
            <a:ext cx="360040" cy="216024"/>
          </a:xfrm>
          <a:prstGeom prst="hear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rdce 37"/>
          <p:cNvSpPr/>
          <p:nvPr/>
        </p:nvSpPr>
        <p:spPr>
          <a:xfrm>
            <a:off x="7596336" y="5085184"/>
            <a:ext cx="360040" cy="216024"/>
          </a:xfrm>
          <a:prstGeom prst="hear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>
            <a:off x="4788024" y="1700808"/>
            <a:ext cx="1152128" cy="432048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39"/>
          <p:cNvSpPr/>
          <p:nvPr/>
        </p:nvSpPr>
        <p:spPr>
          <a:xfrm>
            <a:off x="5940152" y="6165304"/>
            <a:ext cx="1152128" cy="432048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ný popisek 41"/>
          <p:cNvSpPr/>
          <p:nvPr/>
        </p:nvSpPr>
        <p:spPr>
          <a:xfrm>
            <a:off x="6084168" y="1268760"/>
            <a:ext cx="1620688" cy="1080120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1368152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2060"/>
                </a:solidFill>
              </a:rPr>
              <a:t>               K O N E C</a:t>
            </a:r>
            <a:endParaRPr lang="cs-CZ" sz="8000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332657"/>
            <a:ext cx="8352928" cy="144015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</a:t>
            </a:r>
            <a:r>
              <a:rPr lang="cs-CZ" dirty="0" smtClean="0">
                <a:solidFill>
                  <a:schemeClr val="tx1"/>
                </a:solidFill>
              </a:rPr>
              <a:t>Office.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sz="1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irka\Pictures\A DUMY Obrázky\MB90005558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916832"/>
            <a:ext cx="5616624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4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24 PPT</Template>
  <TotalTime>1</TotalTime>
  <Words>185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24 PPT</vt:lpstr>
      <vt:lpstr>                                                                                  EU PENÍZE ŠKOLÁM                                                    Zlepšení podmínek pro vzdělávání na základních školách     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B.04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matematika a její aplikace   Vzdělávací obor:                                       matematika Klíčová slova:                                                                                            řada čísel 1, 2, 3, 4, 5, číslice 1, 2, 3, 4, 5, odčítání v oboru čísel                                                                                                                      do 5, odčítání a ubírání předmětů a obrázků v oboru čísel do 5                                     Anotace:                                                                                                   Žáci se naučí  odčítat v oboru čísel do 5, psát příklady na odčítání,                                                                                                                     řešit s nimi slovní úlohy.                                  Druh učebního materiálu:                                                                     Prezentace PowerPoint Očekávaný výstup:                                                                                  Žáci znají čísla 1, 2, 3, 4, 5, umí je mezi s sebou odčítat a psát                                                                                                                     příklady na odčítání. </vt:lpstr>
      <vt:lpstr>1. Znázorni příklady a vypočítej</vt:lpstr>
      <vt:lpstr>2. Odčítej  po žebříku směrem dolů, pak napiš výsledek do kroužku</vt:lpstr>
      <vt:lpstr>3. Seřaď čísla od největšího po nejmenší</vt:lpstr>
      <vt:lpstr>4. Zapiš pod každou dominovou kostku  příklad na odčítání a vypočítej</vt:lpstr>
      <vt:lpstr>5. Napiš k obrázkům příklady na odčítání</vt:lpstr>
      <vt:lpstr>6. Počítej dlouhé příklady a výsledek napiš do okénka</vt:lpstr>
      <vt:lpstr>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     Zlepšení podmínek pro vzdělávání na základních školách     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B.04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matematika a její aplikace   Vzdělávací obor:                                       matematika Klíčová slova:                                                                                            řada čísel 1, 2, 3, 4, 5, číslice 1, 2, 3, 4, 5, odčítání v oboru čísel                                                                                                                      do 5, odčítání a ubírání předmětů a obrázků v oboru čísel do 5                                     Anotace:                                                                                                   Žáci se naučí  odčítat v oboru čísel do 5, psát příklady na odčítání,                                                                                                                     řešit s nimi slovní úlohy.                                  Druh učebního materiálu:                                                                     Prezentace PowerPoint Očekávaný výstup:                                                                                  Žáci znají čísla 1, 2, 3, 4, 5, umí je mezi s sebou odčítat a psát                                                                                                                     příklady na odčítání. </dc:title>
  <dc:creator>Jirka</dc:creator>
  <cp:lastModifiedBy>Jirka</cp:lastModifiedBy>
  <cp:revision>1</cp:revision>
  <dcterms:created xsi:type="dcterms:W3CDTF">2013-05-04T15:34:40Z</dcterms:created>
  <dcterms:modified xsi:type="dcterms:W3CDTF">2013-05-04T15:36:33Z</dcterms:modified>
</cp:coreProperties>
</file>