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276872"/>
            <a:ext cx="8229600" cy="3960440"/>
          </a:xfrm>
        </p:spPr>
        <p:txBody>
          <a:bodyPr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     VY_12_INOVACE_M.1.R.1 B.06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     matematika a její aplikace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     matematika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     slovní úloha, znázornění, výpočet, odpověď,  odčítání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 v oboru do 5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</a:t>
            </a:r>
            <a:r>
              <a:rPr lang="cs-CZ" sz="1200" dirty="0" smtClean="0"/>
              <a:t>                  </a:t>
            </a:r>
            <a:r>
              <a:rPr lang="cs-CZ" sz="1200" dirty="0" smtClean="0"/>
              <a:t>Žáci se naučí řešit slovní úlohy na odčítání  v oboru do 5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</a:t>
            </a:r>
            <a:r>
              <a:rPr lang="cs-CZ" sz="1200" dirty="0" smtClean="0"/>
              <a:t>                                                                                                                            </a:t>
            </a:r>
            <a:r>
              <a:rPr lang="cs-CZ" sz="1200" dirty="0" smtClean="0"/>
              <a:t>ve třech krocích - znázornit, vypočítat a doplnit odpověď.</a:t>
            </a:r>
            <a:br>
              <a:rPr lang="cs-CZ" sz="1200" dirty="0" smtClean="0"/>
            </a:br>
            <a:r>
              <a:rPr lang="cs-CZ" sz="1200" dirty="0" smtClean="0"/>
              <a:t>         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</a:t>
            </a:r>
            <a:r>
              <a:rPr lang="cs-CZ" sz="1200" dirty="0" smtClean="0"/>
              <a:t>:                                                                                           </a:t>
            </a:r>
            <a:r>
              <a:rPr lang="cs-CZ" sz="1200" dirty="0" smtClean="0"/>
              <a:t>Žáci </a:t>
            </a:r>
            <a:r>
              <a:rPr lang="cs-CZ" sz="1200" dirty="0" smtClean="0"/>
              <a:t>řeší slovní úlohy na odčítání v oboru čísel do 5.                                                                                      </a:t>
            </a: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60648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620688"/>
            <a:ext cx="6912768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  <a:solidFill>
            <a:srgbClr val="FFC000"/>
          </a:solidFill>
        </p:spPr>
        <p:txBody>
          <a:bodyPr anchor="t">
            <a:normAutofit/>
          </a:bodyPr>
          <a:lstStyle/>
          <a:p>
            <a:pPr algn="l"/>
            <a:r>
              <a:rPr lang="cs-CZ" sz="3200" b="1" u="sng" dirty="0" smtClean="0"/>
              <a:t>Slovní   úlohy  na  odčítání  v  oboru   čísel  do  5</a:t>
            </a:r>
            <a:br>
              <a:rPr lang="cs-CZ" sz="3200" b="1" u="sng" dirty="0" smtClean="0"/>
            </a:br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Vyřeš:</a:t>
            </a:r>
            <a:r>
              <a:rPr lang="cs-CZ" sz="3200" b="1" dirty="0" smtClean="0"/>
              <a:t>  </a:t>
            </a:r>
            <a:r>
              <a:rPr lang="cs-CZ" sz="2800" b="1" dirty="0" smtClean="0"/>
              <a:t>Pepík koupil 4 rohlíky, cestou 2 rohlíky  snědl.              </a:t>
            </a:r>
            <a:br>
              <a:rPr lang="cs-CZ" sz="2800" b="1" dirty="0" smtClean="0"/>
            </a:br>
            <a:r>
              <a:rPr lang="cs-CZ" sz="2800" b="1" dirty="0" smtClean="0"/>
              <a:t>               Kolik rohlíků Pepíkovi zbylo?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Znázornění: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Výpočet: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Odpověď:  </a:t>
            </a:r>
            <a:r>
              <a:rPr lang="cs-CZ" sz="3200" b="1" dirty="0" smtClean="0"/>
              <a:t>Pepíkovi  zbyly             rohlíky.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857488" y="2500306"/>
          <a:ext cx="4416152" cy="87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6152"/>
              </a:tblGrid>
              <a:tr h="879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488" y="3643314"/>
          <a:ext cx="4392488" cy="93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92488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76056" y="4869160"/>
          <a:ext cx="720080" cy="663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  <a:solidFill>
            <a:srgbClr val="FFC000"/>
          </a:solidFill>
        </p:spPr>
        <p:txBody>
          <a:bodyPr anchor="t">
            <a:normAutofit/>
          </a:bodyPr>
          <a:lstStyle/>
          <a:p>
            <a:pPr algn="l"/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3600" b="1" u="sng" dirty="0" smtClean="0">
                <a:solidFill>
                  <a:srgbClr val="FF0000"/>
                </a:solidFill>
              </a:rPr>
              <a:t>KONTROLA:</a:t>
            </a:r>
            <a:r>
              <a:rPr lang="cs-CZ" sz="3200" b="1" u="sng" dirty="0" smtClean="0">
                <a:solidFill>
                  <a:srgbClr val="FF0000"/>
                </a:solidFill>
              </a:rPr>
              <a:t/>
            </a:r>
            <a:br>
              <a:rPr lang="cs-CZ" sz="3200" b="1" u="sng" dirty="0" smtClean="0">
                <a:solidFill>
                  <a:srgbClr val="FF0000"/>
                </a:solidFill>
              </a:rPr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Znázornění: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Výpočet: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Odpověď:  </a:t>
            </a:r>
            <a:r>
              <a:rPr lang="cs-CZ" sz="3200" b="1" dirty="0" smtClean="0"/>
              <a:t>Pepíkovi  zbyly             rohlíky.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55776" y="1988840"/>
          <a:ext cx="4416152" cy="87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6152"/>
              </a:tblGrid>
              <a:tr h="879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55776" y="3068960"/>
          <a:ext cx="4392488" cy="93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92488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48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r>
                        <a:rPr lang="cs-CZ" sz="4800" baseline="0" dirty="0" smtClean="0">
                          <a:solidFill>
                            <a:schemeClr val="tx1"/>
                          </a:solidFill>
                        </a:rPr>
                        <a:t> – 2 = 2</a:t>
                      </a:r>
                      <a:endParaRPr lang="cs-CZ" sz="4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76056" y="5013176"/>
          <a:ext cx="720080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663848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6" name="Obrázek 5" descr="MB90019751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71800" y="2060848"/>
            <a:ext cx="698376" cy="698376"/>
          </a:xfrm>
          <a:prstGeom prst="rect">
            <a:avLst/>
          </a:prstGeom>
        </p:spPr>
      </p:pic>
      <p:pic>
        <p:nvPicPr>
          <p:cNvPr id="7" name="Obrázek 6" descr="MB90019751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2060848"/>
            <a:ext cx="698376" cy="698376"/>
          </a:xfrm>
          <a:prstGeom prst="rect">
            <a:avLst/>
          </a:prstGeom>
        </p:spPr>
      </p:pic>
      <p:pic>
        <p:nvPicPr>
          <p:cNvPr id="8" name="Obrázek 7" descr="MB90019751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2060848"/>
            <a:ext cx="698376" cy="698376"/>
          </a:xfrm>
          <a:prstGeom prst="rect">
            <a:avLst/>
          </a:prstGeom>
        </p:spPr>
      </p:pic>
      <p:pic>
        <p:nvPicPr>
          <p:cNvPr id="9" name="Obrázek 8" descr="MB90019751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2060848"/>
            <a:ext cx="698376" cy="698376"/>
          </a:xfrm>
          <a:prstGeom prst="rect">
            <a:avLst/>
          </a:prstGeom>
        </p:spPr>
      </p:pic>
      <p:sp>
        <p:nvSpPr>
          <p:cNvPr id="10" name="Šikmý pruh 9"/>
          <p:cNvSpPr/>
          <p:nvPr/>
        </p:nvSpPr>
        <p:spPr>
          <a:xfrm>
            <a:off x="5868144" y="2060848"/>
            <a:ext cx="360040" cy="720080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Šikmý pruh 10"/>
          <p:cNvSpPr/>
          <p:nvPr/>
        </p:nvSpPr>
        <p:spPr>
          <a:xfrm>
            <a:off x="4860032" y="2060848"/>
            <a:ext cx="360040" cy="792088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Jirka\Pictures\A DUMY Obrázky\MB900411210.JP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092280" y="188640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6106690"/>
          </a:xfrm>
          <a:solidFill>
            <a:srgbClr val="00B0F0"/>
          </a:solidFill>
        </p:spPr>
        <p:txBody>
          <a:bodyPr anchor="t">
            <a:normAutofit/>
          </a:bodyPr>
          <a:lstStyle/>
          <a:p>
            <a:pPr algn="l"/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Vyřeš:</a:t>
            </a:r>
            <a:r>
              <a:rPr lang="cs-CZ" sz="3200" b="1" dirty="0" smtClean="0"/>
              <a:t>  </a:t>
            </a:r>
            <a:r>
              <a:rPr lang="cs-CZ" sz="2800" b="1" dirty="0" smtClean="0"/>
              <a:t>Míla měla 5 tužek, 3 tužky ztratila.</a:t>
            </a:r>
            <a:br>
              <a:rPr lang="cs-CZ" sz="2800" b="1" dirty="0" smtClean="0"/>
            </a:br>
            <a:r>
              <a:rPr lang="cs-CZ" sz="2800" b="1" dirty="0" smtClean="0">
                <a:solidFill>
                  <a:srgbClr val="FF0000"/>
                </a:solidFill>
              </a:rPr>
              <a:t>                Kolik tužek Míle zbylo?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Znázornění: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Výpočet: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Odpověď:   </a:t>
            </a:r>
            <a:r>
              <a:rPr lang="cs-CZ" sz="3200" b="1" dirty="0" smtClean="0"/>
              <a:t>Míle  zbyly             tužky.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643174" y="2500306"/>
          <a:ext cx="4416152" cy="87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6152"/>
              </a:tblGrid>
              <a:tr h="879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643174" y="3643314"/>
          <a:ext cx="4392488" cy="93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92488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572000" y="4941168"/>
          <a:ext cx="720080" cy="663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6" name="Obrázek 5" descr="MB90023275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92280" y="404664"/>
            <a:ext cx="1828800" cy="1828800"/>
          </a:xfrm>
          <a:prstGeom prst="rect">
            <a:avLst/>
          </a:prstGeom>
          <a:solidFill>
            <a:srgbClr val="00B0F0"/>
          </a:solidFill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89640" cy="6106690"/>
          </a:xfrm>
          <a:solidFill>
            <a:srgbClr val="00B0F0"/>
          </a:solidFill>
        </p:spPr>
        <p:txBody>
          <a:bodyPr anchor="t">
            <a:normAutofit/>
          </a:bodyPr>
          <a:lstStyle/>
          <a:p>
            <a:pPr algn="l"/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3200" b="1" dirty="0" smtClean="0">
                <a:solidFill>
                  <a:srgbClr val="FF0000"/>
                </a:solidFill>
              </a:rPr>
              <a:t>K O N T R O L A: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Znázornění: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Výpočet: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Odpověď:   </a:t>
            </a:r>
            <a:r>
              <a:rPr lang="cs-CZ" sz="3200" b="1" dirty="0" smtClean="0"/>
              <a:t>Míle  zbyly             tužky.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483768" y="2132856"/>
          <a:ext cx="4416152" cy="87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6152"/>
              </a:tblGrid>
              <a:tr h="879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483768" y="3429000"/>
          <a:ext cx="4392488" cy="100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92488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6000" dirty="0" smtClean="0">
                          <a:solidFill>
                            <a:srgbClr val="002060"/>
                          </a:solidFill>
                        </a:rPr>
                        <a:t>5</a:t>
                      </a:r>
                      <a:r>
                        <a:rPr lang="cs-CZ" sz="6000" dirty="0" smtClean="0">
                          <a:solidFill>
                            <a:schemeClr val="tx1"/>
                          </a:solidFill>
                        </a:rPr>
                        <a:t> –</a:t>
                      </a:r>
                      <a:r>
                        <a:rPr lang="cs-CZ" sz="60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6000" baseline="0" dirty="0" smtClean="0">
                          <a:solidFill>
                            <a:srgbClr val="00B050"/>
                          </a:solidFill>
                        </a:rPr>
                        <a:t>3 </a:t>
                      </a:r>
                      <a:r>
                        <a:rPr lang="cs-CZ" sz="6000" baseline="0" dirty="0" smtClean="0">
                          <a:solidFill>
                            <a:schemeClr val="tx1"/>
                          </a:solidFill>
                        </a:rPr>
                        <a:t> =  </a:t>
                      </a:r>
                      <a:r>
                        <a:rPr lang="cs-CZ" sz="6000" baseline="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6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427984" y="5013176"/>
          <a:ext cx="72008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663848">
                <a:tc>
                  <a:txBody>
                    <a:bodyPr/>
                    <a:lstStyle/>
                    <a:p>
                      <a:pPr algn="ctr"/>
                      <a:r>
                        <a:rPr lang="cs-CZ" sz="3600" baseline="0" dirty="0" smtClean="0">
                          <a:solidFill>
                            <a:schemeClr val="lt1"/>
                          </a:solidFill>
                        </a:rPr>
                        <a:t> </a:t>
                      </a:r>
                      <a:r>
                        <a:rPr lang="cs-CZ" sz="5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5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 descr="MB900356654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28184" y="0"/>
            <a:ext cx="2404864" cy="2348880"/>
          </a:xfrm>
          <a:prstGeom prst="rect">
            <a:avLst/>
          </a:prstGeom>
        </p:spPr>
      </p:pic>
      <p:pic>
        <p:nvPicPr>
          <p:cNvPr id="8" name="Obrázek 7" descr="MB90023336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71736" y="2214554"/>
            <a:ext cx="698376" cy="698376"/>
          </a:xfrm>
          <a:prstGeom prst="rect">
            <a:avLst/>
          </a:prstGeom>
        </p:spPr>
      </p:pic>
      <p:pic>
        <p:nvPicPr>
          <p:cNvPr id="9" name="Obrázek 8" descr="MB90023336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86116" y="2214554"/>
            <a:ext cx="698376" cy="698376"/>
          </a:xfrm>
          <a:prstGeom prst="rect">
            <a:avLst/>
          </a:prstGeom>
        </p:spPr>
      </p:pic>
      <p:pic>
        <p:nvPicPr>
          <p:cNvPr id="10" name="Obrázek 9" descr="MB90023336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0628" y="2214554"/>
            <a:ext cx="698376" cy="698376"/>
          </a:xfrm>
          <a:prstGeom prst="rect">
            <a:avLst/>
          </a:prstGeom>
        </p:spPr>
      </p:pic>
      <p:pic>
        <p:nvPicPr>
          <p:cNvPr id="11" name="Obrázek 10" descr="MB90023336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29322" y="2214554"/>
            <a:ext cx="698376" cy="698376"/>
          </a:xfrm>
          <a:prstGeom prst="rect">
            <a:avLst/>
          </a:prstGeom>
        </p:spPr>
      </p:pic>
      <p:sp>
        <p:nvSpPr>
          <p:cNvPr id="13" name="Šikmý pruh 12"/>
          <p:cNvSpPr/>
          <p:nvPr/>
        </p:nvSpPr>
        <p:spPr>
          <a:xfrm flipV="1">
            <a:off x="6000760" y="2214554"/>
            <a:ext cx="648072" cy="576064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Šikmý pruh 13"/>
          <p:cNvSpPr/>
          <p:nvPr/>
        </p:nvSpPr>
        <p:spPr>
          <a:xfrm flipV="1">
            <a:off x="5072066" y="2214554"/>
            <a:ext cx="648072" cy="576064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5" name="Obrázek 14" descr="MB90023336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071934" y="2214554"/>
            <a:ext cx="698376" cy="698376"/>
          </a:xfrm>
          <a:prstGeom prst="rect">
            <a:avLst/>
          </a:prstGeom>
        </p:spPr>
      </p:pic>
      <p:sp>
        <p:nvSpPr>
          <p:cNvPr id="16" name="Šikmý pruh 15"/>
          <p:cNvSpPr/>
          <p:nvPr/>
        </p:nvSpPr>
        <p:spPr>
          <a:xfrm flipV="1">
            <a:off x="4143372" y="2285992"/>
            <a:ext cx="648072" cy="576064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  <a:solidFill>
            <a:srgbClr val="FFC000"/>
          </a:solidFill>
        </p:spPr>
        <p:txBody>
          <a:bodyPr anchor="t">
            <a:normAutofit/>
          </a:bodyPr>
          <a:lstStyle/>
          <a:p>
            <a:pPr algn="l"/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Vyřeš:</a:t>
            </a:r>
            <a:r>
              <a:rPr lang="cs-CZ" sz="3200" b="1" dirty="0" smtClean="0"/>
              <a:t>  </a:t>
            </a:r>
            <a:r>
              <a:rPr lang="cs-CZ" sz="2800" b="1" dirty="0" smtClean="0"/>
              <a:t>Máma koupila </a:t>
            </a:r>
            <a:r>
              <a:rPr lang="cs-CZ" sz="2800" b="1" dirty="0" smtClean="0">
                <a:solidFill>
                  <a:srgbClr val="FF0000"/>
                </a:solidFill>
              </a:rPr>
              <a:t>5 vajíček</a:t>
            </a:r>
            <a:r>
              <a:rPr lang="cs-CZ" sz="2800" b="1" dirty="0" smtClean="0"/>
              <a:t>, </a:t>
            </a:r>
            <a:r>
              <a:rPr lang="cs-CZ" sz="2800" b="1" dirty="0" smtClean="0">
                <a:solidFill>
                  <a:srgbClr val="FF0000"/>
                </a:solidFill>
              </a:rPr>
              <a:t>4 vajíčka </a:t>
            </a:r>
            <a:r>
              <a:rPr lang="cs-CZ" sz="2800" b="1" dirty="0" smtClean="0"/>
              <a:t>se jí rozbila.   </a:t>
            </a:r>
            <a:br>
              <a:rPr lang="cs-CZ" sz="2800" b="1" dirty="0" smtClean="0"/>
            </a:br>
            <a:r>
              <a:rPr lang="cs-CZ" sz="2800" b="1" dirty="0" smtClean="0"/>
              <a:t>               Kolik vajíček mámě zbylo?</a:t>
            </a:r>
            <a:br>
              <a:rPr lang="cs-CZ" sz="28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Znázornění: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Výpočet: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Odpověď:  </a:t>
            </a:r>
            <a:r>
              <a:rPr lang="cs-CZ" sz="3200" b="1" dirty="0" smtClean="0"/>
              <a:t>Mámě  zbylo            vajíčko.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643174" y="2500306"/>
          <a:ext cx="4416152" cy="87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6152"/>
              </a:tblGrid>
              <a:tr h="879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643174" y="3643314"/>
          <a:ext cx="4392488" cy="93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92488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788024" y="4941168"/>
          <a:ext cx="720080" cy="663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85728"/>
            <a:ext cx="8229600" cy="6106690"/>
          </a:xfrm>
          <a:solidFill>
            <a:srgbClr val="FFC000"/>
          </a:solidFill>
        </p:spPr>
        <p:txBody>
          <a:bodyPr anchor="t">
            <a:normAutofit/>
          </a:bodyPr>
          <a:lstStyle/>
          <a:p>
            <a:pPr algn="l"/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3600" b="1" u="sng" dirty="0" smtClean="0">
                <a:solidFill>
                  <a:srgbClr val="FF0000"/>
                </a:solidFill>
              </a:rPr>
              <a:t>KONTROLA:</a:t>
            </a:r>
            <a:r>
              <a:rPr lang="cs-CZ" sz="3200" b="1" u="sng" dirty="0" smtClean="0">
                <a:solidFill>
                  <a:srgbClr val="FF0000"/>
                </a:solidFill>
              </a:rPr>
              <a:t/>
            </a:r>
            <a:br>
              <a:rPr lang="cs-CZ" sz="3200" b="1" u="sng" dirty="0" smtClean="0">
                <a:solidFill>
                  <a:srgbClr val="FF0000"/>
                </a:solidFill>
              </a:rPr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Znázornění: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Výpočet: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2060"/>
                </a:solidFill>
              </a:rPr>
              <a:t>Odpověď:  </a:t>
            </a:r>
            <a:r>
              <a:rPr lang="cs-CZ" sz="3200" b="1" dirty="0" smtClean="0"/>
              <a:t>Mámě  zbylo            vajíčko.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14612" y="2000240"/>
          <a:ext cx="4416152" cy="87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6152"/>
              </a:tblGrid>
              <a:tr h="879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714612" y="3071810"/>
          <a:ext cx="4392488" cy="93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92488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4800" baseline="0" dirty="0" smtClean="0">
                          <a:solidFill>
                            <a:srgbClr val="00B050"/>
                          </a:solidFill>
                        </a:rPr>
                        <a:t>5</a:t>
                      </a:r>
                      <a:r>
                        <a:rPr lang="cs-CZ" sz="4800" baseline="0" dirty="0" smtClean="0">
                          <a:solidFill>
                            <a:schemeClr val="tx1"/>
                          </a:solidFill>
                        </a:rPr>
                        <a:t> – </a:t>
                      </a:r>
                      <a:r>
                        <a:rPr lang="cs-CZ" sz="4800" baseline="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4</a:t>
                      </a:r>
                      <a:r>
                        <a:rPr lang="cs-CZ" sz="4800" baseline="0" dirty="0" smtClean="0">
                          <a:solidFill>
                            <a:schemeClr val="tx1"/>
                          </a:solidFill>
                        </a:rPr>
                        <a:t> = </a:t>
                      </a:r>
                      <a:r>
                        <a:rPr lang="cs-CZ" sz="4800" baseline="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786314" y="5013176"/>
          <a:ext cx="785818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5818"/>
              </a:tblGrid>
              <a:tr h="663848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4" name="Obrázek 13" descr="MB900347837.JPG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786050" y="2214554"/>
            <a:ext cx="626368" cy="554360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15" name="Obrázek 14" descr="MB900347837.JPG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779912" y="2204864"/>
            <a:ext cx="626368" cy="554360"/>
          </a:xfrm>
          <a:prstGeom prst="rect">
            <a:avLst/>
          </a:prstGeom>
        </p:spPr>
      </p:pic>
      <p:pic>
        <p:nvPicPr>
          <p:cNvPr id="16" name="Obrázek 15" descr="MB900347837.JPG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499992" y="2204864"/>
            <a:ext cx="626368" cy="554360"/>
          </a:xfrm>
          <a:prstGeom prst="rect">
            <a:avLst/>
          </a:prstGeom>
        </p:spPr>
      </p:pic>
      <p:pic>
        <p:nvPicPr>
          <p:cNvPr id="17" name="Obrázek 16" descr="MB900347837.JPG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5364088" y="2204864"/>
            <a:ext cx="626368" cy="554360"/>
          </a:xfrm>
          <a:prstGeom prst="rect">
            <a:avLst/>
          </a:prstGeom>
        </p:spPr>
      </p:pic>
      <p:pic>
        <p:nvPicPr>
          <p:cNvPr id="19" name="Obrázek 18" descr="MB900347837.JPG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228184" y="2204864"/>
            <a:ext cx="626368" cy="554360"/>
          </a:xfrm>
          <a:prstGeom prst="rect">
            <a:avLst/>
          </a:prstGeom>
        </p:spPr>
      </p:pic>
      <p:pic>
        <p:nvPicPr>
          <p:cNvPr id="26" name="Obrázek 25" descr="MB900283188.GIF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976864" y="332656"/>
            <a:ext cx="1656184" cy="1656184"/>
          </a:xfrm>
          <a:prstGeom prst="rect">
            <a:avLst/>
          </a:prstGeom>
        </p:spPr>
      </p:pic>
      <p:sp>
        <p:nvSpPr>
          <p:cNvPr id="27" name="Šikmý pruh 26"/>
          <p:cNvSpPr/>
          <p:nvPr/>
        </p:nvSpPr>
        <p:spPr>
          <a:xfrm flipV="1">
            <a:off x="3779912" y="2132856"/>
            <a:ext cx="648072" cy="576064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Šikmý pruh 27"/>
          <p:cNvSpPr/>
          <p:nvPr/>
        </p:nvSpPr>
        <p:spPr>
          <a:xfrm flipV="1">
            <a:off x="4644008" y="2204864"/>
            <a:ext cx="648072" cy="576064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Šikmý pruh 28"/>
          <p:cNvSpPr/>
          <p:nvPr/>
        </p:nvSpPr>
        <p:spPr>
          <a:xfrm flipV="1">
            <a:off x="5436096" y="2204864"/>
            <a:ext cx="648072" cy="576064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Šikmý pruh 29"/>
          <p:cNvSpPr/>
          <p:nvPr/>
        </p:nvSpPr>
        <p:spPr>
          <a:xfrm flipV="1">
            <a:off x="6228184" y="2132856"/>
            <a:ext cx="648072" cy="576064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                K O N E C</a:t>
            </a:r>
            <a:endParaRPr lang="cs-CZ" sz="8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722313" y="332657"/>
            <a:ext cx="7772400" cy="1512167"/>
          </a:xfrm>
        </p:spPr>
        <p:txBody>
          <a:bodyPr anchor="t"/>
          <a:lstStyle/>
          <a:p>
            <a:r>
              <a:rPr lang="cs-CZ" b="1" dirty="0" smtClean="0">
                <a:solidFill>
                  <a:schemeClr val="tx1"/>
                </a:solidFill>
              </a:rPr>
              <a:t>Zdroje, obrázky, citace: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sz="18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Použity obrázky sady MS </a:t>
            </a:r>
            <a:r>
              <a:rPr lang="cs-CZ" sz="1800" dirty="0" smtClean="0">
                <a:solidFill>
                  <a:schemeClr val="tx1"/>
                </a:solidFill>
              </a:rPr>
              <a:t>Office.</a:t>
            </a:r>
            <a:endParaRPr lang="cs-CZ" sz="18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5" name="Obrázek 4" descr="MB900285295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2564904"/>
            <a:ext cx="3290664" cy="2952328"/>
          </a:xfrm>
          <a:prstGeom prst="rect">
            <a:avLst/>
          </a:prstGeom>
        </p:spPr>
      </p:pic>
      <p:pic>
        <p:nvPicPr>
          <p:cNvPr id="7" name="Obrázek 6" descr="MB90033318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72200" y="1844824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26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26 PPT</Template>
  <TotalTime>4</TotalTime>
  <Words>64</Words>
  <Application>Microsoft Office PowerPoint</Application>
  <PresentationFormat>Předvádění na obrazovce (4:3)</PresentationFormat>
  <Paragraphs>17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DUM 26 PPT</vt:lpstr>
      <vt:lpstr>                                                                                 EU PENÍZE ŠKOLÁM                                              Zlepšení podmínek pro vzdělávání na základních školách                                              Operačního programu Vzdělání pro konkurenceschopnost   Číslo a název klíčové aktivity:                                                                          III/2 Inovace a zkvalitnění výuky prostřednictvím ICT Číslo DUM:                                                                                                    VY_12_INOVACE_M.1.R.1 B.06 Jméno autora:                                                 Mgr. Daniela Ševčíková Datum (období) vytvoření DUM:                                                                    duben až  květen  2013 Ročník:                                                  1. Vzdělávací oblast:                                                matematika a její aplikace   Vzdělávací obor:                                                matematika Klíčová slova:                                                                                                     slovní úloha, znázornění, výpočet, odpověď,  odčítání                                                                                                                               v oboru do 5 Anotace:                                                                                                             Žáci se naučí řešit slovní úlohy na odčítání  v oboru do 5                                                                                                                               ve třech krocích - znázornit, vypočítat a doplnit odpověď.                                                 Druh učebního materiálu:                                                                              Prezentace PowerPoint Očekávaný výstup:                                                                                           Žáci řeší slovní úlohy na odčítání v oboru čísel do 5.                                                                                      </vt:lpstr>
      <vt:lpstr>Slovní   úlohy  na  odčítání  v  oboru   čísel  do  5  Vyřeš:  Pepík koupil 4 rohlíky, cestou 2 rohlíky  snědl.                              Kolik rohlíků Pepíkovi zbylo?  Znázornění:  Výpočet:   Odpověď:  Pepíkovi  zbyly             rohlíky.</vt:lpstr>
      <vt:lpstr> KONTROLA:   Znázornění:  Výpočet:    Odpověď:  Pepíkovi  zbyly             rohlíky.</vt:lpstr>
      <vt:lpstr> Vyřeš:  Míla měla 5 tužek, 3 tužky ztratila.                 Kolik tužek Míle zbylo?   Znázornění:  Výpočet:   Odpověď:   Míle  zbyly             tužky.</vt:lpstr>
      <vt:lpstr> K O N T R O L A:   Znázornění:  Výpočet:    Odpověď:   Míle  zbyly             tužky.</vt:lpstr>
      <vt:lpstr> Vyřeš:  Máma koupila 5 vajíček, 4 vajíčka se jí rozbila.                   Kolik vajíček mámě zbylo?   Znázornění:  Výpočet:   Odpověď:  Mámě  zbylo            vajíčko.</vt:lpstr>
      <vt:lpstr> KONTROLA:   Znázornění:  Výpočet:    Odpověď:  Mámě  zbylo            vajíčko.</vt:lpstr>
      <vt:lpstr>    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EU PENÍZE ŠKOLÁM                                              Zlepšení podmínek pro vzdělávání na základních školách                                              Operačního programu Vzdělání pro konkurenceschopnost   Číslo a název klíčové aktivity:                                                                          III/2 Inovace a zkvalitnění výuky prostřednictvím ICT Číslo DUM:                                                                                                    VY_12_INOVACE_M.1.R.1 B.06 Jméno autora:                                                 Mgr. Daniela Ševčíková Datum (období) vytvoření DUM:                                                                    duben až  květen  2013 Ročník:                                                  1. Vzdělávací oblast:                                                matematika a její aplikace   Vzdělávací obor:                                                matematika Klíčová slova:                                                                                                     slovní úloha, znázornění, výpočet, odpověď,  odčítání                                                                                                                               v oboru do 5 Anotace:                                                                                                             Žáci se naučí řešit slovní úlohy na odčítání  v oboru do 5                                                                                                                               ve třech krocích - znázornit, vypočítat a doplnit odpověď.                                                 Druh učebního materiálu:                                                                              Prezentace PowerPoint Očekávaný výstup:                                                                                           Žáci řeší slovní úlohy na odčítání v oboru čísel do 5.                                                                                      </dc:title>
  <dc:creator>Jirka</dc:creator>
  <cp:lastModifiedBy>Jirka</cp:lastModifiedBy>
  <cp:revision>1</cp:revision>
  <dcterms:created xsi:type="dcterms:W3CDTF">2013-05-04T15:44:09Z</dcterms:created>
  <dcterms:modified xsi:type="dcterms:W3CDTF">2013-05-04T15:48:15Z</dcterms:modified>
</cp:coreProperties>
</file>