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7" r:id="rId3"/>
    <p:sldId id="258" r:id="rId4"/>
    <p:sldId id="259" r:id="rId5"/>
    <p:sldId id="260" r:id="rId6"/>
    <p:sldId id="261" r:id="rId7"/>
    <p:sldId id="262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0E3FDE45-AF77-4B5C-9715-49D594BDF05E}" styleName="Světlý styl 1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18603FDC-E32A-4AB5-989C-0864C3EAD2B8}" styleName="Styl s motivem 2 – zvýraznění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lus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lus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lus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lus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lus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lus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lus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lus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lus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lus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lus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lus/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gi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420888"/>
            <a:ext cx="8229600" cy="3960440"/>
          </a:xfrm>
          <a:solidFill>
            <a:schemeClr val="accent3">
              <a:lumMod val="60000"/>
              <a:lumOff val="40000"/>
            </a:schemeClr>
          </a:solidFill>
        </p:spPr>
        <p:txBody>
          <a:bodyPr anchor="t">
            <a:normAutofit/>
          </a:bodyPr>
          <a:lstStyle/>
          <a:p>
            <a:pPr algn="l"/>
            <a:r>
              <a:rPr lang="cs-CZ" sz="1400" b="1" dirty="0" smtClean="0"/>
              <a:t>                                                                            EU PENÍZE ŠKOLÁM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</a:t>
            </a:r>
            <a:r>
              <a:rPr lang="cs-CZ" sz="1400" b="1" dirty="0" smtClean="0"/>
              <a:t>Zlepšení podmínek pro vzdělávání na základních školách 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</a:t>
            </a:r>
            <a:r>
              <a:rPr lang="cs-CZ" sz="1400" b="1" dirty="0" smtClean="0"/>
              <a:t>Operačního programu Vzdělání pro konkurenceschopnost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Číslo a název klíčové aktivity:                                                                 </a:t>
            </a:r>
            <a:r>
              <a:rPr lang="cs-CZ" sz="1200" b="1" dirty="0" smtClean="0"/>
              <a:t>III/2 Inovace a zkvalitnění výuky prostřednictvím ICT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DUM:	                                                                                         VY_12_INOVACE_M.1.R.1 B.07</a:t>
            </a:r>
            <a:br>
              <a:rPr lang="cs-CZ" sz="1200" dirty="0" smtClean="0"/>
            </a:br>
            <a:r>
              <a:rPr lang="cs-CZ" sz="1200" dirty="0" smtClean="0"/>
              <a:t>Jméno autora:			                                     Mgr. Daniela Ševčíková</a:t>
            </a:r>
            <a:br>
              <a:rPr lang="cs-CZ" sz="1200" dirty="0" smtClean="0"/>
            </a:br>
            <a:r>
              <a:rPr lang="cs-CZ" sz="1200" dirty="0" smtClean="0"/>
              <a:t>Datum (období) vytvoření DUM:                                         </a:t>
            </a:r>
            <a:r>
              <a:rPr lang="cs-CZ" sz="1200" dirty="0" smtClean="0"/>
              <a:t>                  </a:t>
            </a:r>
            <a:r>
              <a:rPr lang="cs-CZ" sz="1200" dirty="0" smtClean="0"/>
              <a:t>duben až  květen  2013</a:t>
            </a:r>
            <a:br>
              <a:rPr lang="cs-CZ" sz="1200" dirty="0" smtClean="0"/>
            </a:br>
            <a:r>
              <a:rPr lang="cs-CZ" sz="1200" dirty="0" smtClean="0"/>
              <a:t>Ročník: 			                                     1.</a:t>
            </a:r>
            <a:br>
              <a:rPr lang="cs-CZ" sz="1200" dirty="0" smtClean="0"/>
            </a:br>
            <a:r>
              <a:rPr lang="cs-CZ" sz="1200" dirty="0" smtClean="0"/>
              <a:t>Vzdělávací oblast:		                          </a:t>
            </a:r>
            <a:r>
              <a:rPr lang="cs-CZ" sz="1200" dirty="0" smtClean="0"/>
              <a:t>           </a:t>
            </a:r>
            <a:r>
              <a:rPr lang="cs-CZ" sz="1200" dirty="0" smtClean="0"/>
              <a:t>matematika a její aplikace		</a:t>
            </a:r>
            <a:br>
              <a:rPr lang="cs-CZ" sz="1200" dirty="0" smtClean="0"/>
            </a:br>
            <a:r>
              <a:rPr lang="cs-CZ" sz="1200" dirty="0" smtClean="0"/>
              <a:t>Vzdělávací obor:		                             </a:t>
            </a:r>
            <a:r>
              <a:rPr lang="cs-CZ" sz="1200" dirty="0" smtClean="0"/>
              <a:t>        </a:t>
            </a:r>
            <a:r>
              <a:rPr lang="cs-CZ" sz="1200" dirty="0" smtClean="0"/>
              <a:t>matematika</a:t>
            </a:r>
            <a:br>
              <a:rPr lang="cs-CZ" sz="1200" dirty="0" smtClean="0"/>
            </a:br>
            <a:r>
              <a:rPr lang="cs-CZ" sz="1200" dirty="0" smtClean="0"/>
              <a:t>Klíčová slova:                                                                                      </a:t>
            </a:r>
            <a:r>
              <a:rPr lang="cs-CZ" sz="1200" dirty="0" smtClean="0"/>
              <a:t>      </a:t>
            </a:r>
            <a:r>
              <a:rPr lang="cs-CZ" sz="1200" dirty="0" smtClean="0"/>
              <a:t>číselná řada 1-10, sčítání v oboru čísel do 10</a:t>
            </a:r>
            <a:br>
              <a:rPr lang="cs-CZ" sz="1200" dirty="0" smtClean="0"/>
            </a:br>
            <a:r>
              <a:rPr lang="cs-CZ" sz="1200" dirty="0" smtClean="0"/>
              <a:t>Anotace:                                                                                              </a:t>
            </a:r>
            <a:r>
              <a:rPr lang="cs-CZ" sz="1200" dirty="0" smtClean="0"/>
              <a:t>      </a:t>
            </a:r>
            <a:r>
              <a:rPr lang="cs-CZ" sz="1200" dirty="0" smtClean="0"/>
              <a:t>Žáci si zopakují sčítání v oboru čísel do 10 pomocí různých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</a:t>
            </a:r>
            <a:r>
              <a:rPr lang="cs-CZ" sz="1200" dirty="0" smtClean="0"/>
              <a:t>       </a:t>
            </a:r>
            <a:r>
              <a:rPr lang="cs-CZ" sz="1200" dirty="0" smtClean="0"/>
              <a:t>zábavných cvičení.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</a:t>
            </a:r>
            <a:br>
              <a:rPr lang="cs-CZ" sz="1200" dirty="0" smtClean="0"/>
            </a:br>
            <a:r>
              <a:rPr lang="cs-CZ" sz="1200" dirty="0" smtClean="0"/>
              <a:t>Druh učebního materiálu:                                                               </a:t>
            </a:r>
            <a:r>
              <a:rPr lang="cs-CZ" sz="1200" dirty="0" smtClean="0"/>
              <a:t>       </a:t>
            </a:r>
            <a:r>
              <a:rPr lang="cs-CZ" sz="1200" dirty="0" smtClean="0"/>
              <a:t>Prezentace PowerPoint</a:t>
            </a:r>
            <a:br>
              <a:rPr lang="cs-CZ" sz="1200" dirty="0" smtClean="0"/>
            </a:br>
            <a:r>
              <a:rPr lang="cs-CZ" sz="1200" dirty="0" smtClean="0"/>
              <a:t>Očekávaný výstup:                                                                              </a:t>
            </a:r>
            <a:r>
              <a:rPr lang="cs-CZ" sz="1200" dirty="0" smtClean="0"/>
              <a:t>     </a:t>
            </a:r>
            <a:r>
              <a:rPr lang="cs-CZ" sz="1200" dirty="0" smtClean="0"/>
              <a:t>Žáci umí sčítat v oboru čísel do 10.</a:t>
            </a:r>
            <a:br>
              <a:rPr lang="cs-CZ" sz="1200" dirty="0" smtClean="0"/>
            </a:br>
            <a:endParaRPr lang="cs-CZ" sz="1200" dirty="0"/>
          </a:p>
        </p:txBody>
      </p:sp>
      <p:pic>
        <p:nvPicPr>
          <p:cNvPr id="3" name="Picture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404664"/>
            <a:ext cx="2295525" cy="295275"/>
          </a:xfrm>
          <a:prstGeom prst="rect">
            <a:avLst/>
          </a:prstGeom>
          <a:noFill/>
        </p:spPr>
      </p:pic>
      <p:pic>
        <p:nvPicPr>
          <p:cNvPr id="4" name="Obrázek 3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692696"/>
            <a:ext cx="7056784" cy="1638300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  <p:transition spd="slow">
    <p:plus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1. Doplň číselné řady</a:t>
            </a:r>
            <a:endParaRPr lang="cs-CZ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899590" y="1916832"/>
          <a:ext cx="7416830" cy="864096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741683"/>
                <a:gridCol w="741683"/>
                <a:gridCol w="741683"/>
                <a:gridCol w="741683"/>
                <a:gridCol w="741683"/>
                <a:gridCol w="741683"/>
                <a:gridCol w="741683"/>
                <a:gridCol w="741683"/>
                <a:gridCol w="741683"/>
                <a:gridCol w="741683"/>
              </a:tblGrid>
              <a:tr h="864096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1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4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5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8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827584" y="4797152"/>
          <a:ext cx="7416830" cy="946904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741683"/>
                <a:gridCol w="741683"/>
                <a:gridCol w="741683"/>
                <a:gridCol w="741683"/>
                <a:gridCol w="741683"/>
                <a:gridCol w="741683"/>
                <a:gridCol w="741683"/>
                <a:gridCol w="741683"/>
                <a:gridCol w="741683"/>
                <a:gridCol w="741683"/>
              </a:tblGrid>
              <a:tr h="946904"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9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6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5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6" name="Obrázek 5" descr="MB90029070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259632" y="3140968"/>
            <a:ext cx="1634480" cy="1418456"/>
          </a:xfrm>
          <a:prstGeom prst="rect">
            <a:avLst/>
          </a:prstGeom>
        </p:spPr>
      </p:pic>
      <p:pic>
        <p:nvPicPr>
          <p:cNvPr id="7" name="Obrázek 6" descr="MB900290496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660232" y="3140968"/>
            <a:ext cx="1418456" cy="1346448"/>
          </a:xfrm>
          <a:prstGeom prst="rect">
            <a:avLst/>
          </a:prstGeom>
        </p:spPr>
      </p:pic>
    </p:spTree>
  </p:cSld>
  <p:clrMapOvr>
    <a:masterClrMapping/>
  </p:clrMapOvr>
  <p:transition spd="slow">
    <p:plus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2. Doplň číselné pyramidy na sčítání</a:t>
            </a:r>
            <a:endParaRPr lang="cs-CZ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043608" y="4005064"/>
          <a:ext cx="2016222" cy="663848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648071"/>
                <a:gridCol w="648072"/>
                <a:gridCol w="720079"/>
              </a:tblGrid>
              <a:tr h="663848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940152" y="4005064"/>
          <a:ext cx="2016225" cy="648072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695250"/>
                <a:gridCol w="625725"/>
                <a:gridCol w="695250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403648" y="3356992"/>
          <a:ext cx="1224136" cy="5918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612068"/>
                <a:gridCol w="612068"/>
              </a:tblGrid>
              <a:tr h="591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691680" y="2708920"/>
          <a:ext cx="648072" cy="5918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648072"/>
              </a:tblGrid>
              <a:tr h="591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300192" y="3356992"/>
          <a:ext cx="1224136" cy="59184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612068"/>
                <a:gridCol w="612068"/>
              </a:tblGrid>
              <a:tr h="591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6588224" y="2636912"/>
          <a:ext cx="648072" cy="648072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648072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9" name="Obrázek 8" descr="MB90043265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63888" y="1772816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plus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Doplň číselné pyramidy na sčítání</a:t>
            </a:r>
            <a:endParaRPr lang="cs-CZ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115616" y="3933056"/>
          <a:ext cx="2016222" cy="663848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648071"/>
                <a:gridCol w="648072"/>
                <a:gridCol w="720079"/>
              </a:tblGrid>
              <a:tr h="663848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</a:t>
                      </a:r>
                      <a:endParaRPr lang="cs-CZ" sz="3200" dirty="0"/>
                    </a:p>
                  </a:txBody>
                  <a:tcPr anchor="ctr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</a:t>
                      </a:r>
                      <a:endParaRPr lang="cs-CZ" sz="3200" dirty="0"/>
                    </a:p>
                  </a:txBody>
                  <a:tcPr anchor="ctr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 anchor="ctr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475656" y="3284984"/>
          <a:ext cx="1224136" cy="5918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612068"/>
                <a:gridCol w="612068"/>
              </a:tblGrid>
              <a:tr h="591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763688" y="2636912"/>
          <a:ext cx="648072" cy="5918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648072"/>
              </a:tblGrid>
              <a:tr h="591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724128" y="3933056"/>
          <a:ext cx="2016222" cy="64807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648071"/>
                <a:gridCol w="648072"/>
                <a:gridCol w="720079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</a:t>
                      </a:r>
                      <a:endParaRPr lang="cs-CZ" sz="3200" dirty="0"/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084168" y="3284984"/>
          <a:ext cx="1224136" cy="5918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612068"/>
                <a:gridCol w="612068"/>
              </a:tblGrid>
              <a:tr h="591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6444208" y="2636912"/>
          <a:ext cx="648072" cy="5918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648072"/>
              </a:tblGrid>
              <a:tr h="591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9" name="Obrázek 8" descr="MB900285289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491880" y="1700808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plus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3. Porovnej čísla a doplň  </a:t>
            </a:r>
            <a:br>
              <a:rPr lang="cs-CZ" b="1" dirty="0" smtClean="0"/>
            </a:b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sz="8000" b="1" dirty="0" smtClean="0">
                <a:solidFill>
                  <a:srgbClr val="FF0000"/>
                </a:solidFill>
              </a:rPr>
              <a:t>&lt; &gt; =</a:t>
            </a:r>
            <a:endParaRPr lang="cs-CZ" sz="8000" b="1" dirty="0">
              <a:solidFill>
                <a:srgbClr val="FF000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83569" y="2852936"/>
          <a:ext cx="3024335" cy="2896096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1008111"/>
                <a:gridCol w="936104"/>
                <a:gridCol w="1080120"/>
              </a:tblGrid>
              <a:tr h="724024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3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6</a:t>
                      </a:r>
                      <a:endParaRPr lang="cs-CZ" sz="3200" b="1" dirty="0"/>
                    </a:p>
                  </a:txBody>
                  <a:tcPr anchor="ctr"/>
                </a:tc>
              </a:tr>
              <a:tr h="724024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7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2</a:t>
                      </a:r>
                      <a:endParaRPr lang="cs-CZ" sz="3200" b="1" dirty="0"/>
                    </a:p>
                  </a:txBody>
                  <a:tcPr anchor="ctr"/>
                </a:tc>
              </a:tr>
              <a:tr h="724024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1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5</a:t>
                      </a:r>
                      <a:endParaRPr lang="cs-CZ" sz="3200" b="1" dirty="0"/>
                    </a:p>
                  </a:txBody>
                  <a:tcPr anchor="ctr"/>
                </a:tc>
              </a:tr>
              <a:tr h="724024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4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4</a:t>
                      </a:r>
                      <a:endParaRPr lang="cs-CZ" sz="3200" b="1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220072" y="2852936"/>
          <a:ext cx="3024335" cy="2896096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1008111"/>
                <a:gridCol w="936104"/>
                <a:gridCol w="1080120"/>
              </a:tblGrid>
              <a:tr h="724024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9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10</a:t>
                      </a:r>
                      <a:endParaRPr lang="cs-CZ" sz="3200" b="1" dirty="0"/>
                    </a:p>
                  </a:txBody>
                  <a:tcPr anchor="ctr"/>
                </a:tc>
              </a:tr>
              <a:tr h="724024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8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9</a:t>
                      </a:r>
                      <a:endParaRPr lang="cs-CZ" sz="3200" b="1" dirty="0"/>
                    </a:p>
                  </a:txBody>
                  <a:tcPr anchor="ctr"/>
                </a:tc>
              </a:tr>
              <a:tr h="724024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7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4</a:t>
                      </a:r>
                      <a:endParaRPr lang="cs-CZ" sz="3200" b="1" dirty="0"/>
                    </a:p>
                  </a:txBody>
                  <a:tcPr anchor="ctr"/>
                </a:tc>
              </a:tr>
              <a:tr h="724024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6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1</a:t>
                      </a:r>
                      <a:endParaRPr lang="cs-CZ" sz="3200" b="1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7" name="Obrázek 6" descr="MB90043875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9512" y="692696"/>
            <a:ext cx="1368152" cy="1418456"/>
          </a:xfrm>
          <a:prstGeom prst="rect">
            <a:avLst/>
          </a:prstGeom>
        </p:spPr>
      </p:pic>
      <p:pic>
        <p:nvPicPr>
          <p:cNvPr id="8" name="Obrázek 7" descr="MB900356654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020272" y="620688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plus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4. Doplň tabulky podle zadání</a:t>
            </a:r>
            <a:endParaRPr lang="cs-CZ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051720" y="1916832"/>
          <a:ext cx="6072332" cy="1440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67476"/>
                <a:gridCol w="867476"/>
                <a:gridCol w="867476"/>
                <a:gridCol w="867476"/>
                <a:gridCol w="867476"/>
                <a:gridCol w="867476"/>
                <a:gridCol w="867476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</a:t>
                      </a:r>
                      <a:endParaRPr lang="cs-CZ" sz="4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</a:t>
                      </a:r>
                      <a:endParaRPr lang="cs-CZ" sz="4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</a:t>
                      </a:r>
                      <a:endParaRPr lang="cs-CZ" sz="4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</a:t>
                      </a:r>
                      <a:endParaRPr lang="cs-CZ" sz="4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</a:t>
                      </a:r>
                      <a:endParaRPr lang="cs-CZ" sz="4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7</a:t>
                      </a:r>
                      <a:endParaRPr lang="cs-CZ" sz="4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</a:t>
                      </a:r>
                      <a:endParaRPr lang="cs-CZ" sz="4000" dirty="0"/>
                    </a:p>
                  </a:txBody>
                  <a:tcPr anchor="ctr"/>
                </a:tc>
              </a:tr>
              <a:tr h="7200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051720" y="4149080"/>
          <a:ext cx="6072332" cy="144016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867476"/>
                <a:gridCol w="867476"/>
                <a:gridCol w="867476"/>
                <a:gridCol w="867476"/>
                <a:gridCol w="867476"/>
                <a:gridCol w="867476"/>
                <a:gridCol w="867476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7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</a:t>
                      </a:r>
                      <a:endParaRPr lang="cs-CZ" sz="4000" dirty="0"/>
                    </a:p>
                  </a:txBody>
                  <a:tcPr/>
                </a:tc>
              </a:tr>
              <a:tr h="7200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Zahnutá šipka doprava 6"/>
          <p:cNvSpPr/>
          <p:nvPr/>
        </p:nvSpPr>
        <p:spPr>
          <a:xfrm>
            <a:off x="1331640" y="1988840"/>
            <a:ext cx="731520" cy="1216152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539552" y="206084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+3</a:t>
            </a:r>
            <a:endParaRPr lang="cs-CZ" sz="3600" b="1" dirty="0"/>
          </a:p>
        </p:txBody>
      </p:sp>
      <p:sp>
        <p:nvSpPr>
          <p:cNvPr id="9" name="Zahnutá šipka doprava 8"/>
          <p:cNvSpPr/>
          <p:nvPr/>
        </p:nvSpPr>
        <p:spPr>
          <a:xfrm>
            <a:off x="1187624" y="4221088"/>
            <a:ext cx="864096" cy="1216152"/>
          </a:xfrm>
          <a:prstGeom prst="curvedRightArrow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683568" y="4221088"/>
            <a:ext cx="914400" cy="9144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+2</a:t>
            </a:r>
            <a:endParaRPr lang="cs-CZ" sz="3600" b="1" dirty="0"/>
          </a:p>
        </p:txBody>
      </p:sp>
    </p:spTree>
  </p:cSld>
  <p:clrMapOvr>
    <a:masterClrMapping/>
  </p:clrMapOvr>
  <p:transition spd="slow">
    <p:plus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5. Doplň a zapiš na řádky 2 příklady </a:t>
            </a:r>
            <a:br>
              <a:rPr lang="cs-CZ" b="1" dirty="0" smtClean="0"/>
            </a:br>
            <a:r>
              <a:rPr lang="cs-CZ" b="1" dirty="0" smtClean="0"/>
              <a:t>na sčítání</a:t>
            </a:r>
            <a:endParaRPr lang="cs-CZ" b="1" dirty="0"/>
          </a:p>
        </p:txBody>
      </p:sp>
      <p:sp>
        <p:nvSpPr>
          <p:cNvPr id="3" name="Rovnoramenný trojúhelník 2"/>
          <p:cNvSpPr/>
          <p:nvPr/>
        </p:nvSpPr>
        <p:spPr>
          <a:xfrm>
            <a:off x="899592" y="1556792"/>
            <a:ext cx="2520280" cy="2160240"/>
          </a:xfrm>
          <a:prstGeom prst="triangl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5580112" y="1484784"/>
            <a:ext cx="2520280" cy="2160240"/>
          </a:xfrm>
          <a:prstGeom prst="triangl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6" name="Přímá spojovací čára 5"/>
          <p:cNvCxnSpPr>
            <a:stCxn id="3" idx="1"/>
            <a:endCxn id="3" idx="5"/>
          </p:cNvCxnSpPr>
          <p:nvPr/>
        </p:nvCxnSpPr>
        <p:spPr>
          <a:xfrm>
            <a:off x="1529662" y="2636912"/>
            <a:ext cx="12601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>
            <a:endCxn id="3" idx="3"/>
          </p:cNvCxnSpPr>
          <p:nvPr/>
        </p:nvCxnSpPr>
        <p:spPr>
          <a:xfrm>
            <a:off x="2159732" y="2636912"/>
            <a:ext cx="0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1835696" y="1916832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10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75656" y="2780928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3</a:t>
            </a:r>
            <a:endParaRPr lang="cs-CZ" sz="3600" b="1" dirty="0"/>
          </a:p>
        </p:txBody>
      </p:sp>
      <p:cxnSp>
        <p:nvCxnSpPr>
          <p:cNvPr id="17" name="Přímá spojovací čára 16"/>
          <p:cNvCxnSpPr>
            <a:stCxn id="4" idx="1"/>
            <a:endCxn id="4" idx="5"/>
          </p:cNvCxnSpPr>
          <p:nvPr/>
        </p:nvCxnSpPr>
        <p:spPr>
          <a:xfrm>
            <a:off x="6210182" y="2564904"/>
            <a:ext cx="12601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>
            <a:endCxn id="4" idx="3"/>
          </p:cNvCxnSpPr>
          <p:nvPr/>
        </p:nvCxnSpPr>
        <p:spPr>
          <a:xfrm>
            <a:off x="6804248" y="2564904"/>
            <a:ext cx="36004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6588224" y="1916832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9</a:t>
            </a:r>
            <a:endParaRPr lang="cs-CZ" sz="36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084168" y="2924944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6</a:t>
            </a:r>
            <a:endParaRPr lang="cs-CZ" sz="36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67544" y="4437112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____________________________                               ___________________________</a:t>
            </a:r>
            <a:endParaRPr lang="cs-CZ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39552" y="5373216"/>
            <a:ext cx="813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___________________________                                ___________________________</a:t>
            </a:r>
            <a:endParaRPr lang="cs-CZ" b="1" dirty="0"/>
          </a:p>
        </p:txBody>
      </p:sp>
      <p:pic>
        <p:nvPicPr>
          <p:cNvPr id="28" name="Obrázek 27" descr="MB900336357.GIF"/>
          <p:cNvPicPr>
            <a:picLocks noChangeAspect="1"/>
          </p:cNvPicPr>
          <p:nvPr/>
        </p:nvPicPr>
        <p:blipFill>
          <a:blip r:embed="rId3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3635896" y="1484784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plus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                            K o n e c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683568" y="404664"/>
            <a:ext cx="7772400" cy="1224135"/>
          </a:xfrm>
        </p:spPr>
        <p:txBody>
          <a:bodyPr>
            <a:normAutofit fontScale="32500" lnSpcReduction="20000"/>
          </a:bodyPr>
          <a:lstStyle/>
          <a:p>
            <a:r>
              <a:rPr lang="cs-CZ" dirty="0" smtClean="0"/>
              <a:t> </a:t>
            </a:r>
          </a:p>
          <a:p>
            <a:r>
              <a:rPr lang="cs-CZ" sz="3500" b="1" dirty="0" smtClean="0">
                <a:solidFill>
                  <a:schemeClr val="tx1"/>
                </a:solidFill>
              </a:rPr>
              <a:t>Zdroje, obrázky, citace:</a:t>
            </a:r>
          </a:p>
          <a:p>
            <a:endParaRPr lang="cs-CZ" sz="3500" dirty="0" smtClean="0">
              <a:solidFill>
                <a:schemeClr val="tx1"/>
              </a:solidFill>
            </a:endParaRPr>
          </a:p>
          <a:p>
            <a:r>
              <a:rPr lang="cs-CZ" sz="3500" dirty="0" smtClean="0">
                <a:solidFill>
                  <a:schemeClr val="tx1"/>
                </a:solidFill>
              </a:rPr>
              <a:t>Autorem materiálu je Mgr. Daniela Ševčíková, pokud není níže uvedeno jinak.</a:t>
            </a:r>
          </a:p>
          <a:p>
            <a:endParaRPr lang="cs-CZ" sz="3500" dirty="0" smtClean="0">
              <a:solidFill>
                <a:schemeClr val="tx1"/>
              </a:solidFill>
            </a:endParaRPr>
          </a:p>
          <a:p>
            <a:r>
              <a:rPr lang="cs-CZ" sz="3500" dirty="0" smtClean="0">
                <a:solidFill>
                  <a:schemeClr val="tx1"/>
                </a:solidFill>
              </a:rPr>
              <a:t>Použity obrázky sady MS </a:t>
            </a:r>
            <a:r>
              <a:rPr lang="cs-CZ" sz="3500" dirty="0" smtClean="0">
                <a:solidFill>
                  <a:schemeClr val="tx1"/>
                </a:solidFill>
              </a:rPr>
              <a:t>Office.</a:t>
            </a:r>
            <a:endParaRPr lang="cs-CZ" sz="3500" dirty="0" smtClean="0">
              <a:solidFill>
                <a:schemeClr val="tx1"/>
              </a:solidFill>
            </a:endParaRPr>
          </a:p>
          <a:p>
            <a:r>
              <a:rPr lang="cs-CZ" sz="3500" dirty="0" smtClean="0">
                <a:solidFill>
                  <a:schemeClr val="tx1"/>
                </a:solidFill>
              </a:rPr>
              <a:t> </a:t>
            </a:r>
          </a:p>
          <a:p>
            <a:endParaRPr lang="cs-CZ" dirty="0"/>
          </a:p>
        </p:txBody>
      </p:sp>
      <p:pic>
        <p:nvPicPr>
          <p:cNvPr id="5" name="Obrázek 4" descr="MB900283203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99592" y="2348880"/>
            <a:ext cx="3506688" cy="2858616"/>
          </a:xfrm>
          <a:prstGeom prst="rect">
            <a:avLst/>
          </a:prstGeom>
        </p:spPr>
      </p:pic>
    </p:spTree>
  </p:cSld>
  <p:clrMapOvr>
    <a:masterClrMapping/>
  </p:clrMapOvr>
  <p:transition spd="slow">
    <p:plus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 27 PPT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 27 PPT</Template>
  <TotalTime>2</TotalTime>
  <Words>109</Words>
  <Application>Microsoft Office PowerPoint</Application>
  <PresentationFormat>Předvádění na obrazovce (4:3)</PresentationFormat>
  <Paragraphs>72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DUM 27 PPT</vt:lpstr>
      <vt:lpstr>                                                                            EU PENÍZE ŠKOLÁM                                           Zlepšení podmínek pro vzdělávání na základních školách                                          Operačního programu Vzdělání pro konkurenceschopnost   Číslo a název klíčové aktivity:                                                                 III/2 Inovace a zkvalitnění výuky prostřednictvím ICT Číslo DUM:                                                                                          VY_12_INOVACE_M.1.R.1 B.07 Jméno autora:                                        Mgr. Daniela Ševčíková Datum (období) vytvoření DUM:                                                           duben až  květen  2013 Ročník:                                         1. Vzdělávací oblast:                                       matematika a její aplikace   Vzdělávací obor:                                       matematika Klíčová slova:                                                                                            číselná řada 1-10, sčítání v oboru čísel do 10 Anotace:                                                                                                    Žáci si zopakují sčítání v oboru čísel do 10 pomocí různých                                                                                                                      zábavných cvičení.                                             Druh učebního materiálu:                                                                      Prezentace PowerPoint Očekávaný výstup:                                                                                   Žáci umí sčítat v oboru čísel do 10. </vt:lpstr>
      <vt:lpstr>1. Doplň číselné řady</vt:lpstr>
      <vt:lpstr>2. Doplň číselné pyramidy na sčítání</vt:lpstr>
      <vt:lpstr>Doplň číselné pyramidy na sčítání</vt:lpstr>
      <vt:lpstr>3. Porovnej čísla a doplň    &lt; &gt; =</vt:lpstr>
      <vt:lpstr>4. Doplň tabulky podle zadání</vt:lpstr>
      <vt:lpstr>5. Doplň a zapiš na řádky 2 příklady  na sčítání</vt:lpstr>
      <vt:lpstr>                                                 K o n e c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                                                                EU PENÍZE ŠKOLÁM                                           Zlepšení podmínek pro vzdělávání na základních školách                                          Operačního programu Vzdělání pro konkurenceschopnost   Číslo a název klíčové aktivity:                                                                 III/2 Inovace a zkvalitnění výuky prostřednictvím ICT Číslo DUM:                                                                                          VY_12_INOVACE_M.1.R.1 B.07 Jméno autora:                                        Mgr. Daniela Ševčíková Datum (období) vytvoření DUM:                                                           duben až  květen  2013 Ročník:                                         1. Vzdělávací oblast:                                       matematika a její aplikace   Vzdělávací obor:                                       matematika Klíčová slova:                                                                                            číselná řada 1-10, sčítání v oboru čísel do 10 Anotace:                                                                                                    Žáci si zopakují sčítání v oboru čísel do 10 pomocí různých                                                                                                                      zábavných cvičení.                                             Druh učebního materiálu:                                                                      Prezentace PowerPoint Očekávaný výstup:                                                                                   Žáci umí sčítat v oboru čísel do 10. </dc:title>
  <dc:creator>Jirka</dc:creator>
  <cp:lastModifiedBy>Jirka</cp:lastModifiedBy>
  <cp:revision>1</cp:revision>
  <dcterms:created xsi:type="dcterms:W3CDTF">2013-05-04T15:48:21Z</dcterms:created>
  <dcterms:modified xsi:type="dcterms:W3CDTF">2013-05-04T15:50:52Z</dcterms:modified>
</cp:coreProperties>
</file>