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9" r:id="rId4"/>
    <p:sldId id="261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heel spokes="8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3960440"/>
          </a:xfrm>
          <a:solidFill>
            <a:schemeClr val="accent3">
              <a:lumMod val="60000"/>
              <a:lumOff val="40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VY_12_INOVACE_M.1.R.1 B.08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číselná řada 1-10, odčítání v oboru čísel do 10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</a:t>
            </a:r>
            <a:r>
              <a:rPr lang="cs-CZ" sz="1200" dirty="0" smtClean="0"/>
              <a:t>      </a:t>
            </a:r>
            <a:r>
              <a:rPr lang="cs-CZ" sz="1200" dirty="0" smtClean="0"/>
              <a:t>Žáci si zopakují odčítání v oboru čísel do 10 pomocí různých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zábavných cvičení.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Žáci umí odčítat v oboru čísel do 10.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3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04664"/>
            <a:ext cx="2295525" cy="295275"/>
          </a:xfrm>
          <a:prstGeom prst="rect">
            <a:avLst/>
          </a:prstGeom>
          <a:noFill/>
        </p:spPr>
      </p:pic>
      <p:pic>
        <p:nvPicPr>
          <p:cNvPr id="4" name="Obrázek 3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692696"/>
            <a:ext cx="705678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1. Počítej dlouhé příklady</a:t>
            </a:r>
            <a:endParaRPr lang="cs-CZ" b="1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5796136" y="1772816"/>
          <a:ext cx="1008112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</a:t>
                      </a:r>
                      <a:endParaRPr lang="cs-CZ" sz="4000" b="1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563888" y="1772816"/>
          <a:ext cx="864096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64096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3</a:t>
                      </a:r>
                      <a:endParaRPr lang="cs-CZ" sz="4000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6012160" y="4365104"/>
          <a:ext cx="1008112" cy="792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</a:t>
                      </a:r>
                      <a:endParaRPr lang="cs-CZ" sz="4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4860032" y="4365104"/>
          <a:ext cx="959768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59768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</a:t>
                      </a:r>
                      <a:endParaRPr lang="cs-CZ" sz="4000" b="1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3635896" y="4365104"/>
          <a:ext cx="998240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98240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</a:t>
                      </a:r>
                      <a:endParaRPr lang="cs-CZ" sz="4000" b="1" dirty="0"/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411760" y="4365104"/>
          <a:ext cx="1008112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12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2</a:t>
                      </a:r>
                      <a:endParaRPr lang="cs-CZ" sz="4000" b="1" dirty="0"/>
                    </a:p>
                  </a:txBody>
                  <a:tcPr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1259632" y="4365104"/>
          <a:ext cx="959768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59768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2</a:t>
                      </a:r>
                      <a:endParaRPr lang="cs-CZ" sz="4000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0" y="4365104"/>
          <a:ext cx="959768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59768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9</a:t>
                      </a:r>
                      <a:endParaRPr lang="cs-CZ" sz="40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1115616" y="1772816"/>
          <a:ext cx="959768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59768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3</a:t>
                      </a:r>
                      <a:endParaRPr lang="cs-CZ" sz="4000" b="1" dirty="0"/>
                    </a:p>
                  </a:txBody>
                  <a:tcPr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0" y="1772816"/>
          <a:ext cx="959768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59768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10</a:t>
                      </a:r>
                      <a:endParaRPr lang="cs-CZ" sz="4000" b="1" dirty="0"/>
                    </a:p>
                  </a:txBody>
                  <a:tcPr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2339752" y="1772816"/>
          <a:ext cx="959768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59768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</a:t>
                      </a:r>
                      <a:endParaRPr lang="cs-CZ" sz="4000" b="1" dirty="0"/>
                    </a:p>
                  </a:txBody>
                  <a:tcPr anchor="ctr"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4716016" y="1772816"/>
          <a:ext cx="959768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59768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1</a:t>
                      </a:r>
                      <a:endParaRPr lang="cs-CZ" sz="40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5" name="Mínus 24"/>
          <p:cNvSpPr/>
          <p:nvPr/>
        </p:nvSpPr>
        <p:spPr>
          <a:xfrm>
            <a:off x="755576" y="1916832"/>
            <a:ext cx="576064" cy="64807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Mínus 26"/>
          <p:cNvSpPr/>
          <p:nvPr/>
        </p:nvSpPr>
        <p:spPr>
          <a:xfrm>
            <a:off x="1979712" y="1916832"/>
            <a:ext cx="576064" cy="64807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Mínus 27"/>
          <p:cNvSpPr/>
          <p:nvPr/>
        </p:nvSpPr>
        <p:spPr>
          <a:xfrm>
            <a:off x="3131840" y="1916832"/>
            <a:ext cx="576064" cy="64807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Mínus 28"/>
          <p:cNvSpPr/>
          <p:nvPr/>
        </p:nvSpPr>
        <p:spPr>
          <a:xfrm>
            <a:off x="4283968" y="1916832"/>
            <a:ext cx="576064" cy="64807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Mínus 29"/>
          <p:cNvSpPr/>
          <p:nvPr/>
        </p:nvSpPr>
        <p:spPr>
          <a:xfrm>
            <a:off x="5436096" y="1916832"/>
            <a:ext cx="576064" cy="64807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Mínus 30"/>
          <p:cNvSpPr/>
          <p:nvPr/>
        </p:nvSpPr>
        <p:spPr>
          <a:xfrm>
            <a:off x="827584" y="4509120"/>
            <a:ext cx="576064" cy="64807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Mínus 31"/>
          <p:cNvSpPr/>
          <p:nvPr/>
        </p:nvSpPr>
        <p:spPr>
          <a:xfrm>
            <a:off x="2051720" y="4509120"/>
            <a:ext cx="576064" cy="64807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Mínus 32"/>
          <p:cNvSpPr/>
          <p:nvPr/>
        </p:nvSpPr>
        <p:spPr>
          <a:xfrm>
            <a:off x="3275856" y="4437112"/>
            <a:ext cx="576064" cy="64807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Mínus 33"/>
          <p:cNvSpPr/>
          <p:nvPr/>
        </p:nvSpPr>
        <p:spPr>
          <a:xfrm>
            <a:off x="4427984" y="4437112"/>
            <a:ext cx="576064" cy="64807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Mínus 34"/>
          <p:cNvSpPr/>
          <p:nvPr/>
        </p:nvSpPr>
        <p:spPr>
          <a:xfrm>
            <a:off x="5580112" y="4437112"/>
            <a:ext cx="576064" cy="648072"/>
          </a:xfrm>
          <a:prstGeom prst="mathMin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7092280" y="1844824"/>
          <a:ext cx="1584175" cy="792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84175"/>
              </a:tblGrid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9" name="Tabulka 38"/>
          <p:cNvGraphicFramePr>
            <a:graphicFrameLocks noGrp="1"/>
          </p:cNvGraphicFramePr>
          <p:nvPr/>
        </p:nvGraphicFramePr>
        <p:xfrm>
          <a:off x="7380312" y="4437112"/>
          <a:ext cx="1463824" cy="72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63824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0" name="Je rovno 39"/>
          <p:cNvSpPr/>
          <p:nvPr/>
        </p:nvSpPr>
        <p:spPr>
          <a:xfrm>
            <a:off x="6732240" y="4509120"/>
            <a:ext cx="792088" cy="504056"/>
          </a:xfrm>
          <a:prstGeom prst="mathEqual">
            <a:avLst>
              <a:gd name="adj1" fmla="val 23520"/>
              <a:gd name="adj2" fmla="val 2045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Je rovno 40"/>
          <p:cNvSpPr/>
          <p:nvPr/>
        </p:nvSpPr>
        <p:spPr>
          <a:xfrm>
            <a:off x="6588224" y="1988840"/>
            <a:ext cx="792088" cy="504056"/>
          </a:xfrm>
          <a:prstGeom prst="mathEqual">
            <a:avLst>
              <a:gd name="adj1" fmla="val 23520"/>
              <a:gd name="adj2" fmla="val 2045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/>
        </p:nvGraphicFramePr>
        <p:xfrm>
          <a:off x="7164288" y="1412776"/>
          <a:ext cx="792088" cy="447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92088"/>
              </a:tblGrid>
              <a:tr h="4478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3" name="Tabulka 42"/>
          <p:cNvGraphicFramePr>
            <a:graphicFrameLocks noGrp="1"/>
          </p:cNvGraphicFramePr>
          <p:nvPr/>
        </p:nvGraphicFramePr>
        <p:xfrm>
          <a:off x="7452320" y="4005064"/>
          <a:ext cx="959768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59768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8316416" y="1484784"/>
          <a:ext cx="20828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6" name="Tabulka 45"/>
          <p:cNvGraphicFramePr>
            <a:graphicFrameLocks noGrp="1"/>
          </p:cNvGraphicFramePr>
          <p:nvPr/>
        </p:nvGraphicFramePr>
        <p:xfrm>
          <a:off x="8532440" y="4077072"/>
          <a:ext cx="21602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7" name="Obláček 46"/>
          <p:cNvSpPr/>
          <p:nvPr/>
        </p:nvSpPr>
        <p:spPr>
          <a:xfrm>
            <a:off x="8316416" y="836712"/>
            <a:ext cx="576064" cy="50405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Obláček 47"/>
          <p:cNvSpPr/>
          <p:nvPr/>
        </p:nvSpPr>
        <p:spPr>
          <a:xfrm>
            <a:off x="8532440" y="3573016"/>
            <a:ext cx="360040" cy="432048"/>
          </a:xfrm>
          <a:prstGeom prst="cloudCallou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Vývojový diagram: spojka 48"/>
          <p:cNvSpPr/>
          <p:nvPr/>
        </p:nvSpPr>
        <p:spPr>
          <a:xfrm>
            <a:off x="8028384" y="263691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Vývojový diagram: spojka 49"/>
          <p:cNvSpPr/>
          <p:nvPr/>
        </p:nvSpPr>
        <p:spPr>
          <a:xfrm>
            <a:off x="8388424" y="263691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Vývojový diagram: spojka 50"/>
          <p:cNvSpPr/>
          <p:nvPr/>
        </p:nvSpPr>
        <p:spPr>
          <a:xfrm>
            <a:off x="7668344" y="263691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Vývojový diagram: spojka 51"/>
          <p:cNvSpPr/>
          <p:nvPr/>
        </p:nvSpPr>
        <p:spPr>
          <a:xfrm>
            <a:off x="8172400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Vývojový diagram: spojka 52"/>
          <p:cNvSpPr/>
          <p:nvPr/>
        </p:nvSpPr>
        <p:spPr>
          <a:xfrm>
            <a:off x="8532440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Vývojový diagram: spojka 53"/>
          <p:cNvSpPr/>
          <p:nvPr/>
        </p:nvSpPr>
        <p:spPr>
          <a:xfrm>
            <a:off x="7812360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Vývojový diagram: spojka 54"/>
          <p:cNvSpPr/>
          <p:nvPr/>
        </p:nvSpPr>
        <p:spPr>
          <a:xfrm>
            <a:off x="0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Vývojový diagram: spojka 55"/>
          <p:cNvSpPr/>
          <p:nvPr/>
        </p:nvSpPr>
        <p:spPr>
          <a:xfrm>
            <a:off x="683568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7" name="Vývojový diagram: spojka 56"/>
          <p:cNvSpPr/>
          <p:nvPr/>
        </p:nvSpPr>
        <p:spPr>
          <a:xfrm>
            <a:off x="1115616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Vývojový diagram: spojka 57"/>
          <p:cNvSpPr/>
          <p:nvPr/>
        </p:nvSpPr>
        <p:spPr>
          <a:xfrm>
            <a:off x="1763688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Vývojový diagram: spojka 58"/>
          <p:cNvSpPr/>
          <p:nvPr/>
        </p:nvSpPr>
        <p:spPr>
          <a:xfrm>
            <a:off x="2339752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Vývojový diagram: spojka 59"/>
          <p:cNvSpPr/>
          <p:nvPr/>
        </p:nvSpPr>
        <p:spPr>
          <a:xfrm>
            <a:off x="2987824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Vývojový diagram: spojka 60"/>
          <p:cNvSpPr/>
          <p:nvPr/>
        </p:nvSpPr>
        <p:spPr>
          <a:xfrm>
            <a:off x="3635896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Vývojový diagram: spojka 61"/>
          <p:cNvSpPr/>
          <p:nvPr/>
        </p:nvSpPr>
        <p:spPr>
          <a:xfrm>
            <a:off x="4139952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3" name="Vývojový diagram: spojka 62"/>
          <p:cNvSpPr/>
          <p:nvPr/>
        </p:nvSpPr>
        <p:spPr>
          <a:xfrm>
            <a:off x="4788024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Vývojový diagram: spojka 63"/>
          <p:cNvSpPr/>
          <p:nvPr/>
        </p:nvSpPr>
        <p:spPr>
          <a:xfrm>
            <a:off x="5364088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Vývojový diagram: spojka 64"/>
          <p:cNvSpPr/>
          <p:nvPr/>
        </p:nvSpPr>
        <p:spPr>
          <a:xfrm>
            <a:off x="5796136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Vývojový diagram: spojka 65"/>
          <p:cNvSpPr/>
          <p:nvPr/>
        </p:nvSpPr>
        <p:spPr>
          <a:xfrm>
            <a:off x="6372200" y="2564904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Vývojový diagram: spojka 66"/>
          <p:cNvSpPr/>
          <p:nvPr/>
        </p:nvSpPr>
        <p:spPr>
          <a:xfrm>
            <a:off x="0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Vývojový diagram: spojka 67"/>
          <p:cNvSpPr/>
          <p:nvPr/>
        </p:nvSpPr>
        <p:spPr>
          <a:xfrm>
            <a:off x="611560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Vývojový diagram: spojka 68"/>
          <p:cNvSpPr/>
          <p:nvPr/>
        </p:nvSpPr>
        <p:spPr>
          <a:xfrm>
            <a:off x="1331640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Vývojový diagram: spojka 69"/>
          <p:cNvSpPr/>
          <p:nvPr/>
        </p:nvSpPr>
        <p:spPr>
          <a:xfrm>
            <a:off x="1835696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Vývojový diagram: spojka 70"/>
          <p:cNvSpPr/>
          <p:nvPr/>
        </p:nvSpPr>
        <p:spPr>
          <a:xfrm>
            <a:off x="2483768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Vývojový diagram: spojka 71"/>
          <p:cNvSpPr/>
          <p:nvPr/>
        </p:nvSpPr>
        <p:spPr>
          <a:xfrm>
            <a:off x="3131840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Vývojový diagram: spojka 72"/>
          <p:cNvSpPr/>
          <p:nvPr/>
        </p:nvSpPr>
        <p:spPr>
          <a:xfrm>
            <a:off x="3779912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Vývojový diagram: spojka 73"/>
          <p:cNvSpPr/>
          <p:nvPr/>
        </p:nvSpPr>
        <p:spPr>
          <a:xfrm>
            <a:off x="4283968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Vývojový diagram: spojka 74"/>
          <p:cNvSpPr/>
          <p:nvPr/>
        </p:nvSpPr>
        <p:spPr>
          <a:xfrm>
            <a:off x="5004048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Vývojový diagram: spojka 75"/>
          <p:cNvSpPr/>
          <p:nvPr/>
        </p:nvSpPr>
        <p:spPr>
          <a:xfrm>
            <a:off x="5508104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7" name="Vývojový diagram: spojka 76"/>
          <p:cNvSpPr/>
          <p:nvPr/>
        </p:nvSpPr>
        <p:spPr>
          <a:xfrm>
            <a:off x="6156176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8" name="Vývojový diagram: spojka 77"/>
          <p:cNvSpPr/>
          <p:nvPr/>
        </p:nvSpPr>
        <p:spPr>
          <a:xfrm>
            <a:off x="6732240" y="5157192"/>
            <a:ext cx="288032" cy="313184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9" name="Vývojový diagram: spojka 78"/>
          <p:cNvSpPr/>
          <p:nvPr/>
        </p:nvSpPr>
        <p:spPr>
          <a:xfrm>
            <a:off x="7236296" y="5013176"/>
            <a:ext cx="504056" cy="504056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0" name="Vývojový diagram: spojka 79"/>
          <p:cNvSpPr/>
          <p:nvPr/>
        </p:nvSpPr>
        <p:spPr>
          <a:xfrm>
            <a:off x="7092280" y="2564904"/>
            <a:ext cx="504056" cy="457200"/>
          </a:xfrm>
          <a:prstGeom prst="flowChartConnector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2. Doplň číselné pyramidy z kostek </a:t>
            </a:r>
            <a:br>
              <a:rPr lang="cs-CZ" b="1" dirty="0" smtClean="0"/>
            </a:br>
            <a:r>
              <a:rPr lang="cs-CZ" b="1" dirty="0" smtClean="0"/>
              <a:t>na odčítání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3933056"/>
          <a:ext cx="2016222" cy="66384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1"/>
                <a:gridCol w="648072"/>
                <a:gridCol w="720079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10</a:t>
                      </a:r>
                      <a:endParaRPr lang="cs-CZ" sz="32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4653136"/>
          <a:ext cx="1224136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12068"/>
                <a:gridCol w="612068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63688" y="5373216"/>
          <a:ext cx="648072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2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724128" y="3933056"/>
          <a:ext cx="2016222" cy="64807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1"/>
                <a:gridCol w="648072"/>
                <a:gridCol w="720079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9</a:t>
                      </a:r>
                      <a:endParaRPr lang="cs-CZ" sz="32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</a:t>
                      </a:r>
                      <a:endParaRPr lang="cs-CZ" sz="32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</a:t>
                      </a:r>
                      <a:endParaRPr lang="cs-CZ" sz="3200" dirty="0"/>
                    </a:p>
                  </a:txBody>
                  <a:tcPr anchor="ctr"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084168" y="4653136"/>
          <a:ext cx="1224136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12068"/>
                <a:gridCol w="612068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6372200" y="5373216"/>
          <a:ext cx="648072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2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419872" y="1628800"/>
          <a:ext cx="2016222" cy="66384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1"/>
                <a:gridCol w="648072"/>
                <a:gridCol w="720079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8</a:t>
                      </a:r>
                      <a:endParaRPr lang="cs-CZ" sz="32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6</a:t>
                      </a:r>
                      <a:endParaRPr lang="cs-CZ" sz="32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</a:t>
                      </a:r>
                      <a:endParaRPr lang="cs-CZ" sz="32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851920" y="2420888"/>
          <a:ext cx="1224136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576064"/>
                <a:gridCol w="648072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4139952" y="3140968"/>
          <a:ext cx="648072" cy="591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48072"/>
              </a:tblGrid>
              <a:tr h="591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pic>
        <p:nvPicPr>
          <p:cNvPr id="14" name="Obrázek 13" descr="MB900283725.GIF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563888" y="479715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3. Doplň tabulky podle zadání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916832"/>
          <a:ext cx="6072332" cy="14401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867476"/>
                <a:gridCol w="867476"/>
                <a:gridCol w="867476"/>
                <a:gridCol w="867476"/>
                <a:gridCol w="867476"/>
                <a:gridCol w="867476"/>
                <a:gridCol w="867476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 anchor="ctr"/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051720" y="4149080"/>
          <a:ext cx="6072332" cy="1440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67476"/>
                <a:gridCol w="867476"/>
                <a:gridCol w="867476"/>
                <a:gridCol w="867476"/>
                <a:gridCol w="867476"/>
                <a:gridCol w="867476"/>
                <a:gridCol w="867476"/>
              </a:tblGrid>
              <a:tr h="72008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Zahnutá šipka doprava 6"/>
          <p:cNvSpPr/>
          <p:nvPr/>
        </p:nvSpPr>
        <p:spPr>
          <a:xfrm>
            <a:off x="1331640" y="1988840"/>
            <a:ext cx="731520" cy="121615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2060848"/>
            <a:ext cx="914400" cy="91440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-3</a:t>
            </a:r>
            <a:endParaRPr lang="cs-CZ" sz="3600" b="1" dirty="0"/>
          </a:p>
        </p:txBody>
      </p:sp>
      <p:sp>
        <p:nvSpPr>
          <p:cNvPr id="9" name="Zahnutá šipka doprava 8"/>
          <p:cNvSpPr/>
          <p:nvPr/>
        </p:nvSpPr>
        <p:spPr>
          <a:xfrm>
            <a:off x="1187624" y="4221088"/>
            <a:ext cx="864096" cy="1216152"/>
          </a:xfrm>
          <a:prstGeom prst="curvedRightArrow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83568" y="4221088"/>
            <a:ext cx="914400" cy="91440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-2</a:t>
            </a:r>
            <a:endParaRPr lang="cs-CZ" sz="3600" b="1" dirty="0"/>
          </a:p>
        </p:txBody>
      </p:sp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4. Doplň pyramidy a zapiš pod ně 2 příklady </a:t>
            </a:r>
            <a:br>
              <a:rPr lang="cs-CZ" sz="3600" b="1" dirty="0" smtClean="0"/>
            </a:br>
            <a:r>
              <a:rPr lang="cs-CZ" sz="3600" b="1" dirty="0" smtClean="0"/>
              <a:t>na odčítání</a:t>
            </a:r>
            <a:endParaRPr lang="cs-CZ" sz="3600" b="1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899592" y="1556792"/>
            <a:ext cx="2520280" cy="2160240"/>
          </a:xfrm>
          <a:prstGeom prst="triangle">
            <a:avLst/>
          </a:prstGeom>
          <a:solidFill>
            <a:srgbClr val="FFC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580112" y="1484784"/>
            <a:ext cx="2520280" cy="2160240"/>
          </a:xfrm>
          <a:prstGeom prst="triangle">
            <a:avLst/>
          </a:prstGeom>
          <a:solidFill>
            <a:srgbClr val="00B0F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6" name="Přímá spojovací čára 5"/>
          <p:cNvCxnSpPr>
            <a:stCxn id="3" idx="1"/>
            <a:endCxn id="3" idx="5"/>
          </p:cNvCxnSpPr>
          <p:nvPr/>
        </p:nvCxnSpPr>
        <p:spPr>
          <a:xfrm>
            <a:off x="1529662" y="2636912"/>
            <a:ext cx="12601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endCxn id="3" idx="3"/>
          </p:cNvCxnSpPr>
          <p:nvPr/>
        </p:nvCxnSpPr>
        <p:spPr>
          <a:xfrm>
            <a:off x="2159732" y="2636912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835696" y="1916832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75656" y="2780928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8</a:t>
            </a:r>
            <a:endParaRPr lang="cs-CZ" sz="3600" b="1" dirty="0"/>
          </a:p>
        </p:txBody>
      </p:sp>
      <p:cxnSp>
        <p:nvCxnSpPr>
          <p:cNvPr id="17" name="Přímá spojovací čára 16"/>
          <p:cNvCxnSpPr>
            <a:stCxn id="4" idx="1"/>
            <a:endCxn id="4" idx="5"/>
          </p:cNvCxnSpPr>
          <p:nvPr/>
        </p:nvCxnSpPr>
        <p:spPr>
          <a:xfrm>
            <a:off x="6210182" y="2564904"/>
            <a:ext cx="12601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endCxn id="4" idx="3"/>
          </p:cNvCxnSpPr>
          <p:nvPr/>
        </p:nvCxnSpPr>
        <p:spPr>
          <a:xfrm>
            <a:off x="6804248" y="2564904"/>
            <a:ext cx="3600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588224" y="1916832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9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84168" y="292494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437112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____________________________                               ___________________________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39552" y="5373216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___________________________                                ___________________________</a:t>
            </a:r>
            <a:endParaRPr lang="cs-CZ" b="1" dirty="0"/>
          </a:p>
        </p:txBody>
      </p:sp>
      <p:pic>
        <p:nvPicPr>
          <p:cNvPr id="16" name="Obrázek 15" descr="MB900296988.GIF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tx2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563888" y="148478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                                                K o n e 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683568" y="404664"/>
            <a:ext cx="7772400" cy="1224135"/>
          </a:xfrm>
        </p:spPr>
        <p:txBody>
          <a:bodyPr>
            <a:normAutofit fontScale="32500" lnSpcReduction="20000"/>
          </a:bodyPr>
          <a:lstStyle/>
          <a:p>
            <a:r>
              <a:rPr lang="cs-CZ" dirty="0" smtClean="0"/>
              <a:t> </a:t>
            </a:r>
          </a:p>
          <a:p>
            <a:r>
              <a:rPr lang="cs-CZ" sz="3500" b="1" dirty="0" smtClean="0">
                <a:solidFill>
                  <a:schemeClr val="tx1"/>
                </a:solidFill>
              </a:rPr>
              <a:t>Zdroje, obrázky, citace:</a:t>
            </a:r>
          </a:p>
          <a:p>
            <a:endParaRPr lang="cs-CZ" sz="3500" dirty="0" smtClean="0">
              <a:solidFill>
                <a:schemeClr val="tx1"/>
              </a:solidFill>
            </a:endParaRPr>
          </a:p>
          <a:p>
            <a:r>
              <a:rPr lang="cs-CZ" sz="35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endParaRPr lang="cs-CZ" sz="3500" dirty="0" smtClean="0">
              <a:solidFill>
                <a:schemeClr val="tx1"/>
              </a:solidFill>
            </a:endParaRPr>
          </a:p>
          <a:p>
            <a:r>
              <a:rPr lang="cs-CZ" sz="3500" dirty="0" smtClean="0">
                <a:solidFill>
                  <a:schemeClr val="tx1"/>
                </a:solidFill>
              </a:rPr>
              <a:t>Použity obrázky sady MS </a:t>
            </a:r>
            <a:r>
              <a:rPr lang="cs-CZ" sz="3500" dirty="0" smtClean="0">
                <a:solidFill>
                  <a:schemeClr val="tx1"/>
                </a:solidFill>
              </a:rPr>
              <a:t>Office.</a:t>
            </a:r>
            <a:endParaRPr lang="cs-CZ" sz="3500" dirty="0" smtClean="0">
              <a:solidFill>
                <a:schemeClr val="tx1"/>
              </a:solidFill>
            </a:endParaRPr>
          </a:p>
          <a:p>
            <a:r>
              <a:rPr lang="cs-CZ" sz="3500" dirty="0" smtClean="0">
                <a:solidFill>
                  <a:schemeClr val="tx1"/>
                </a:solidFill>
              </a:rPr>
              <a:t> </a:t>
            </a:r>
          </a:p>
          <a:p>
            <a:endParaRPr lang="cs-CZ" dirty="0"/>
          </a:p>
        </p:txBody>
      </p:sp>
      <p:pic>
        <p:nvPicPr>
          <p:cNvPr id="6" name="Obrázek 5" descr="MB910001095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2636912"/>
            <a:ext cx="3434680" cy="2786608"/>
          </a:xfrm>
          <a:prstGeom prst="rect">
            <a:avLst/>
          </a:prstGeom>
        </p:spPr>
      </p:pic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28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28 PPT</Template>
  <TotalTime>1</TotalTime>
  <Words>85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DUM 28 PPT</vt:lpstr>
      <vt:lpstr>                                                                            EU PENÍZE ŠKOLÁM                                           Zlepšení podmínek pro vzdělávání na základních školách                                          Operačního programu Vzdělání pro konkurenceschopnost   Číslo a název klíčové aktivity:                                                                    III/2 Inovace a zkvalitnění výuky prostřednictvím ICT Číslo DUM:                                                                                              VY_12_INOVACE_M.1.R.1 B.08 Jméno autora:                                           Mgr. Daniela Ševčíková Datum (období) vytvoření DUM:                                                             duben až  květen  2013 Ročník:                                            1. Vzdělávací oblast:                                          matematika a její aplikace   Vzdělávací obor:                                          matematika Klíčová slova:                                                                                               číselná řada 1-10, odčítání v oboru čísel do 10 Anotace:                                                                                                      Žáci si zopakují odčítání v oboru čísel do 10 pomocí různých                                                                                                                        zábavných cvičení.                                            Druh učebního materiálu:                                                                         Prezentace PowerPoint Očekávaný výstup:                                                                                      Žáci umí odčítat v oboru čísel do 10. </vt:lpstr>
      <vt:lpstr>1. Počítej dlouhé příklady</vt:lpstr>
      <vt:lpstr>2. Doplň číselné pyramidy z kostek  na odčítání</vt:lpstr>
      <vt:lpstr>3. Doplň tabulky podle zadání</vt:lpstr>
      <vt:lpstr>4. Doplň pyramidy a zapiš pod ně 2 příklady  na odčítání</vt:lpstr>
      <vt:lpstr>                                                 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EU PENÍZE ŠKOLÁM                                           Zlepšení podmínek pro vzdělávání na základních školách                                          Operačního programu Vzdělání pro konkurenceschopnost   Číslo a název klíčové aktivity:                                                                    III/2 Inovace a zkvalitnění výuky prostřednictvím ICT Číslo DUM:                                                                                              VY_12_INOVACE_M.1.R.1 B.08 Jméno autora:                                           Mgr. Daniela Ševčíková Datum (období) vytvoření DUM:                                                             duben až  květen  2013 Ročník:                                            1. Vzdělávací oblast:                                          matematika a její aplikace   Vzdělávací obor:                                          matematika Klíčová slova:                                                                                               číselná řada 1-10, odčítání v oboru čísel do 10 Anotace:                                                                                                      Žáci si zopakují odčítání v oboru čísel do 10 pomocí různých                                                                                                                        zábavných cvičení.                                            Druh učebního materiálu:                                                                         Prezentace PowerPoint Očekávaný výstup:                                                                                      Žáci umí odčítat v oboru čísel do 10. </dc:title>
  <dc:creator>Jirka</dc:creator>
  <cp:lastModifiedBy>Jirka</cp:lastModifiedBy>
  <cp:revision>1</cp:revision>
  <dcterms:created xsi:type="dcterms:W3CDTF">2013-05-04T15:50:57Z</dcterms:created>
  <dcterms:modified xsi:type="dcterms:W3CDTF">2013-05-04T15:52:32Z</dcterms:modified>
</cp:coreProperties>
</file>