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7" r:id="rId3"/>
    <p:sldId id="266" r:id="rId4"/>
    <p:sldId id="259" r:id="rId5"/>
    <p:sldId id="267" r:id="rId6"/>
    <p:sldId id="262" r:id="rId7"/>
    <p:sldId id="26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36EB21-A360-493B-9BB0-098AE190EAE1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3EF98-0827-47BF-8FCB-12E591726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3EF98-0827-47BF-8FCB-12E5917267F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 dir="vert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4104456"/>
          </a:xfrm>
        </p:spPr>
        <p:txBody>
          <a:bodyPr anchor="t">
            <a:normAutofit/>
          </a:bodyPr>
          <a:lstStyle/>
          <a:p>
            <a:pPr algn="l"/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</a:t>
            </a:r>
            <a:r>
              <a:rPr lang="cs-CZ" sz="1400" b="1" dirty="0" smtClean="0"/>
              <a:t>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VY_12_INOVACE_M.1.R.1 B.10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slovní úloha, znázornění, výpočet, odpověď,  odčítání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v oboru čísel do 10</a:t>
            </a:r>
            <a:br>
              <a:rPr lang="cs-CZ" sz="1200" dirty="0" smtClean="0"/>
            </a:br>
            <a:r>
              <a:rPr lang="cs-CZ" sz="1200" dirty="0" smtClean="0"/>
              <a:t>Anotace:        </a:t>
            </a:r>
            <a:r>
              <a:rPr lang="cs-CZ" sz="1200" dirty="0" smtClean="0"/>
              <a:t>                                                                                                   </a:t>
            </a:r>
            <a:r>
              <a:rPr lang="cs-CZ" sz="1200" dirty="0" smtClean="0"/>
              <a:t>Žáci se naučí řešit slovní úlohy na odčítání  v oboru čísel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do </a:t>
            </a:r>
            <a:r>
              <a:rPr lang="cs-CZ" sz="1200" dirty="0" smtClean="0"/>
              <a:t>10  ve třech </a:t>
            </a:r>
            <a:r>
              <a:rPr lang="cs-CZ" sz="1200" dirty="0" smtClean="0"/>
              <a:t>krocích - </a:t>
            </a:r>
            <a:r>
              <a:rPr lang="cs-CZ" sz="1200" dirty="0" smtClean="0"/>
              <a:t>znázornit, vypočítat a doplnit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odpověď</a:t>
            </a:r>
            <a:r>
              <a:rPr lang="cs-CZ" sz="1200" dirty="0" smtClean="0"/>
              <a:t>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</a:t>
            </a:r>
            <a:r>
              <a:rPr lang="cs-CZ" sz="1200" dirty="0" smtClean="0"/>
              <a:t>                                                                                        </a:t>
            </a:r>
            <a:r>
              <a:rPr lang="cs-CZ" sz="1200" dirty="0" smtClean="0"/>
              <a:t>Žáci </a:t>
            </a:r>
            <a:r>
              <a:rPr lang="cs-CZ" sz="1200" dirty="0" smtClean="0"/>
              <a:t>řeší slovní úlohy na odčítání v oboru čísel do 10.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32656"/>
            <a:ext cx="2295525" cy="360040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692696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hecke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solidFill>
            <a:srgbClr val="7030A0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3200" b="1" dirty="0" smtClean="0"/>
              <a:t>Vyřeš:     </a:t>
            </a:r>
            <a:r>
              <a:rPr lang="cs-CZ" b="1" dirty="0" smtClean="0"/>
              <a:t>Petr měl 10 Kč. 6 Kč utratil.</a:t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                 Kolik Kč mu zbylo?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Petrovi zbyly               Kč.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059832" y="3284984"/>
          <a:ext cx="4776192" cy="80786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776192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59832" y="4293096"/>
          <a:ext cx="4776192" cy="864096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776192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499992" y="5373216"/>
          <a:ext cx="864096" cy="7358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64096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B9004405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556792"/>
            <a:ext cx="1728192" cy="1584176"/>
          </a:xfrm>
          <a:prstGeom prst="rect">
            <a:avLst/>
          </a:prstGeom>
        </p:spPr>
      </p:pic>
      <p:pic>
        <p:nvPicPr>
          <p:cNvPr id="10" name="Obrázek 9" descr="MB9004403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134076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checke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  <a:solidFill>
            <a:srgbClr val="7030A0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K O N T R O L A :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Znázornění: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Výpočet: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Odpověď:   Petrovi zbyly               Kč.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059832" y="2564904"/>
          <a:ext cx="4776192" cy="80786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776192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59832" y="3573016"/>
          <a:ext cx="4776192" cy="9144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776192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10 – 6</a:t>
                      </a:r>
                      <a:r>
                        <a:rPr lang="cs-CZ" sz="5400" baseline="0" dirty="0" smtClean="0"/>
                        <a:t> = 4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932040" y="5085184"/>
          <a:ext cx="864096" cy="914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864096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54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 descr="MB9004405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476672"/>
            <a:ext cx="1728192" cy="1584176"/>
          </a:xfrm>
          <a:prstGeom prst="rect">
            <a:avLst/>
          </a:prstGeom>
        </p:spPr>
      </p:pic>
      <p:pic>
        <p:nvPicPr>
          <p:cNvPr id="10" name="Obrázek 9" descr="MB9004403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476672"/>
            <a:ext cx="1828800" cy="1656184"/>
          </a:xfrm>
          <a:prstGeom prst="rect">
            <a:avLst/>
          </a:prstGeom>
        </p:spPr>
      </p:pic>
      <p:sp>
        <p:nvSpPr>
          <p:cNvPr id="11" name="Vývojový diagram: spojka 10"/>
          <p:cNvSpPr/>
          <p:nvPr/>
        </p:nvSpPr>
        <p:spPr>
          <a:xfrm>
            <a:off x="3419872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707904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995936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283968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4572000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4860032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5148064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5436096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5724128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6012160" y="2852936"/>
            <a:ext cx="216024" cy="24117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kmý pruh 20"/>
          <p:cNvSpPr/>
          <p:nvPr/>
        </p:nvSpPr>
        <p:spPr>
          <a:xfrm>
            <a:off x="4572000" y="2852936"/>
            <a:ext cx="288032" cy="288032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Šikmý pruh 21"/>
          <p:cNvSpPr/>
          <p:nvPr/>
        </p:nvSpPr>
        <p:spPr>
          <a:xfrm>
            <a:off x="6012160" y="2852936"/>
            <a:ext cx="288032" cy="288032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Šikmý pruh 22"/>
          <p:cNvSpPr/>
          <p:nvPr/>
        </p:nvSpPr>
        <p:spPr>
          <a:xfrm>
            <a:off x="4860032" y="2852936"/>
            <a:ext cx="288032" cy="288032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Šikmý pruh 23"/>
          <p:cNvSpPr/>
          <p:nvPr/>
        </p:nvSpPr>
        <p:spPr>
          <a:xfrm>
            <a:off x="5148064" y="2852936"/>
            <a:ext cx="288032" cy="288032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Šikmý pruh 24"/>
          <p:cNvSpPr/>
          <p:nvPr/>
        </p:nvSpPr>
        <p:spPr>
          <a:xfrm>
            <a:off x="5436096" y="2852936"/>
            <a:ext cx="288032" cy="288032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Šikmý pruh 25"/>
          <p:cNvSpPr/>
          <p:nvPr/>
        </p:nvSpPr>
        <p:spPr>
          <a:xfrm>
            <a:off x="5724128" y="2852936"/>
            <a:ext cx="288032" cy="288032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hecker dir="vert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25070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b="1" dirty="0" smtClean="0"/>
              <a:t>Vyřeš:</a:t>
            </a:r>
            <a:r>
              <a:rPr lang="cs-CZ" sz="3200" b="1" dirty="0" smtClean="0"/>
              <a:t>      Máma dostala 8 tulipánů. 4 tulipány jí uschly.</a:t>
            </a:r>
            <a:br>
              <a:rPr lang="cs-CZ" sz="3200" b="1" dirty="0" smtClean="0"/>
            </a:br>
            <a:r>
              <a:rPr lang="cs-CZ" sz="3200" b="1" dirty="0" smtClean="0"/>
              <a:t>   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Kolik tulipánů mámě zbylo?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    Mámě zbyly                 tulipány.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801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79912" y="5085184"/>
          <a:ext cx="792088" cy="73585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MB9003513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36296" y="4941168"/>
            <a:ext cx="1512168" cy="1540768"/>
          </a:xfrm>
          <a:prstGeom prst="rect">
            <a:avLst/>
          </a:prstGeom>
        </p:spPr>
      </p:pic>
      <p:pic>
        <p:nvPicPr>
          <p:cNvPr id="8" name="Obrázek 7" descr="MB9004368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052736"/>
            <a:ext cx="1490464" cy="1490464"/>
          </a:xfrm>
          <a:prstGeom prst="rect">
            <a:avLst/>
          </a:prstGeom>
        </p:spPr>
      </p:pic>
    </p:spTree>
  </p:cSld>
  <p:clrMapOvr>
    <a:masterClrMapping/>
  </p:clrMapOvr>
  <p:transition spd="slow">
    <p:checke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6250706"/>
          </a:xfrm>
        </p:spPr>
        <p:txBody>
          <a:bodyPr anchor="t">
            <a:normAutofit/>
          </a:bodyPr>
          <a:lstStyle/>
          <a:p>
            <a:pPr algn="l"/>
            <a:r>
              <a:rPr lang="cs-CZ" sz="4800" b="1" dirty="0" smtClean="0">
                <a:solidFill>
                  <a:srgbClr val="FF0000"/>
                </a:solidFill>
              </a:rPr>
              <a:t>K O N T R O L A :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    Mámě zbyly                 tulipány.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801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8 – 4 = </a:t>
                      </a:r>
                      <a:r>
                        <a:rPr lang="cs-CZ" sz="5400" dirty="0" err="1" smtClean="0"/>
                        <a:t>4</a:t>
                      </a:r>
                      <a:endParaRPr lang="cs-CZ" sz="54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3968" y="5301208"/>
          <a:ext cx="792088" cy="8229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MB9003513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36296" y="4941168"/>
            <a:ext cx="1512168" cy="1540768"/>
          </a:xfrm>
          <a:prstGeom prst="rect">
            <a:avLst/>
          </a:prstGeom>
        </p:spPr>
      </p:pic>
      <p:pic>
        <p:nvPicPr>
          <p:cNvPr id="8" name="Obrázek 7" descr="MB90043686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1196752"/>
            <a:ext cx="1490464" cy="1490464"/>
          </a:xfrm>
          <a:prstGeom prst="rect">
            <a:avLst/>
          </a:prstGeom>
        </p:spPr>
      </p:pic>
      <p:pic>
        <p:nvPicPr>
          <p:cNvPr id="9" name="Obrázek 8" descr="MB90039961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948264" y="188640"/>
            <a:ext cx="1828800" cy="1828800"/>
          </a:xfrm>
          <a:prstGeom prst="rect">
            <a:avLst/>
          </a:prstGeom>
        </p:spPr>
      </p:pic>
      <p:sp>
        <p:nvSpPr>
          <p:cNvPr id="10" name="Vývojový diagram: spojka 9"/>
          <p:cNvSpPr/>
          <p:nvPr/>
        </p:nvSpPr>
        <p:spPr>
          <a:xfrm>
            <a:off x="2339752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4788024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29208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5868144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4283968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3779912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3275856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277180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Blesk 17"/>
          <p:cNvSpPr/>
          <p:nvPr/>
        </p:nvSpPr>
        <p:spPr>
          <a:xfrm flipH="1">
            <a:off x="5868144" y="2492896"/>
            <a:ext cx="432048" cy="504056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Blesk 19"/>
          <p:cNvSpPr/>
          <p:nvPr/>
        </p:nvSpPr>
        <p:spPr>
          <a:xfrm flipH="1">
            <a:off x="4283968" y="2492896"/>
            <a:ext cx="432048" cy="504056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Blesk 20"/>
          <p:cNvSpPr/>
          <p:nvPr/>
        </p:nvSpPr>
        <p:spPr>
          <a:xfrm flipH="1">
            <a:off x="4788024" y="2492896"/>
            <a:ext cx="432048" cy="504056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Blesk 21"/>
          <p:cNvSpPr/>
          <p:nvPr/>
        </p:nvSpPr>
        <p:spPr>
          <a:xfrm flipH="1">
            <a:off x="5292080" y="2492896"/>
            <a:ext cx="432048" cy="504056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6250706"/>
          </a:xfrm>
          <a:solidFill>
            <a:srgbClr val="92D050"/>
          </a:solidFill>
        </p:spPr>
        <p:txBody>
          <a:bodyPr anchor="t">
            <a:normAutofit/>
          </a:bodyPr>
          <a:lstStyle/>
          <a:p>
            <a:pPr algn="l"/>
            <a:r>
              <a:rPr lang="cs-CZ" sz="3100" b="1" dirty="0" smtClean="0"/>
              <a:t>Vyřeš:</a:t>
            </a:r>
            <a:r>
              <a:rPr lang="cs-CZ" sz="3200" b="1" dirty="0" smtClean="0"/>
              <a:t>      Jirka měl ke svačině 9 sušenek.</a:t>
            </a:r>
            <a:br>
              <a:rPr lang="cs-CZ" sz="3200" b="1" dirty="0" smtClean="0"/>
            </a:br>
            <a:r>
              <a:rPr lang="cs-CZ" sz="3200" b="1" dirty="0" smtClean="0"/>
              <a:t>                 7 sušenek rozdal kamarádům.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                 </a:t>
            </a:r>
            <a:r>
              <a:rPr lang="cs-CZ" b="1" dirty="0" smtClean="0">
                <a:solidFill>
                  <a:srgbClr val="FF0000"/>
                </a:solidFill>
              </a:rPr>
              <a:t>Kolik sušenek Jirkovi zbylo?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      </a:t>
            </a:r>
            <a:r>
              <a:rPr lang="cs-CZ" sz="3600" b="1" dirty="0" smtClean="0"/>
              <a:t>Jirkovi  zbyly             sušenky.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501008"/>
          <a:ext cx="5040560" cy="100811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860032" y="5013176"/>
          <a:ext cx="792088" cy="73585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B9004377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24328" y="2636912"/>
            <a:ext cx="1346448" cy="1418456"/>
          </a:xfrm>
          <a:prstGeom prst="rect">
            <a:avLst/>
          </a:prstGeom>
        </p:spPr>
      </p:pic>
    </p:spTree>
  </p:cSld>
  <p:clrMapOvr>
    <a:masterClrMapping/>
  </p:clrMapOvr>
  <p:transition spd="slow">
    <p:checke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6250706"/>
          </a:xfrm>
          <a:solidFill>
            <a:srgbClr val="92D050"/>
          </a:solidFill>
        </p:spPr>
        <p:txBody>
          <a:bodyPr anchor="t">
            <a:normAutofit/>
          </a:bodyPr>
          <a:lstStyle/>
          <a:p>
            <a:pPr algn="l"/>
            <a:r>
              <a:rPr lang="cs-CZ" sz="4800" b="1" dirty="0" smtClean="0"/>
              <a:t>K O N T R O L A :</a:t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800" b="1" dirty="0" smtClean="0"/>
              <a:t>Znázornění: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Výpočet: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Odpověď:        </a:t>
            </a:r>
            <a:r>
              <a:rPr lang="cs-CZ" sz="3600" b="1" dirty="0" smtClean="0"/>
              <a:t>Jirkovi  zbyly             sušenky.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23728" y="2276872"/>
          <a:ext cx="5064224" cy="100811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64224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23729" y="3429000"/>
          <a:ext cx="5040560" cy="10801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0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9 – 7 = 2</a:t>
                      </a:r>
                      <a:endParaRPr lang="cs-CZ" sz="6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860032" y="4725144"/>
          <a:ext cx="792088" cy="89496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92088"/>
              </a:tblGrid>
              <a:tr h="894968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B90043777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797552" y="5157192"/>
            <a:ext cx="1346448" cy="1418456"/>
          </a:xfrm>
          <a:prstGeom prst="rect">
            <a:avLst/>
          </a:prstGeom>
        </p:spPr>
      </p:pic>
      <p:pic>
        <p:nvPicPr>
          <p:cNvPr id="7" name="Obrázek 6" descr="MB90023229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15200" y="404664"/>
            <a:ext cx="1828800" cy="1828800"/>
          </a:xfrm>
          <a:prstGeom prst="rect">
            <a:avLst/>
          </a:prstGeom>
        </p:spPr>
      </p:pic>
      <p:pic>
        <p:nvPicPr>
          <p:cNvPr id="8" name="Obrázek 7" descr="MB90043637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15200" y="2492896"/>
            <a:ext cx="1828800" cy="1828800"/>
          </a:xfrm>
          <a:prstGeom prst="rect">
            <a:avLst/>
          </a:prstGeom>
        </p:spPr>
      </p:pic>
      <p:sp>
        <p:nvSpPr>
          <p:cNvPr id="10" name="Vývojový diagram: spojka 9"/>
          <p:cNvSpPr/>
          <p:nvPr/>
        </p:nvSpPr>
        <p:spPr>
          <a:xfrm>
            <a:off x="2339752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3203848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3707904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277180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6156176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565212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5220072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4716016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4211960" y="2636912"/>
            <a:ext cx="288032" cy="31318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Násobení 20"/>
          <p:cNvSpPr/>
          <p:nvPr/>
        </p:nvSpPr>
        <p:spPr>
          <a:xfrm>
            <a:off x="6084168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3131840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3635896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ásobení 25"/>
          <p:cNvSpPr/>
          <p:nvPr/>
        </p:nvSpPr>
        <p:spPr>
          <a:xfrm>
            <a:off x="4139952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ásobení 26"/>
          <p:cNvSpPr/>
          <p:nvPr/>
        </p:nvSpPr>
        <p:spPr>
          <a:xfrm>
            <a:off x="4644008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ásobení 27"/>
          <p:cNvSpPr/>
          <p:nvPr/>
        </p:nvSpPr>
        <p:spPr>
          <a:xfrm>
            <a:off x="5148064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5580112" y="2564904"/>
            <a:ext cx="432048" cy="432048"/>
          </a:xfrm>
          <a:prstGeom prst="mathMultiply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3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725144"/>
            <a:ext cx="7772400" cy="1043831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                                  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332657"/>
            <a:ext cx="8208912" cy="1656183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</a:t>
            </a:r>
            <a:r>
              <a:rPr lang="cs-CZ" dirty="0" smtClean="0">
                <a:solidFill>
                  <a:schemeClr val="tx1"/>
                </a:solidFill>
              </a:rPr>
              <a:t>Office.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1027" name="Picture 3" descr="C:\Users\Jirka\Pictures\B DUMY GIF\MB900288856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060848"/>
            <a:ext cx="4349080" cy="388843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508103" y="2967334"/>
            <a:ext cx="338437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1"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                                                     K O N E C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hecke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0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30 PPT</Template>
  <TotalTime>4</TotalTime>
  <Words>111</Words>
  <Application>Microsoft Office PowerPoint</Application>
  <PresentationFormat>Předvádění na obrazovce (4:3)</PresentationFormat>
  <Paragraphs>19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30 PPT</vt:lpstr>
      <vt:lpstr>                                                                                                EU PENÍZE ŠKOLÁM                                                 Zlepšení podmínek pro vzdělávání na základních školách                                                 Operačního programu Vzdělání pro konkurenceschopnost   Číslo a název klíčové aktivity:                                                                        III/2 Inovace a zkvalitnění výuky prostřednictvím ICT Číslo DUM:                                                                                                 VY_12_INOVACE_M.1.R.1 B.10 Jméno autora:                                               Mgr. Daniela Ševčíková Datum (období) vytvoření DUM:                                                                  duben až  květen  2013 Ročník:                                                1. Vzdělávací oblast:                                              matematika a její aplikace   Vzdělávací obor:                                              matematika Klíčová slova:                                                                                                   slovní úloha, znázornění, výpočet, odpověď,  odčítání                                                                                                                              v oboru čísel do 10 Anotace:                                                                                                           Žáci se naučí řešit slovní úlohy na odčítání  v oboru čísel                                                                                                                             do 10  ve třech krocích - znázornit, vypočítat a doplnit                                                                                                                              odpověď.                                                                                                                                   Druh učebního materiálu:                                                                             Prezentace PowerPoint Očekávaný výstup:                                                                                         Žáci řeší slovní úlohy na odčítání v oboru čísel do 10.                                                                               </vt:lpstr>
      <vt:lpstr>Vyřeš:     Petr měl 10 Kč. 6 Kč utratil.                  Kolik Kč mu zbylo?      Znázornění:  Výpočet:  Odpověď:   Petrovi zbyly               Kč.</vt:lpstr>
      <vt:lpstr>K O N T R O L A :     Znázornění:  Výpočet:   Odpověď:   Petrovi zbyly               Kč.</vt:lpstr>
      <vt:lpstr>Vyřeš:      Máma dostala 8 tulipánů. 4 tulipány jí uschly.                          Kolik tulipánů mámě zbylo?    Znázornění:   Výpočet:    Odpověď:      Mámě zbyly                 tulipány.</vt:lpstr>
      <vt:lpstr>K O N T R O L A :    Znázornění:   Výpočet:    Odpověď:      Mámě zbyly                 tulipány.</vt:lpstr>
      <vt:lpstr>Vyřeš:      Jirka měl ke svačině 9 sušenek.                  7 sušenek rozdal kamarádům.                   Kolik sušenek Jirkovi zbylo?  Znázornění:   Výpočet:   Odpověď:        Jirkovi  zbyly             sušenky.</vt:lpstr>
      <vt:lpstr>K O N T R O L A :   Znázornění:   Výpočet:   Odpověď:        Jirkovi  zbyly             sušenky.</vt:lpstr>
      <vt:lpstr>                                               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                                                                                              EU PENÍZE ŠKOLÁM                                                 Zlepšení podmínek pro vzdělávání na základních školách                                                 Operačního programu Vzdělání pro konkurenceschopnost   Číslo a název klíčové aktivity:                                                                        III/2 Inovace a zkvalitnění výuky prostřednictvím ICT Číslo DUM:                                                                                                 VY_12_INOVACE_M.1.R.1 B.10 Jméno autora:                                               Mgr. Daniela Ševčíková Datum (období) vytvoření DUM:                                                                  duben až  květen  2013 Ročník:                                                1. Vzdělávací oblast:                                              matematika a její aplikace   Vzdělávací obor:                                              matematika Klíčová slova:                                                                                                   slovní úloha, znázornění, výpočet, odpověď,  odčítání                                                                                                                              v oboru čísel do 10 Anotace:                                                                                                           Žáci se naučí řešit slovní úlohy na odčítání  v oboru čísel                                                                                                                             do 10  ve třech krocích - znázornit, vypočítat a doplnit                                                                                                                              odpověď.                                                                                                                                   Druh učebního materiálu:                                                                             Prezentace PowerPoint Očekávaný výstup:                                                                                         Žáci řeší slovní úlohy na odčítání v oboru čísel do 10.                                                                               </dc:title>
  <dc:creator>Jirka</dc:creator>
  <cp:lastModifiedBy>Jirka</cp:lastModifiedBy>
  <cp:revision>1</cp:revision>
  <dcterms:created xsi:type="dcterms:W3CDTF">2013-05-04T15:57:49Z</dcterms:created>
  <dcterms:modified xsi:type="dcterms:W3CDTF">2013-05-04T16:02:05Z</dcterms:modified>
</cp:coreProperties>
</file>