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38B1855-1B75-4FBE-930C-398BA8C253C6}" styleName="Styl s motivem 2 – zvýraznění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heel spokes="8"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4. 5. 2013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heel spokes="8"/>
    <p:sndAc>
      <p:stSnd>
        <p:snd r:embed="rId13" name="chimes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348880"/>
            <a:ext cx="8229600" cy="4320480"/>
          </a:xfrm>
          <a:solidFill>
            <a:schemeClr val="accent1"/>
          </a:solidFill>
        </p:spPr>
        <p:txBody>
          <a:bodyPr>
            <a:normAutofit fontScale="90000"/>
          </a:bodyPr>
          <a:lstStyle/>
          <a:p>
            <a:pPr algn="l"/>
            <a:r>
              <a:rPr lang="cs-CZ" sz="1600" b="1" dirty="0" smtClean="0"/>
              <a:t>                                                                                   EU PENÍZE ŠKOLÁM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>                                                </a:t>
            </a:r>
            <a:r>
              <a:rPr lang="cs-CZ" sz="1600" b="1" dirty="0" smtClean="0"/>
              <a:t>Zlepšení podmínek pro vzdělávání na základních školách 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>                                               </a:t>
            </a:r>
            <a:r>
              <a:rPr lang="cs-CZ" sz="1600" b="1" dirty="0" smtClean="0"/>
              <a:t>Operačního programu Vzdělání pro konkurenceschopnost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/>
              <a:t>Číslo a název klíčové aktivity:                                                                                    </a:t>
            </a:r>
            <a:r>
              <a:rPr lang="cs-CZ" sz="1200" b="1" dirty="0" smtClean="0"/>
              <a:t>III/2 Inovace a zkvalitnění výuky prostřednictvím ICT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Číslo DUM:	                                                                                                          VY_12_INOVACE_M.1.R.1 B.11</a:t>
            </a:r>
            <a:br>
              <a:rPr lang="cs-CZ" sz="1200" dirty="0" smtClean="0"/>
            </a:br>
            <a:r>
              <a:rPr lang="cs-CZ" sz="1200" dirty="0" smtClean="0"/>
              <a:t>Jméno autora:			                                                Mgr. Daniela Ševčíková</a:t>
            </a:r>
            <a:br>
              <a:rPr lang="cs-CZ" sz="1200" dirty="0" smtClean="0"/>
            </a:br>
            <a:r>
              <a:rPr lang="cs-CZ" sz="1200" dirty="0" smtClean="0"/>
              <a:t>Datum (období) vytvoření DUM:                                                                             duben až  květen  2013</a:t>
            </a:r>
            <a:br>
              <a:rPr lang="cs-CZ" sz="1200" dirty="0" smtClean="0"/>
            </a:br>
            <a:r>
              <a:rPr lang="cs-CZ" sz="1200" dirty="0" smtClean="0"/>
              <a:t>Ročník: 			                                                1.</a:t>
            </a:r>
            <a:br>
              <a:rPr lang="cs-CZ" sz="1200" dirty="0" smtClean="0"/>
            </a:br>
            <a:r>
              <a:rPr lang="cs-CZ" sz="1200" dirty="0" smtClean="0"/>
              <a:t>Vzdělávací oblast:		                                                matematika a její aplikace		</a:t>
            </a:r>
            <a:br>
              <a:rPr lang="cs-CZ" sz="1200" dirty="0" smtClean="0"/>
            </a:br>
            <a:r>
              <a:rPr lang="cs-CZ" sz="1200" dirty="0" smtClean="0"/>
              <a:t>Vzdělávací obor:		                                                matematika</a:t>
            </a:r>
            <a:br>
              <a:rPr lang="cs-CZ" sz="1200" dirty="0" smtClean="0"/>
            </a:br>
            <a:r>
              <a:rPr lang="cs-CZ" sz="1200" dirty="0" smtClean="0"/>
              <a:t>Klíčová slova:                                                                                                              číselná řada </a:t>
            </a:r>
            <a:r>
              <a:rPr lang="cs-CZ" sz="1200" dirty="0" smtClean="0"/>
              <a:t>0 -</a:t>
            </a:r>
            <a:r>
              <a:rPr lang="cs-CZ" sz="1200" dirty="0" smtClean="0"/>
              <a:t>20, číslice </a:t>
            </a:r>
            <a:r>
              <a:rPr lang="cs-CZ" sz="1200" dirty="0" smtClean="0"/>
              <a:t>0 -</a:t>
            </a:r>
            <a:r>
              <a:rPr lang="cs-CZ" sz="1200" dirty="0" smtClean="0"/>
              <a:t>20, sčítání a odčítání v oboru čísel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 </a:t>
            </a:r>
            <a:r>
              <a:rPr lang="cs-CZ" sz="1200" dirty="0" smtClean="0"/>
              <a:t>                                                                                                                                     </a:t>
            </a:r>
            <a:r>
              <a:rPr lang="cs-CZ" sz="1200" dirty="0" smtClean="0"/>
              <a:t>do </a:t>
            </a:r>
            <a:r>
              <a:rPr lang="cs-CZ" sz="1200" dirty="0" smtClean="0"/>
              <a:t>20  </a:t>
            </a:r>
            <a:br>
              <a:rPr lang="cs-CZ" sz="1200" dirty="0" smtClean="0"/>
            </a:br>
            <a:r>
              <a:rPr lang="cs-CZ" sz="1200" dirty="0" smtClean="0"/>
              <a:t>                                                                                                                                      bez přechodu přes desítku, sčítání a odčítání  předmětů  v oboru </a:t>
            </a:r>
            <a:br>
              <a:rPr lang="cs-CZ" sz="1200" dirty="0" smtClean="0"/>
            </a:br>
            <a:r>
              <a:rPr lang="cs-CZ" sz="1200" dirty="0" smtClean="0"/>
              <a:t>                                                                                                                                      čísel do 20 bez přechodu přes desítku, rozklad čísel</a:t>
            </a:r>
            <a:br>
              <a:rPr lang="cs-CZ" sz="1200" dirty="0" smtClean="0"/>
            </a:br>
            <a:r>
              <a:rPr lang="cs-CZ" sz="1200" dirty="0" smtClean="0"/>
              <a:t>                                   </a:t>
            </a:r>
            <a:br>
              <a:rPr lang="cs-CZ" sz="1200" dirty="0" smtClean="0"/>
            </a:br>
            <a:r>
              <a:rPr lang="cs-CZ" sz="1200" dirty="0" smtClean="0"/>
              <a:t>Anotace:                                                                                                                     Žáci se naučí sčítat a odčítat v oboru čísel do 20 bez přechodu přes </a:t>
            </a:r>
            <a:br>
              <a:rPr lang="cs-CZ" sz="1200" dirty="0" smtClean="0"/>
            </a:br>
            <a:r>
              <a:rPr lang="cs-CZ" sz="1200" dirty="0" smtClean="0"/>
              <a:t>                                                                                                                                     desítku, psát příklady na sčítání a odčítání, řešit s nimi slovní úlohy, </a:t>
            </a:r>
            <a:br>
              <a:rPr lang="cs-CZ" sz="1200" dirty="0" smtClean="0"/>
            </a:br>
            <a:r>
              <a:rPr lang="cs-CZ" sz="1200" dirty="0" smtClean="0"/>
              <a:t>                                                                                                                                     formou zábavných příkladů zopakují sčítání, odčítání, rozklad čísel      </a:t>
            </a:r>
            <a:br>
              <a:rPr lang="cs-CZ" sz="1200" dirty="0" smtClean="0"/>
            </a:br>
            <a:r>
              <a:rPr lang="cs-CZ" sz="1200" dirty="0" smtClean="0"/>
              <a:t>                                                                                                                                     v oboru čísel   do </a:t>
            </a:r>
            <a:r>
              <a:rPr lang="cs-CZ" sz="1200" dirty="0" smtClean="0"/>
              <a:t>20.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                                </a:t>
            </a:r>
            <a:br>
              <a:rPr lang="cs-CZ" sz="1200" dirty="0" smtClean="0"/>
            </a:br>
            <a:r>
              <a:rPr lang="cs-CZ" sz="1200" dirty="0" smtClean="0"/>
              <a:t>Druh učebního materiálu:                                                                                       Prezentace PowerPoint</a:t>
            </a:r>
            <a:br>
              <a:rPr lang="cs-CZ" sz="1200" dirty="0" smtClean="0"/>
            </a:br>
            <a:r>
              <a:rPr lang="cs-CZ" sz="1200" dirty="0" smtClean="0"/>
              <a:t>Očekávaný výstup:                                                                                                    Žáci znají čísla </a:t>
            </a:r>
            <a:r>
              <a:rPr lang="cs-CZ" sz="1200" dirty="0" smtClean="0"/>
              <a:t>0 -</a:t>
            </a:r>
            <a:r>
              <a:rPr lang="cs-CZ" sz="1200" dirty="0" smtClean="0"/>
              <a:t>20, umí je mezi s sebou sčítat a odčítat bez </a:t>
            </a:r>
            <a:br>
              <a:rPr lang="cs-CZ" sz="1200" dirty="0" smtClean="0"/>
            </a:br>
            <a:r>
              <a:rPr lang="cs-CZ" sz="1200" dirty="0" smtClean="0"/>
              <a:t>                                                                                                                                     přechodu přes desítku, psát příklady na sčítání a odčítání, rozkládat </a:t>
            </a:r>
            <a:br>
              <a:rPr lang="cs-CZ" sz="1200" dirty="0" smtClean="0"/>
            </a:br>
            <a:r>
              <a:rPr lang="cs-CZ" sz="1200" dirty="0" smtClean="0"/>
              <a:t>                                                                                                                                     čísla. </a:t>
            </a:r>
            <a:br>
              <a:rPr lang="cs-CZ" sz="1200" dirty="0" smtClean="0"/>
            </a:br>
            <a:endParaRPr lang="cs-CZ" sz="1200" dirty="0"/>
          </a:p>
        </p:txBody>
      </p:sp>
      <p:pic>
        <p:nvPicPr>
          <p:cNvPr id="5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60648"/>
            <a:ext cx="2295525" cy="295275"/>
          </a:xfrm>
          <a:prstGeom prst="rect">
            <a:avLst/>
          </a:prstGeom>
          <a:noFill/>
          <a:extLst/>
        </p:spPr>
      </p:pic>
      <p:pic>
        <p:nvPicPr>
          <p:cNvPr id="6" name="Obrázek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620688"/>
            <a:ext cx="6984776" cy="16383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1. Doplň chybějící čísla do číselné řady</a:t>
            </a:r>
            <a:endParaRPr lang="cs-CZ" b="1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827584" y="2132857"/>
          <a:ext cx="7344821" cy="86409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67711"/>
                <a:gridCol w="667711"/>
                <a:gridCol w="667711"/>
                <a:gridCol w="667711"/>
                <a:gridCol w="667711"/>
                <a:gridCol w="667711"/>
                <a:gridCol w="667711"/>
                <a:gridCol w="667711"/>
                <a:gridCol w="667711"/>
                <a:gridCol w="667711"/>
                <a:gridCol w="667711"/>
              </a:tblGrid>
              <a:tr h="864096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0</a:t>
                      </a:r>
                      <a:endParaRPr lang="cs-CZ" sz="4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</a:t>
                      </a:r>
                      <a:endParaRPr lang="cs-CZ" sz="4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5</a:t>
                      </a:r>
                      <a:endParaRPr lang="cs-CZ" sz="4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9</a:t>
                      </a:r>
                      <a:endParaRPr lang="cs-CZ" sz="4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4000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47664" y="4077072"/>
          <a:ext cx="6552730" cy="8640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5273"/>
                <a:gridCol w="655273"/>
                <a:gridCol w="655273"/>
                <a:gridCol w="655273"/>
                <a:gridCol w="655273"/>
                <a:gridCol w="655273"/>
                <a:gridCol w="655273"/>
                <a:gridCol w="655273"/>
                <a:gridCol w="655273"/>
                <a:gridCol w="655273"/>
              </a:tblGrid>
              <a:tr h="864096"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11</a:t>
                      </a:r>
                      <a:endParaRPr lang="cs-CZ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14</a:t>
                      </a:r>
                      <a:endParaRPr lang="cs-CZ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17</a:t>
                      </a:r>
                      <a:endParaRPr lang="cs-CZ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19</a:t>
                      </a:r>
                      <a:endParaRPr lang="cs-CZ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sz="36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Zahnutá šipka doleva 4"/>
          <p:cNvSpPr/>
          <p:nvPr/>
        </p:nvSpPr>
        <p:spPr>
          <a:xfrm>
            <a:off x="8172400" y="2492896"/>
            <a:ext cx="792088" cy="1152128"/>
          </a:xfrm>
          <a:prstGeom prst="curvedLeftArrow">
            <a:avLst>
              <a:gd name="adj1" fmla="val 25000"/>
              <a:gd name="adj2" fmla="val 45362"/>
              <a:gd name="adj3" fmla="val 25000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Zahnutá šipka doprava 5"/>
          <p:cNvSpPr/>
          <p:nvPr/>
        </p:nvSpPr>
        <p:spPr>
          <a:xfrm>
            <a:off x="611560" y="3429000"/>
            <a:ext cx="899592" cy="1224136"/>
          </a:xfrm>
          <a:prstGeom prst="curv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Šipka doleva 6"/>
          <p:cNvSpPr/>
          <p:nvPr/>
        </p:nvSpPr>
        <p:spPr>
          <a:xfrm>
            <a:off x="1619672" y="3284984"/>
            <a:ext cx="6480720" cy="43204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8" name="Obrázek 7" descr="MB9002374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07904" y="5157192"/>
            <a:ext cx="1274440" cy="1418456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dirty="0" smtClean="0"/>
              <a:t>2. Pod dominové kostky doplň 2 příklady na sčítání a 2 příklady na odčítání</a:t>
            </a:r>
            <a:endParaRPr lang="cs-CZ" sz="3600" b="1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827584" y="2204864"/>
          <a:ext cx="2088232" cy="95188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044116"/>
                <a:gridCol w="1044116"/>
              </a:tblGrid>
              <a:tr h="95188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3563888" y="2204864"/>
          <a:ext cx="2016224" cy="95188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008112"/>
                <a:gridCol w="1008112"/>
              </a:tblGrid>
              <a:tr h="95188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6228184" y="2204864"/>
          <a:ext cx="2160240" cy="93610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080120"/>
                <a:gridCol w="1080120"/>
              </a:tblGrid>
              <a:tr h="93610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Vývojový diagram: spojka 5"/>
          <p:cNvSpPr/>
          <p:nvPr/>
        </p:nvSpPr>
        <p:spPr>
          <a:xfrm>
            <a:off x="1547664" y="2276872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Vývojový diagram: spojka 6"/>
          <p:cNvSpPr/>
          <p:nvPr/>
        </p:nvSpPr>
        <p:spPr>
          <a:xfrm>
            <a:off x="1259632" y="2276872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Vývojový diagram: spojka 7"/>
          <p:cNvSpPr/>
          <p:nvPr/>
        </p:nvSpPr>
        <p:spPr>
          <a:xfrm>
            <a:off x="971600" y="2276872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Vývojový diagram: spojka 8"/>
          <p:cNvSpPr/>
          <p:nvPr/>
        </p:nvSpPr>
        <p:spPr>
          <a:xfrm>
            <a:off x="2411760" y="2492896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Vývojový diagram: spojka 9"/>
          <p:cNvSpPr/>
          <p:nvPr/>
        </p:nvSpPr>
        <p:spPr>
          <a:xfrm>
            <a:off x="2123728" y="2780928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Vývojový diagram: spojka 10"/>
          <p:cNvSpPr/>
          <p:nvPr/>
        </p:nvSpPr>
        <p:spPr>
          <a:xfrm>
            <a:off x="1403648" y="2564904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Vývojový diagram: spojka 11"/>
          <p:cNvSpPr/>
          <p:nvPr/>
        </p:nvSpPr>
        <p:spPr>
          <a:xfrm>
            <a:off x="1547664" y="2852936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Vývojový diagram: spojka 12"/>
          <p:cNvSpPr/>
          <p:nvPr/>
        </p:nvSpPr>
        <p:spPr>
          <a:xfrm>
            <a:off x="1259632" y="2852936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Vývojový diagram: spojka 13"/>
          <p:cNvSpPr/>
          <p:nvPr/>
        </p:nvSpPr>
        <p:spPr>
          <a:xfrm>
            <a:off x="971600" y="2852936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Vývojový diagram: spojka 14"/>
          <p:cNvSpPr/>
          <p:nvPr/>
        </p:nvSpPr>
        <p:spPr>
          <a:xfrm>
            <a:off x="1691680" y="2564904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Vývojový diagram: spojka 15"/>
          <p:cNvSpPr/>
          <p:nvPr/>
        </p:nvSpPr>
        <p:spPr>
          <a:xfrm>
            <a:off x="1187624" y="2564904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Vývojový diagram: spojka 16"/>
          <p:cNvSpPr/>
          <p:nvPr/>
        </p:nvSpPr>
        <p:spPr>
          <a:xfrm>
            <a:off x="899592" y="2564904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4" name="Vývojový diagram: spojka 43"/>
          <p:cNvSpPr/>
          <p:nvPr/>
        </p:nvSpPr>
        <p:spPr>
          <a:xfrm>
            <a:off x="4211960" y="2852936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5" name="Vývojový diagram: spojka 44"/>
          <p:cNvSpPr/>
          <p:nvPr/>
        </p:nvSpPr>
        <p:spPr>
          <a:xfrm>
            <a:off x="3779912" y="2852936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6" name="Vývojový diagram: spojka 45"/>
          <p:cNvSpPr/>
          <p:nvPr/>
        </p:nvSpPr>
        <p:spPr>
          <a:xfrm>
            <a:off x="3995936" y="2564904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7" name="Vývojový diagram: spojka 46"/>
          <p:cNvSpPr/>
          <p:nvPr/>
        </p:nvSpPr>
        <p:spPr>
          <a:xfrm>
            <a:off x="4211960" y="2348880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8" name="Vývojový diagram: spojka 47"/>
          <p:cNvSpPr/>
          <p:nvPr/>
        </p:nvSpPr>
        <p:spPr>
          <a:xfrm>
            <a:off x="3779912" y="2348880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9" name="Vývojový diagram: spojka 48"/>
          <p:cNvSpPr/>
          <p:nvPr/>
        </p:nvSpPr>
        <p:spPr>
          <a:xfrm>
            <a:off x="6372200" y="2348880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0" name="Vývojový diagram: spojka 49"/>
          <p:cNvSpPr/>
          <p:nvPr/>
        </p:nvSpPr>
        <p:spPr>
          <a:xfrm>
            <a:off x="5292080" y="2852936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1" name="Vývojový diagram: spojka 50"/>
          <p:cNvSpPr/>
          <p:nvPr/>
        </p:nvSpPr>
        <p:spPr>
          <a:xfrm>
            <a:off x="5076056" y="2852936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2" name="Vývojový diagram: spojka 51"/>
          <p:cNvSpPr/>
          <p:nvPr/>
        </p:nvSpPr>
        <p:spPr>
          <a:xfrm>
            <a:off x="4860032" y="2852936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3" name="Vývojový diagram: spojka 52"/>
          <p:cNvSpPr/>
          <p:nvPr/>
        </p:nvSpPr>
        <p:spPr>
          <a:xfrm>
            <a:off x="4644008" y="2852936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4" name="Vývojový diagram: spojka 53"/>
          <p:cNvSpPr/>
          <p:nvPr/>
        </p:nvSpPr>
        <p:spPr>
          <a:xfrm>
            <a:off x="5148064" y="2636912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5" name="Vývojový diagram: spojka 54"/>
          <p:cNvSpPr/>
          <p:nvPr/>
        </p:nvSpPr>
        <p:spPr>
          <a:xfrm>
            <a:off x="4788024" y="2636912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6" name="Vývojový diagram: spojka 55"/>
          <p:cNvSpPr/>
          <p:nvPr/>
        </p:nvSpPr>
        <p:spPr>
          <a:xfrm>
            <a:off x="5292080" y="2348880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7" name="Vývojový diagram: spojka 56"/>
          <p:cNvSpPr/>
          <p:nvPr/>
        </p:nvSpPr>
        <p:spPr>
          <a:xfrm>
            <a:off x="5076056" y="2348880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8" name="Vývojový diagram: spojka 57"/>
          <p:cNvSpPr/>
          <p:nvPr/>
        </p:nvSpPr>
        <p:spPr>
          <a:xfrm>
            <a:off x="4860032" y="2348880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9" name="Vývojový diagram: spojka 58"/>
          <p:cNvSpPr/>
          <p:nvPr/>
        </p:nvSpPr>
        <p:spPr>
          <a:xfrm>
            <a:off x="4644008" y="2348880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0" name="Vývojový diagram: spojka 59"/>
          <p:cNvSpPr/>
          <p:nvPr/>
        </p:nvSpPr>
        <p:spPr>
          <a:xfrm>
            <a:off x="7452320" y="2276872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1" name="Vývojový diagram: spojka 60"/>
          <p:cNvSpPr/>
          <p:nvPr/>
        </p:nvSpPr>
        <p:spPr>
          <a:xfrm>
            <a:off x="7092280" y="2852936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2" name="Vývojový diagram: spojka 61"/>
          <p:cNvSpPr/>
          <p:nvPr/>
        </p:nvSpPr>
        <p:spPr>
          <a:xfrm>
            <a:off x="6876256" y="2852936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3" name="Vývojový diagram: spojka 62"/>
          <p:cNvSpPr/>
          <p:nvPr/>
        </p:nvSpPr>
        <p:spPr>
          <a:xfrm>
            <a:off x="6588224" y="2852936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4" name="Vývojový diagram: spojka 63"/>
          <p:cNvSpPr/>
          <p:nvPr/>
        </p:nvSpPr>
        <p:spPr>
          <a:xfrm>
            <a:off x="6372200" y="2852936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5" name="Vývojový diagram: spojka 64"/>
          <p:cNvSpPr/>
          <p:nvPr/>
        </p:nvSpPr>
        <p:spPr>
          <a:xfrm>
            <a:off x="6876256" y="2564904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6" name="Vývojový diagram: spojka 65"/>
          <p:cNvSpPr/>
          <p:nvPr/>
        </p:nvSpPr>
        <p:spPr>
          <a:xfrm>
            <a:off x="6588224" y="2564904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7" name="Vývojový diagram: spojka 66"/>
          <p:cNvSpPr/>
          <p:nvPr/>
        </p:nvSpPr>
        <p:spPr>
          <a:xfrm>
            <a:off x="7092280" y="2348880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8" name="Vývojový diagram: spojka 67"/>
          <p:cNvSpPr/>
          <p:nvPr/>
        </p:nvSpPr>
        <p:spPr>
          <a:xfrm>
            <a:off x="6876256" y="2348880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9" name="Vývojový diagram: spojka 68"/>
          <p:cNvSpPr/>
          <p:nvPr/>
        </p:nvSpPr>
        <p:spPr>
          <a:xfrm>
            <a:off x="6588224" y="2348880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0" name="Vývojový diagram: spojka 69"/>
          <p:cNvSpPr/>
          <p:nvPr/>
        </p:nvSpPr>
        <p:spPr>
          <a:xfrm>
            <a:off x="7740352" y="2564904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1" name="Vývojový diagram: spojka 70"/>
          <p:cNvSpPr/>
          <p:nvPr/>
        </p:nvSpPr>
        <p:spPr>
          <a:xfrm>
            <a:off x="8028384" y="2852936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2" name="Vývojový diagram: spojka 71"/>
          <p:cNvSpPr/>
          <p:nvPr/>
        </p:nvSpPr>
        <p:spPr>
          <a:xfrm>
            <a:off x="7740352" y="2852936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3" name="Vývojový diagram: spojka 72"/>
          <p:cNvSpPr/>
          <p:nvPr/>
        </p:nvSpPr>
        <p:spPr>
          <a:xfrm>
            <a:off x="7452320" y="2852936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4" name="Vývojový diagram: spojka 73"/>
          <p:cNvSpPr/>
          <p:nvPr/>
        </p:nvSpPr>
        <p:spPr>
          <a:xfrm>
            <a:off x="8028384" y="2276872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5" name="Vývojový diagram: spojka 74"/>
          <p:cNvSpPr/>
          <p:nvPr/>
        </p:nvSpPr>
        <p:spPr>
          <a:xfrm>
            <a:off x="7740352" y="2276872"/>
            <a:ext cx="144016" cy="169168"/>
          </a:xfrm>
          <a:prstGeom prst="flowChartConnector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6" name="TextovéPole 75"/>
          <p:cNvSpPr txBox="1"/>
          <p:nvPr/>
        </p:nvSpPr>
        <p:spPr>
          <a:xfrm>
            <a:off x="755576" y="3789040"/>
            <a:ext cx="770485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__________________             __________________            __________________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__________________             __________________            __________________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__________________             __________________            __________________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__________________             __________________            __________________</a:t>
            </a:r>
            <a:endParaRPr lang="cs-CZ" b="1" dirty="0"/>
          </a:p>
        </p:txBody>
      </p:sp>
    </p:spTree>
  </p:cSld>
  <p:clrMapOvr>
    <a:masterClrMapping/>
  </p:clrMapOvr>
  <p:transition spd="slow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3. Doplň rozklad</a:t>
            </a:r>
            <a:endParaRPr lang="cs-CZ" b="1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83568" y="2132856"/>
          <a:ext cx="1728192" cy="4104457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864096"/>
                <a:gridCol w="864096"/>
              </a:tblGrid>
              <a:tr h="58635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10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</a:tr>
              <a:tr h="586351"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3</a:t>
                      </a:r>
                      <a:endParaRPr lang="cs-CZ" sz="2800" b="1" dirty="0"/>
                    </a:p>
                  </a:txBody>
                  <a:tcPr/>
                </a:tc>
              </a:tr>
              <a:tr h="58635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11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</a:tr>
              <a:tr h="586351"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10</a:t>
                      </a:r>
                      <a:endParaRPr lang="cs-CZ" sz="2800" b="1" dirty="0"/>
                    </a:p>
                  </a:txBody>
                  <a:tcPr/>
                </a:tc>
              </a:tr>
              <a:tr h="58635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15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</a:tr>
              <a:tr h="586351"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12</a:t>
                      </a:r>
                      <a:endParaRPr lang="cs-CZ" sz="2800" b="1" dirty="0"/>
                    </a:p>
                  </a:txBody>
                  <a:tcPr/>
                </a:tc>
              </a:tr>
              <a:tr h="586351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16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6660232" y="2060846"/>
          <a:ext cx="1656184" cy="4248475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803920"/>
                <a:gridCol w="852264"/>
              </a:tblGrid>
              <a:tr h="606925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15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</a:tr>
              <a:tr h="606925"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3</a:t>
                      </a:r>
                      <a:endParaRPr lang="cs-CZ" sz="2800" b="1" dirty="0"/>
                    </a:p>
                  </a:txBody>
                  <a:tcPr/>
                </a:tc>
              </a:tr>
              <a:tr h="606925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1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</a:tr>
              <a:tr h="606925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20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</a:tr>
              <a:tr h="606925"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12</a:t>
                      </a:r>
                      <a:endParaRPr lang="cs-CZ" sz="2800" b="1" dirty="0"/>
                    </a:p>
                  </a:txBody>
                  <a:tcPr/>
                </a:tc>
              </a:tr>
              <a:tr h="606925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10</a:t>
                      </a:r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</a:tr>
              <a:tr h="606925"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/>
                        <a:t>19</a:t>
                      </a:r>
                      <a:endParaRPr lang="cs-CZ" sz="28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ovnoramenný trojúhelník 4"/>
          <p:cNvSpPr/>
          <p:nvPr/>
        </p:nvSpPr>
        <p:spPr>
          <a:xfrm>
            <a:off x="683568" y="1340768"/>
            <a:ext cx="1656184" cy="720080"/>
          </a:xfrm>
          <a:prstGeom prst="triangle">
            <a:avLst>
              <a:gd name="adj" fmla="val 49200"/>
            </a:avLst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16</a:t>
            </a:r>
            <a:endParaRPr lang="cs-CZ" sz="3200" b="1" dirty="0"/>
          </a:p>
        </p:txBody>
      </p:sp>
      <p:sp>
        <p:nvSpPr>
          <p:cNvPr id="6" name="Rovnoramenný trojúhelník 5"/>
          <p:cNvSpPr/>
          <p:nvPr/>
        </p:nvSpPr>
        <p:spPr>
          <a:xfrm>
            <a:off x="6732240" y="1340768"/>
            <a:ext cx="1584176" cy="64807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20</a:t>
            </a:r>
            <a:endParaRPr lang="cs-CZ" sz="2800" b="1" dirty="0"/>
          </a:p>
        </p:txBody>
      </p:sp>
      <p:pic>
        <p:nvPicPr>
          <p:cNvPr id="7" name="Obrázek 6" descr="MB90030056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57600" y="2514600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4. Doplň tabulky</a:t>
            </a:r>
            <a:endParaRPr lang="cs-CZ" b="1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331640" y="1628800"/>
          <a:ext cx="7488828" cy="1671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2092"/>
                <a:gridCol w="832092"/>
                <a:gridCol w="832092"/>
                <a:gridCol w="832092"/>
                <a:gridCol w="832092"/>
                <a:gridCol w="832092"/>
                <a:gridCol w="832092"/>
                <a:gridCol w="832092"/>
                <a:gridCol w="832092"/>
              </a:tblGrid>
              <a:tr h="835980"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/>
                        <a:t>10</a:t>
                      </a:r>
                      <a:endParaRPr lang="cs-CZ" sz="4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/>
                        <a:t>8</a:t>
                      </a:r>
                      <a:endParaRPr lang="cs-CZ" sz="4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/>
                        <a:t>12</a:t>
                      </a:r>
                      <a:endParaRPr lang="cs-CZ" sz="4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/>
                        <a:t>15</a:t>
                      </a:r>
                      <a:endParaRPr lang="cs-CZ" sz="4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/>
                        <a:t>17</a:t>
                      </a:r>
                      <a:endParaRPr lang="cs-CZ" sz="4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/>
                        <a:t>11</a:t>
                      </a:r>
                      <a:endParaRPr lang="cs-CZ" sz="4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/>
                        <a:t>18</a:t>
                      </a:r>
                      <a:endParaRPr lang="cs-CZ" sz="4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/>
                        <a:t>14</a:t>
                      </a:r>
                      <a:endParaRPr lang="cs-CZ" sz="4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b="1" dirty="0" smtClean="0"/>
                        <a:t>13</a:t>
                      </a:r>
                      <a:endParaRPr lang="cs-CZ" sz="4000" b="1" dirty="0"/>
                    </a:p>
                  </a:txBody>
                  <a:tcPr/>
                </a:tc>
              </a:tr>
              <a:tr h="83598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Elipsa 3"/>
          <p:cNvSpPr/>
          <p:nvPr/>
        </p:nvSpPr>
        <p:spPr>
          <a:xfrm>
            <a:off x="323528" y="2060848"/>
            <a:ext cx="936104" cy="57606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+2</a:t>
            </a:r>
            <a:endParaRPr lang="cs-CZ" sz="3600" b="1" dirty="0"/>
          </a:p>
        </p:txBody>
      </p:sp>
      <p:sp>
        <p:nvSpPr>
          <p:cNvPr id="5" name="Ohnutá šipka 4"/>
          <p:cNvSpPr/>
          <p:nvPr/>
        </p:nvSpPr>
        <p:spPr>
          <a:xfrm rot="5400000" flipV="1">
            <a:off x="863588" y="1664804"/>
            <a:ext cx="504056" cy="432048"/>
          </a:xfrm>
          <a:prstGeom prst="bentArrow">
            <a:avLst>
              <a:gd name="adj1" fmla="val 25000"/>
              <a:gd name="adj2" fmla="val 32361"/>
              <a:gd name="adj3" fmla="val 25000"/>
              <a:gd name="adj4" fmla="val 59968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Ohnutá šipka 5"/>
          <p:cNvSpPr/>
          <p:nvPr/>
        </p:nvSpPr>
        <p:spPr>
          <a:xfrm flipV="1">
            <a:off x="971600" y="2636912"/>
            <a:ext cx="360040" cy="648072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59968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1259632" y="4005064"/>
          <a:ext cx="7488828" cy="16719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832092"/>
                <a:gridCol w="832092"/>
                <a:gridCol w="832092"/>
                <a:gridCol w="832092"/>
                <a:gridCol w="832092"/>
                <a:gridCol w="832092"/>
                <a:gridCol w="832092"/>
                <a:gridCol w="832092"/>
                <a:gridCol w="832092"/>
              </a:tblGrid>
              <a:tr h="835980"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10</a:t>
                      </a:r>
                      <a:endParaRPr lang="cs-CZ" sz="4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8</a:t>
                      </a:r>
                      <a:endParaRPr lang="cs-CZ" sz="4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12</a:t>
                      </a:r>
                      <a:endParaRPr lang="cs-CZ" sz="4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15</a:t>
                      </a:r>
                      <a:endParaRPr lang="cs-CZ" sz="4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17</a:t>
                      </a:r>
                      <a:endParaRPr lang="cs-CZ" sz="4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11</a:t>
                      </a:r>
                      <a:endParaRPr lang="cs-CZ" sz="4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18</a:t>
                      </a:r>
                      <a:endParaRPr lang="cs-CZ" sz="4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14</a:t>
                      </a:r>
                      <a:endParaRPr lang="cs-CZ" sz="4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4000" dirty="0" smtClean="0"/>
                        <a:t>13</a:t>
                      </a:r>
                      <a:endParaRPr lang="cs-CZ" sz="4000" b="1" dirty="0"/>
                    </a:p>
                  </a:txBody>
                  <a:tcPr/>
                </a:tc>
              </a:tr>
              <a:tr h="83598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Ohnutá šipka 7"/>
          <p:cNvSpPr/>
          <p:nvPr/>
        </p:nvSpPr>
        <p:spPr>
          <a:xfrm rot="5400000" flipV="1">
            <a:off x="791580" y="4041068"/>
            <a:ext cx="504056" cy="432048"/>
          </a:xfrm>
          <a:prstGeom prst="bentArrow">
            <a:avLst>
              <a:gd name="adj1" fmla="val 25000"/>
              <a:gd name="adj2" fmla="val 32361"/>
              <a:gd name="adj3" fmla="val 25000"/>
              <a:gd name="adj4" fmla="val 59968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hnutá šipka 8"/>
          <p:cNvSpPr/>
          <p:nvPr/>
        </p:nvSpPr>
        <p:spPr>
          <a:xfrm flipV="1">
            <a:off x="899592" y="5013176"/>
            <a:ext cx="360040" cy="648072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59968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323528" y="4509120"/>
            <a:ext cx="864096" cy="504056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/>
              <a:t>+4</a:t>
            </a:r>
            <a:endParaRPr lang="cs-CZ" sz="3200" b="1" dirty="0"/>
          </a:p>
        </p:txBody>
      </p:sp>
    </p:spTree>
  </p:cSld>
  <p:clrMapOvr>
    <a:masterClrMapping/>
  </p:clrMapOvr>
  <p:transition spd="slow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5. Doplň pyramidy na sčítání</a:t>
            </a:r>
            <a:endParaRPr lang="cs-CZ" b="1" dirty="0"/>
          </a:p>
        </p:txBody>
      </p:sp>
      <p:sp>
        <p:nvSpPr>
          <p:cNvPr id="5" name="Šestiúhelník 4"/>
          <p:cNvSpPr/>
          <p:nvPr/>
        </p:nvSpPr>
        <p:spPr>
          <a:xfrm>
            <a:off x="395536" y="5517232"/>
            <a:ext cx="936104" cy="792088"/>
          </a:xfrm>
          <a:prstGeom prst="hexagon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C00000"/>
                </a:solidFill>
              </a:rPr>
              <a:t>3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9" name="Šestiúhelník 8"/>
          <p:cNvSpPr/>
          <p:nvPr/>
        </p:nvSpPr>
        <p:spPr>
          <a:xfrm>
            <a:off x="2339752" y="5517232"/>
            <a:ext cx="936104" cy="792088"/>
          </a:xfrm>
          <a:prstGeom prst="hexagon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C00000"/>
                </a:solidFill>
              </a:rPr>
              <a:t>1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10" name="Šestiúhelník 9"/>
          <p:cNvSpPr/>
          <p:nvPr/>
        </p:nvSpPr>
        <p:spPr>
          <a:xfrm>
            <a:off x="1403648" y="5517232"/>
            <a:ext cx="936104" cy="792088"/>
          </a:xfrm>
          <a:prstGeom prst="hexagon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C00000"/>
                </a:solidFill>
              </a:rPr>
              <a:t>3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11" name="Šestiúhelník 10"/>
          <p:cNvSpPr/>
          <p:nvPr/>
        </p:nvSpPr>
        <p:spPr>
          <a:xfrm>
            <a:off x="3347864" y="5517232"/>
            <a:ext cx="936104" cy="792088"/>
          </a:xfrm>
          <a:prstGeom prst="hexagon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C00000"/>
                </a:solidFill>
              </a:rPr>
              <a:t>2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12" name="Šestiúhelník 11"/>
          <p:cNvSpPr/>
          <p:nvPr/>
        </p:nvSpPr>
        <p:spPr>
          <a:xfrm>
            <a:off x="827584" y="4725144"/>
            <a:ext cx="936104" cy="792088"/>
          </a:xfrm>
          <a:prstGeom prst="hexagon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Šestiúhelník 12"/>
          <p:cNvSpPr/>
          <p:nvPr/>
        </p:nvSpPr>
        <p:spPr>
          <a:xfrm>
            <a:off x="1835696" y="4725144"/>
            <a:ext cx="936104" cy="792088"/>
          </a:xfrm>
          <a:prstGeom prst="hexagon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Šestiúhelník 13"/>
          <p:cNvSpPr/>
          <p:nvPr/>
        </p:nvSpPr>
        <p:spPr>
          <a:xfrm>
            <a:off x="2771800" y="4725144"/>
            <a:ext cx="936104" cy="792088"/>
          </a:xfrm>
          <a:prstGeom prst="hexagon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Šestiúhelník 14"/>
          <p:cNvSpPr/>
          <p:nvPr/>
        </p:nvSpPr>
        <p:spPr>
          <a:xfrm>
            <a:off x="1763688" y="3140968"/>
            <a:ext cx="936104" cy="792088"/>
          </a:xfrm>
          <a:prstGeom prst="hexagon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Šestiúhelník 15"/>
          <p:cNvSpPr/>
          <p:nvPr/>
        </p:nvSpPr>
        <p:spPr>
          <a:xfrm>
            <a:off x="2267744" y="3933056"/>
            <a:ext cx="936104" cy="792088"/>
          </a:xfrm>
          <a:prstGeom prst="hexagon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Šestiúhelník 16"/>
          <p:cNvSpPr/>
          <p:nvPr/>
        </p:nvSpPr>
        <p:spPr>
          <a:xfrm>
            <a:off x="1331640" y="3933056"/>
            <a:ext cx="936104" cy="792088"/>
          </a:xfrm>
          <a:prstGeom prst="hexagon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Šestiúhelník 17"/>
          <p:cNvSpPr/>
          <p:nvPr/>
        </p:nvSpPr>
        <p:spPr>
          <a:xfrm>
            <a:off x="6228184" y="3140968"/>
            <a:ext cx="936104" cy="792088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Šestiúhelník 18"/>
          <p:cNvSpPr/>
          <p:nvPr/>
        </p:nvSpPr>
        <p:spPr>
          <a:xfrm>
            <a:off x="6732240" y="3933056"/>
            <a:ext cx="936104" cy="792088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Šestiúhelník 19"/>
          <p:cNvSpPr/>
          <p:nvPr/>
        </p:nvSpPr>
        <p:spPr>
          <a:xfrm>
            <a:off x="5724128" y="3933056"/>
            <a:ext cx="936104" cy="792088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Šestiúhelník 20"/>
          <p:cNvSpPr/>
          <p:nvPr/>
        </p:nvSpPr>
        <p:spPr>
          <a:xfrm>
            <a:off x="7308304" y="4725144"/>
            <a:ext cx="936104" cy="792088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Šestiúhelník 21"/>
          <p:cNvSpPr/>
          <p:nvPr/>
        </p:nvSpPr>
        <p:spPr>
          <a:xfrm>
            <a:off x="6228184" y="4725144"/>
            <a:ext cx="936104" cy="792088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3" name="Šestiúhelník 22"/>
          <p:cNvSpPr/>
          <p:nvPr/>
        </p:nvSpPr>
        <p:spPr>
          <a:xfrm>
            <a:off x="5148064" y="4725144"/>
            <a:ext cx="936104" cy="792088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" name="Šestiúhelník 23"/>
          <p:cNvSpPr/>
          <p:nvPr/>
        </p:nvSpPr>
        <p:spPr>
          <a:xfrm>
            <a:off x="7812360" y="5517232"/>
            <a:ext cx="936104" cy="792088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2060"/>
                </a:solidFill>
              </a:rPr>
              <a:t>2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25" name="Šestiúhelník 24"/>
          <p:cNvSpPr/>
          <p:nvPr/>
        </p:nvSpPr>
        <p:spPr>
          <a:xfrm>
            <a:off x="6732240" y="5517232"/>
            <a:ext cx="936104" cy="792088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2060"/>
                </a:solidFill>
              </a:rPr>
              <a:t>3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26" name="Šestiúhelník 25"/>
          <p:cNvSpPr/>
          <p:nvPr/>
        </p:nvSpPr>
        <p:spPr>
          <a:xfrm>
            <a:off x="5652120" y="5517232"/>
            <a:ext cx="936104" cy="792088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2060"/>
                </a:solidFill>
              </a:rPr>
              <a:t>2</a:t>
            </a: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27" name="Šestiúhelník 26"/>
          <p:cNvSpPr/>
          <p:nvPr/>
        </p:nvSpPr>
        <p:spPr>
          <a:xfrm>
            <a:off x="4716016" y="5517232"/>
            <a:ext cx="936104" cy="792088"/>
          </a:xfrm>
          <a:prstGeom prst="hexagon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2060"/>
                </a:solidFill>
              </a:rPr>
              <a:t>2</a:t>
            </a:r>
            <a:endParaRPr lang="cs-CZ" sz="3200" b="1" dirty="0">
              <a:solidFill>
                <a:srgbClr val="002060"/>
              </a:solidFill>
            </a:endParaRPr>
          </a:p>
        </p:txBody>
      </p:sp>
      <p:pic>
        <p:nvPicPr>
          <p:cNvPr id="28" name="Obrázek 27" descr="MB90033657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3888" y="1484784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K O N E C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467544" y="404665"/>
            <a:ext cx="8208911" cy="1872207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Zdroje, obrázky, citace: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Autorem materiálu je Mgr. Daniela Ševčíková, pokud není níže uvedeno jinak.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Použity obrázky sady </a:t>
            </a:r>
            <a:r>
              <a:rPr lang="cs-CZ" smtClean="0">
                <a:solidFill>
                  <a:schemeClr val="tx1"/>
                </a:solidFill>
              </a:rPr>
              <a:t>MS </a:t>
            </a:r>
            <a:r>
              <a:rPr lang="cs-CZ" smtClean="0">
                <a:solidFill>
                  <a:schemeClr val="tx1"/>
                </a:solidFill>
              </a:rPr>
              <a:t>Office.</a:t>
            </a:r>
            <a:endParaRPr lang="cs-CZ" dirty="0" smtClean="0">
              <a:solidFill>
                <a:schemeClr val="tx1"/>
              </a:solidFill>
            </a:endParaRPr>
          </a:p>
          <a:p>
            <a:endParaRPr lang="cs-CZ" dirty="0"/>
          </a:p>
        </p:txBody>
      </p:sp>
      <p:pic>
        <p:nvPicPr>
          <p:cNvPr id="5" name="Obrázek 4" descr="MB9002132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1680" y="3284984"/>
            <a:ext cx="2736304" cy="2304256"/>
          </a:xfrm>
          <a:prstGeom prst="rect">
            <a:avLst/>
          </a:prstGeom>
        </p:spPr>
      </p:pic>
    </p:spTree>
  </p:cSld>
  <p:clrMapOvr>
    <a:masterClrMapping/>
  </p:clrMapOvr>
  <p:transition spd="slow">
    <p:wheel spokes="8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UM 31 PPT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 31 PPT</Template>
  <TotalTime>2</TotalTime>
  <Words>133</Words>
  <Application>Microsoft Office PowerPoint</Application>
  <PresentationFormat>Předvádění na obrazovce (4:3)</PresentationFormat>
  <Paragraphs>72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DUM 31 PPT</vt:lpstr>
      <vt:lpstr>                                                                                   EU PENÍZE ŠKOLÁM                                                 Zlepšení podmínek pro vzdělávání na základních školách                                                 Operačního programu Vzdělání pro konkurenceschopnost   Číslo a název klíčové aktivity:                                                                                    III/2 Inovace a zkvalitnění výuky prostřednictvím ICT Číslo DUM:                                                                                                           VY_12_INOVACE_M.1.R.1 B.11 Jméno autora:                                                   Mgr. Daniela Ševčíková Datum (období) vytvoření DUM:                                                                             duben až  květen  2013 Ročník:                                                    1. Vzdělávací oblast:                                                  matematika a její aplikace   Vzdělávací obor:                                                  matematika Klíčová slova:                                                                                                              číselná řada 0 -20, číslice 0 -20, sčítání a odčítání v oboru čísel                                                                                                                                        do 20                                                                                                                                         bez přechodu přes desítku, sčítání a odčítání  předmětů  v oboru                                                                                                                                        čísel do 20 bez přechodu přes desítku, rozklad čísel                                     Anotace:                                                                                                                     Žáci se naučí sčítat a odčítat v oboru čísel do 20 bez přechodu přes                                                                                                                                       desítku, psát příklady na sčítání a odčítání, řešit s nimi slovní úlohy,                                                                                                                                       formou zábavných příkladů zopakují sčítání, odčítání, rozklad čísel                                                                                                                                            v oboru čísel   do 20.                                  Druh učebního materiálu:                                                                                       Prezentace PowerPoint Očekávaný výstup:                                                                                                    Žáci znají čísla 0 -20, umí je mezi s sebou sčítat a odčítat bez                                                                                                                                       přechodu přes desítku, psát příklady na sčítání a odčítání, rozkládat                                                                                                                                       čísla.  </vt:lpstr>
      <vt:lpstr>1. Doplň chybějící čísla do číselné řady</vt:lpstr>
      <vt:lpstr>2. Pod dominové kostky doplň 2 příklady na sčítání a 2 příklady na odčítání</vt:lpstr>
      <vt:lpstr>3. Doplň rozklad</vt:lpstr>
      <vt:lpstr>4. Doplň tabulky</vt:lpstr>
      <vt:lpstr>5. Doplň pyramidy na sčítání</vt:lpstr>
      <vt:lpstr> K O N E C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                                                              EU PENÍZE ŠKOLÁM                                                 Zlepšení podmínek pro vzdělávání na základních školách                                                 Operačního programu Vzdělání pro konkurenceschopnost   Číslo a název klíčové aktivity:                                                                                    III/2 Inovace a zkvalitnění výuky prostřednictvím ICT Číslo DUM:                                                                                                           VY_12_INOVACE_M.1.R.1 B.11 Jméno autora:                                                   Mgr. Daniela Ševčíková Datum (období) vytvoření DUM:                                                                             duben až  květen  2013 Ročník:                                                    1. Vzdělávací oblast:                                                  matematika a její aplikace   Vzdělávací obor:                                                  matematika Klíčová slova:                                                                                                              číselná řada 0 -20, číslice 0 -20, sčítání a odčítání v oboru čísel                                                                                                                                        do 20                                                                                                                                         bez přechodu přes desítku, sčítání a odčítání  předmětů  v oboru                                                                                                                                        čísel do 20 bez přechodu přes desítku, rozklad čísel                                     Anotace:                                                                                                                     Žáci se naučí sčítat a odčítat v oboru čísel do 20 bez přechodu přes                                                                                                                                       desítku, psát příklady na sčítání a odčítání, řešit s nimi slovní úlohy,                                                                                                                                       formou zábavných příkladů zopakují sčítání, odčítání, rozklad čísel                                                                                                                                            v oboru čísel   do 20.                                  Druh učebního materiálu:                                                                                       Prezentace PowerPoint Očekávaný výstup:                                                                                                    Žáci znají čísla 0 -20, umí je mezi s sebou sčítat a odčítat bez                                                                                                                                       přechodu přes desítku, psát příklady na sčítání a odčítání, rozkládat                                                                                                                                       čísla.  </dc:title>
  <dc:creator>Jirka</dc:creator>
  <cp:lastModifiedBy>Jirka</cp:lastModifiedBy>
  <cp:revision>1</cp:revision>
  <dcterms:created xsi:type="dcterms:W3CDTF">2013-05-04T16:02:14Z</dcterms:created>
  <dcterms:modified xsi:type="dcterms:W3CDTF">2013-05-04T16:04:52Z</dcterms:modified>
</cp:coreProperties>
</file>