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0D8302-8981-4F60-BD6F-5BDEEF50E6EA}" type="datetimeFigureOut">
              <a:rPr lang="cs-CZ" smtClean="0"/>
              <a:t>4. 5. 2013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3D1D09-4F95-4F1C-B888-AA59F6C6551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      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3D1D09-4F95-4F1C-B888-AA59F6C65519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zoom dir="in"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zoom dir="in"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zoom dir="in"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zoom dir="in"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zoom dir="in"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zoom dir="in"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zoom dir="in"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zoom dir="in"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zoom dir="in"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zoom dir="in"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zoom dir="in"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zoom dir="in"/>
    <p:sndAc>
      <p:stSnd>
        <p:snd r:embed="rId13" name="chimes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.jpe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C00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420888"/>
            <a:ext cx="8229600" cy="4032448"/>
          </a:xfrm>
        </p:spPr>
        <p:txBody>
          <a:bodyPr>
            <a:normAutofit fontScale="90000"/>
          </a:bodyPr>
          <a:lstStyle/>
          <a:p>
            <a:pPr algn="l"/>
            <a:r>
              <a:rPr lang="cs-CZ" sz="1600" b="1" dirty="0" smtClean="0"/>
              <a:t>                                                                                 EU PENÍZE ŠKOLÁM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                                             </a:t>
            </a:r>
            <a:r>
              <a:rPr lang="cs-CZ" sz="1600" b="1" dirty="0" smtClean="0"/>
              <a:t>Zlepšení podmínek pro vzdělávání na základních školách 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                                            </a:t>
            </a:r>
            <a:r>
              <a:rPr lang="cs-CZ" sz="1600" b="1" dirty="0" smtClean="0"/>
              <a:t>Operačního programu Vzdělání pro konkurenceschopnost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 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a název klíčové aktivity:                                                                            </a:t>
            </a:r>
            <a:r>
              <a:rPr lang="cs-CZ" sz="1200" b="1" dirty="0" smtClean="0"/>
              <a:t>III/2 Inovace a zkvalitnění výuky prostřednictvím ICT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DUM:	                                                                                                   VY_12_INOVACE_M.1.R.1 B.12</a:t>
            </a:r>
            <a:br>
              <a:rPr lang="cs-CZ" sz="1200" dirty="0" smtClean="0"/>
            </a:br>
            <a:r>
              <a:rPr lang="cs-CZ" sz="1200" dirty="0" smtClean="0"/>
              <a:t>Jméno autora:			                                         Mgr. Daniela Ševčíková</a:t>
            </a:r>
            <a:br>
              <a:rPr lang="cs-CZ" sz="1200" dirty="0" smtClean="0"/>
            </a:br>
            <a:r>
              <a:rPr lang="cs-CZ" sz="1200" dirty="0" smtClean="0"/>
              <a:t>Datum (období) vytvoření DUM:                                                                      duben až  květen  2013</a:t>
            </a:r>
            <a:br>
              <a:rPr lang="cs-CZ" sz="1200" dirty="0" smtClean="0"/>
            </a:br>
            <a:r>
              <a:rPr lang="cs-CZ" sz="1200" dirty="0" smtClean="0"/>
              <a:t>Ročník: 			                                         1.</a:t>
            </a:r>
            <a:br>
              <a:rPr lang="cs-CZ" sz="1200" dirty="0" smtClean="0"/>
            </a:br>
            <a:r>
              <a:rPr lang="cs-CZ" sz="1200" dirty="0" smtClean="0"/>
              <a:t>Vzdělávací oblast:		                                         matematika a její aplikace		</a:t>
            </a:r>
            <a:br>
              <a:rPr lang="cs-CZ" sz="1200" dirty="0" smtClean="0"/>
            </a:br>
            <a:r>
              <a:rPr lang="cs-CZ" sz="1200" dirty="0" smtClean="0"/>
              <a:t>Vzdělávací obor:		                                         matematika</a:t>
            </a:r>
            <a:br>
              <a:rPr lang="cs-CZ" sz="1200" dirty="0" smtClean="0"/>
            </a:br>
            <a:r>
              <a:rPr lang="cs-CZ" sz="1200" dirty="0" smtClean="0"/>
              <a:t>Klíčová slova:                                                                                                       slovní úloha, znázornění, výpočet, odpověď,  sčítání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          v oboru čísel do 20 bez přechodu přes desítku</a:t>
            </a:r>
            <a:br>
              <a:rPr lang="cs-CZ" sz="1200" dirty="0" smtClean="0"/>
            </a:br>
            <a:r>
              <a:rPr lang="cs-CZ" sz="1200" dirty="0" smtClean="0"/>
              <a:t>Anotace: </a:t>
            </a:r>
            <a:r>
              <a:rPr lang="cs-CZ" sz="1200" dirty="0" smtClean="0"/>
              <a:t>              </a:t>
            </a:r>
            <a:r>
              <a:rPr lang="cs-CZ" sz="1200" dirty="0" smtClean="0"/>
              <a:t>                                                                                                Žáci </a:t>
            </a:r>
            <a:r>
              <a:rPr lang="cs-CZ" sz="1200" dirty="0" smtClean="0"/>
              <a:t>se naučí řešit slovní úlohy na sčítání v oboru do 20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          bez přechodu přes desítku ve třech </a:t>
            </a:r>
            <a:r>
              <a:rPr lang="cs-CZ" sz="1200" dirty="0" smtClean="0"/>
              <a:t>krocích - </a:t>
            </a:r>
            <a:r>
              <a:rPr lang="cs-CZ" sz="1200" dirty="0" smtClean="0"/>
              <a:t>znázornit, vypočítat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          a doplnit odpověď.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                                  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Druh učebního materiálu:                                                                                 Prezentace PowerPoint</a:t>
            </a:r>
            <a:br>
              <a:rPr lang="cs-CZ" sz="1200" dirty="0" smtClean="0"/>
            </a:br>
            <a:r>
              <a:rPr lang="cs-CZ" sz="1200" dirty="0" smtClean="0"/>
              <a:t>Očekávaný výstup: </a:t>
            </a:r>
            <a:r>
              <a:rPr lang="cs-CZ" sz="1200" dirty="0" smtClean="0"/>
              <a:t>                                                                                             </a:t>
            </a:r>
            <a:r>
              <a:rPr lang="cs-CZ" sz="1200" dirty="0" smtClean="0"/>
              <a:t>Žáci </a:t>
            </a:r>
            <a:r>
              <a:rPr lang="cs-CZ" sz="1200" dirty="0" smtClean="0"/>
              <a:t>řeší slovní úlohy na sčítání v oboru čísel do 20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          bez  </a:t>
            </a:r>
            <a:r>
              <a:rPr lang="cs-CZ" sz="1200" dirty="0" smtClean="0"/>
              <a:t>přechodu přes desítku. </a:t>
            </a:r>
            <a:br>
              <a:rPr lang="cs-CZ" sz="1200" dirty="0" smtClean="0"/>
            </a:br>
            <a:endParaRPr lang="cs-CZ" sz="1200" dirty="0"/>
          </a:p>
        </p:txBody>
      </p:sp>
      <p:pic>
        <p:nvPicPr>
          <p:cNvPr id="3" name="Picture 5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1880" y="404664"/>
            <a:ext cx="2295525" cy="295275"/>
          </a:xfrm>
          <a:prstGeom prst="rect">
            <a:avLst/>
          </a:prstGeom>
          <a:noFill/>
        </p:spPr>
      </p:pic>
      <p:pic>
        <p:nvPicPr>
          <p:cNvPr id="4" name="Obrázek 3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71600" y="692696"/>
            <a:ext cx="7272808" cy="1638300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  <p:transition spd="slow">
    <p:zoom dir="in"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50706"/>
          </a:xfrm>
          <a:gradFill>
            <a:gsLst>
              <a:gs pos="0">
                <a:srgbClr val="FFC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anchor="t">
            <a:normAutofit/>
          </a:bodyPr>
          <a:lstStyle/>
          <a:p>
            <a:pPr algn="l"/>
            <a:r>
              <a:rPr lang="cs-CZ" sz="3600" b="1" u="sng" dirty="0" smtClean="0"/>
              <a:t>1. Vyřeš:</a:t>
            </a:r>
            <a:r>
              <a:rPr lang="cs-CZ" sz="3600" b="1" dirty="0" smtClean="0"/>
              <a:t>  V 1.A je 10 chlapců a 8 děvčat. </a:t>
            </a:r>
            <a:br>
              <a:rPr lang="cs-CZ" sz="3600" b="1" dirty="0" smtClean="0"/>
            </a:br>
            <a:r>
              <a:rPr lang="cs-CZ" sz="3600" b="1" dirty="0" smtClean="0"/>
              <a:t>        </a:t>
            </a:r>
            <a:r>
              <a:rPr lang="cs-CZ" sz="4000" b="1" dirty="0" smtClean="0">
                <a:solidFill>
                  <a:srgbClr val="FF0000"/>
                </a:solidFill>
              </a:rPr>
              <a:t>Kolik dětí je v 1.A dohromady?   </a:t>
            </a:r>
            <a:br>
              <a:rPr lang="cs-CZ" sz="4000" b="1" dirty="0" smtClean="0">
                <a:solidFill>
                  <a:srgbClr val="FF0000"/>
                </a:solidFill>
              </a:rPr>
            </a:br>
            <a:r>
              <a:rPr lang="cs-CZ" sz="3600" b="1" dirty="0" smtClean="0">
                <a:solidFill>
                  <a:srgbClr val="FF0000"/>
                </a:solidFill>
              </a:rPr>
              <a:t/>
            </a:r>
            <a:br>
              <a:rPr lang="cs-CZ" sz="3600" b="1" dirty="0" smtClean="0">
                <a:solidFill>
                  <a:srgbClr val="FF0000"/>
                </a:solidFill>
              </a:rPr>
            </a:br>
            <a:r>
              <a:rPr lang="cs-CZ" sz="3600" b="1" dirty="0" smtClean="0"/>
              <a:t>Znázornění:  ______________________</a:t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>Výpočet:   ________________________</a:t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>Odpověď:  V 1.A je dohromady          dětí.</a:t>
            </a:r>
            <a:endParaRPr lang="cs-CZ" sz="36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588224" y="5157192"/>
          <a:ext cx="671736" cy="66384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671736"/>
              </a:tblGrid>
              <a:tr h="6638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zoom dir="in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50706"/>
          </a:xfrm>
          <a:gradFill>
            <a:gsLst>
              <a:gs pos="0">
                <a:srgbClr val="FFC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anchor="t">
            <a:normAutofit/>
          </a:bodyPr>
          <a:lstStyle/>
          <a:p>
            <a:pPr algn="l"/>
            <a:r>
              <a:rPr lang="cs-CZ" sz="3600" b="1" u="sng" dirty="0" smtClean="0">
                <a:solidFill>
                  <a:srgbClr val="FF0000"/>
                </a:solidFill>
              </a:rPr>
              <a:t>KONTROLA:</a:t>
            </a:r>
            <a:r>
              <a:rPr lang="cs-CZ" sz="3600" b="1" dirty="0" smtClean="0">
                <a:solidFill>
                  <a:srgbClr val="FF0000"/>
                </a:solidFill>
              </a:rPr>
              <a:t>  </a:t>
            </a:r>
            <a:r>
              <a:rPr lang="cs-CZ" sz="3200" b="1" dirty="0" smtClean="0"/>
              <a:t>V 1.A je 10 chlapců a 8 děvčat. </a:t>
            </a: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>        </a:t>
            </a:r>
            <a:r>
              <a:rPr lang="cs-CZ" sz="4000" b="1" dirty="0" smtClean="0"/>
              <a:t>Kolik dětí je v 1.A dohromady?   </a:t>
            </a:r>
            <a:br>
              <a:rPr lang="cs-CZ" sz="4000" b="1" dirty="0" smtClean="0"/>
            </a:br>
            <a:r>
              <a:rPr lang="cs-CZ" sz="3600" b="1" dirty="0" smtClean="0">
                <a:solidFill>
                  <a:srgbClr val="FF0000"/>
                </a:solidFill>
              </a:rPr>
              <a:t/>
            </a:r>
            <a:br>
              <a:rPr lang="cs-CZ" sz="3600" b="1" dirty="0" smtClean="0">
                <a:solidFill>
                  <a:srgbClr val="FF0000"/>
                </a:solidFill>
              </a:rPr>
            </a:br>
            <a:r>
              <a:rPr lang="cs-CZ" sz="3600" b="1" dirty="0" smtClean="0"/>
              <a:t>Znázornění:  _______________________</a:t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>Výpočet:   </a:t>
            </a:r>
            <a:r>
              <a:rPr lang="cs-CZ" sz="3600" b="1" u="sng" dirty="0" smtClean="0">
                <a:solidFill>
                  <a:srgbClr val="002060"/>
                </a:solidFill>
              </a:rPr>
              <a:t>10</a:t>
            </a:r>
            <a:r>
              <a:rPr lang="cs-CZ" sz="3600" b="1" u="sng" dirty="0" smtClean="0"/>
              <a:t> + </a:t>
            </a:r>
            <a:r>
              <a:rPr lang="cs-CZ" sz="3600" b="1" u="sng" dirty="0" smtClean="0">
                <a:solidFill>
                  <a:srgbClr val="FF0000"/>
                </a:solidFill>
              </a:rPr>
              <a:t>8</a:t>
            </a:r>
            <a:r>
              <a:rPr lang="cs-CZ" sz="3600" b="1" u="sng" dirty="0" smtClean="0"/>
              <a:t> = 18</a:t>
            </a: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>Odpověď:  V 1.A je dohromady          dětí.</a:t>
            </a:r>
            <a:endParaRPr lang="cs-CZ" sz="36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588224" y="5229200"/>
          <a:ext cx="671736" cy="66384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671736"/>
              </a:tblGrid>
              <a:tr h="663848"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18</a:t>
                      </a:r>
                      <a:endParaRPr lang="cs-CZ" sz="36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7cípá hvězda 3"/>
          <p:cNvSpPr/>
          <p:nvPr/>
        </p:nvSpPr>
        <p:spPr>
          <a:xfrm>
            <a:off x="7884368" y="2132856"/>
            <a:ext cx="288032" cy="266328"/>
          </a:xfrm>
          <a:prstGeom prst="star7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7cípá hvězda 4"/>
          <p:cNvSpPr/>
          <p:nvPr/>
        </p:nvSpPr>
        <p:spPr>
          <a:xfrm>
            <a:off x="4716016" y="2132856"/>
            <a:ext cx="288032" cy="266328"/>
          </a:xfrm>
          <a:prstGeom prst="star7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7cípá hvězda 5"/>
          <p:cNvSpPr/>
          <p:nvPr/>
        </p:nvSpPr>
        <p:spPr>
          <a:xfrm>
            <a:off x="4427984" y="2132856"/>
            <a:ext cx="288032" cy="266328"/>
          </a:xfrm>
          <a:prstGeom prst="star7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7cípá hvězda 6"/>
          <p:cNvSpPr/>
          <p:nvPr/>
        </p:nvSpPr>
        <p:spPr>
          <a:xfrm>
            <a:off x="4139952" y="2132856"/>
            <a:ext cx="288032" cy="266328"/>
          </a:xfrm>
          <a:prstGeom prst="star7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7cípá hvězda 7"/>
          <p:cNvSpPr/>
          <p:nvPr/>
        </p:nvSpPr>
        <p:spPr>
          <a:xfrm>
            <a:off x="3851920" y="2132856"/>
            <a:ext cx="288032" cy="266328"/>
          </a:xfrm>
          <a:prstGeom prst="star7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7cípá hvězda 8"/>
          <p:cNvSpPr/>
          <p:nvPr/>
        </p:nvSpPr>
        <p:spPr>
          <a:xfrm>
            <a:off x="3563888" y="2132856"/>
            <a:ext cx="288032" cy="266328"/>
          </a:xfrm>
          <a:prstGeom prst="star7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7cípá hvězda 9"/>
          <p:cNvSpPr/>
          <p:nvPr/>
        </p:nvSpPr>
        <p:spPr>
          <a:xfrm>
            <a:off x="3275856" y="2132856"/>
            <a:ext cx="288032" cy="266328"/>
          </a:xfrm>
          <a:prstGeom prst="star7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7cípá hvězda 10"/>
          <p:cNvSpPr/>
          <p:nvPr/>
        </p:nvSpPr>
        <p:spPr>
          <a:xfrm>
            <a:off x="2987824" y="2132856"/>
            <a:ext cx="288032" cy="266328"/>
          </a:xfrm>
          <a:prstGeom prst="star7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7cípá hvězda 11"/>
          <p:cNvSpPr/>
          <p:nvPr/>
        </p:nvSpPr>
        <p:spPr>
          <a:xfrm>
            <a:off x="5292080" y="2132856"/>
            <a:ext cx="288032" cy="266328"/>
          </a:xfrm>
          <a:prstGeom prst="star7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7cípá hvězda 12"/>
          <p:cNvSpPr/>
          <p:nvPr/>
        </p:nvSpPr>
        <p:spPr>
          <a:xfrm>
            <a:off x="5004048" y="2132856"/>
            <a:ext cx="288032" cy="266328"/>
          </a:xfrm>
          <a:prstGeom prst="star7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7cípá hvězda 13"/>
          <p:cNvSpPr/>
          <p:nvPr/>
        </p:nvSpPr>
        <p:spPr>
          <a:xfrm>
            <a:off x="7596336" y="2132856"/>
            <a:ext cx="288032" cy="266328"/>
          </a:xfrm>
          <a:prstGeom prst="star7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7cípá hvězda 14"/>
          <p:cNvSpPr/>
          <p:nvPr/>
        </p:nvSpPr>
        <p:spPr>
          <a:xfrm>
            <a:off x="7308304" y="2132856"/>
            <a:ext cx="288032" cy="266328"/>
          </a:xfrm>
          <a:prstGeom prst="star7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7cípá hvězda 15"/>
          <p:cNvSpPr/>
          <p:nvPr/>
        </p:nvSpPr>
        <p:spPr>
          <a:xfrm>
            <a:off x="7020272" y="2132856"/>
            <a:ext cx="288032" cy="266328"/>
          </a:xfrm>
          <a:prstGeom prst="star7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7cípá hvězda 16"/>
          <p:cNvSpPr/>
          <p:nvPr/>
        </p:nvSpPr>
        <p:spPr>
          <a:xfrm>
            <a:off x="6732240" y="2132856"/>
            <a:ext cx="288032" cy="266328"/>
          </a:xfrm>
          <a:prstGeom prst="star7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7cípá hvězda 17"/>
          <p:cNvSpPr/>
          <p:nvPr/>
        </p:nvSpPr>
        <p:spPr>
          <a:xfrm>
            <a:off x="6444208" y="2132856"/>
            <a:ext cx="288032" cy="266328"/>
          </a:xfrm>
          <a:prstGeom prst="star7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7cípá hvězda 18"/>
          <p:cNvSpPr/>
          <p:nvPr/>
        </p:nvSpPr>
        <p:spPr>
          <a:xfrm>
            <a:off x="6156176" y="2132856"/>
            <a:ext cx="288032" cy="266328"/>
          </a:xfrm>
          <a:prstGeom prst="star7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7cípá hvězda 19"/>
          <p:cNvSpPr/>
          <p:nvPr/>
        </p:nvSpPr>
        <p:spPr>
          <a:xfrm>
            <a:off x="5868144" y="2132856"/>
            <a:ext cx="288032" cy="266328"/>
          </a:xfrm>
          <a:prstGeom prst="star7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7cípá hvězda 20"/>
          <p:cNvSpPr/>
          <p:nvPr/>
        </p:nvSpPr>
        <p:spPr>
          <a:xfrm>
            <a:off x="5580112" y="2132856"/>
            <a:ext cx="288032" cy="266328"/>
          </a:xfrm>
          <a:prstGeom prst="star7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2" name="Obrázek 21" descr="MB90043931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444208" y="2924944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 spd="slow">
    <p:zoom dir="in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50706"/>
          </a:xfrm>
          <a:solidFill>
            <a:schemeClr val="tx2">
              <a:lumMod val="60000"/>
              <a:lumOff val="40000"/>
            </a:schemeClr>
          </a:solidFill>
        </p:spPr>
        <p:txBody>
          <a:bodyPr anchor="t">
            <a:normAutofit/>
          </a:bodyPr>
          <a:lstStyle/>
          <a:p>
            <a:pPr algn="l"/>
            <a:r>
              <a:rPr lang="cs-CZ" sz="3600" b="1" u="sng" dirty="0" smtClean="0"/>
              <a:t>2. Vyřeš:</a:t>
            </a:r>
            <a:r>
              <a:rPr lang="cs-CZ" sz="3600" b="1" dirty="0" smtClean="0"/>
              <a:t>  </a:t>
            </a:r>
            <a:r>
              <a:rPr lang="cs-CZ" sz="3200" b="1" dirty="0" smtClean="0"/>
              <a:t>Martin měl 15 Kč, Deniska měla 5 Kč.       </a:t>
            </a:r>
            <a:br>
              <a:rPr lang="cs-CZ" sz="3200" b="1" dirty="0" smtClean="0"/>
            </a:br>
            <a:r>
              <a:rPr lang="cs-CZ" sz="3200" b="1" dirty="0" smtClean="0"/>
              <a:t>                    </a:t>
            </a:r>
            <a:r>
              <a:rPr lang="cs-CZ" sz="3600" b="1" dirty="0" smtClean="0">
                <a:solidFill>
                  <a:srgbClr val="FF0000"/>
                </a:solidFill>
              </a:rPr>
              <a:t>Kolik Kč měli dohromady?</a:t>
            </a:r>
            <a:r>
              <a:rPr lang="cs-CZ" sz="4000" b="1" dirty="0" smtClean="0">
                <a:solidFill>
                  <a:srgbClr val="FF0000"/>
                </a:solidFill>
              </a:rPr>
              <a:t>   </a:t>
            </a:r>
            <a:br>
              <a:rPr lang="cs-CZ" sz="4000" b="1" dirty="0" smtClean="0">
                <a:solidFill>
                  <a:srgbClr val="FF0000"/>
                </a:solidFill>
              </a:rPr>
            </a:br>
            <a:r>
              <a:rPr lang="cs-CZ" sz="3600" b="1" dirty="0" smtClean="0">
                <a:solidFill>
                  <a:srgbClr val="FF0000"/>
                </a:solidFill>
              </a:rPr>
              <a:t/>
            </a:r>
            <a:br>
              <a:rPr lang="cs-CZ" sz="3600" b="1" dirty="0" smtClean="0">
                <a:solidFill>
                  <a:srgbClr val="FF0000"/>
                </a:solidFill>
              </a:rPr>
            </a:br>
            <a:r>
              <a:rPr lang="cs-CZ" sz="3600" b="1" dirty="0" smtClean="0"/>
              <a:t>Znázornění:  </a:t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>Výpočet:   </a:t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>Odpověď:  Dohromady  měli           Kč.</a:t>
            </a:r>
            <a:endParaRPr lang="cs-CZ" sz="36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156176" y="5229200"/>
          <a:ext cx="671736" cy="66384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671736"/>
              </a:tblGrid>
              <a:tr h="6638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915816" y="1988840"/>
          <a:ext cx="5688632" cy="792088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5688632"/>
              </a:tblGrid>
              <a:tr h="7920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555776" y="3573016"/>
          <a:ext cx="6048672" cy="792088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6048672"/>
              </a:tblGrid>
              <a:tr h="7920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zoom dir="in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50706"/>
          </a:xfrm>
        </p:spPr>
        <p:txBody>
          <a:bodyPr anchor="t">
            <a:normAutofit/>
          </a:bodyPr>
          <a:lstStyle/>
          <a:p>
            <a:pPr algn="l"/>
            <a:r>
              <a:rPr lang="cs-CZ" sz="3600" b="1" u="sng" dirty="0" smtClean="0">
                <a:solidFill>
                  <a:srgbClr val="FF0000"/>
                </a:solidFill>
              </a:rPr>
              <a:t>Kontrola:</a:t>
            </a:r>
            <a:r>
              <a:rPr lang="cs-CZ" sz="3600" b="1" dirty="0" smtClean="0">
                <a:solidFill>
                  <a:srgbClr val="FF0000"/>
                </a:solidFill>
              </a:rPr>
              <a:t>  </a:t>
            </a:r>
            <a:r>
              <a:rPr lang="cs-CZ" sz="2800" b="1" dirty="0" smtClean="0"/>
              <a:t>Martin měl 15 Kč, Deniska měla 5 Kč.       </a:t>
            </a:r>
            <a:br>
              <a:rPr lang="cs-CZ" sz="2800" b="1" dirty="0" smtClean="0"/>
            </a:br>
            <a:r>
              <a:rPr lang="cs-CZ" sz="2800" b="1" dirty="0" smtClean="0"/>
              <a:t>                        </a:t>
            </a:r>
            <a:r>
              <a:rPr lang="cs-CZ" sz="2800" b="1" dirty="0" smtClean="0">
                <a:solidFill>
                  <a:srgbClr val="FF0000"/>
                </a:solidFill>
              </a:rPr>
              <a:t>Kolik Kč měli dohromady?   </a:t>
            </a:r>
            <a:br>
              <a:rPr lang="cs-CZ" sz="2800" b="1" dirty="0" smtClean="0">
                <a:solidFill>
                  <a:srgbClr val="FF0000"/>
                </a:solidFill>
              </a:rPr>
            </a:br>
            <a:r>
              <a:rPr lang="cs-CZ" sz="2800" b="1" dirty="0" smtClean="0">
                <a:solidFill>
                  <a:srgbClr val="FF0000"/>
                </a:solidFill>
              </a:rPr>
              <a:t/>
            </a:r>
            <a:br>
              <a:rPr lang="cs-CZ" sz="2800" b="1" dirty="0" smtClean="0">
                <a:solidFill>
                  <a:srgbClr val="FF0000"/>
                </a:solidFill>
              </a:rPr>
            </a:br>
            <a:r>
              <a:rPr lang="cs-CZ" sz="3600" b="1" dirty="0" smtClean="0">
                <a:solidFill>
                  <a:srgbClr val="FF0000"/>
                </a:solidFill>
              </a:rPr>
              <a:t/>
            </a:r>
            <a:br>
              <a:rPr lang="cs-CZ" sz="3600" b="1" dirty="0" smtClean="0">
                <a:solidFill>
                  <a:srgbClr val="FF0000"/>
                </a:solidFill>
              </a:rPr>
            </a:br>
            <a:r>
              <a:rPr lang="cs-CZ" sz="3600" b="1" dirty="0" smtClean="0"/>
              <a:t>Znázornění:  </a:t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>Výpočet:   </a:t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>Odpověď:  Dohromady  měli           Kč.</a:t>
            </a:r>
            <a:endParaRPr lang="cs-CZ" sz="36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156176" y="5445224"/>
          <a:ext cx="671736" cy="66384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671736"/>
              </a:tblGrid>
              <a:tr h="663848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20</a:t>
                      </a:r>
                      <a:endParaRPr lang="cs-CZ" sz="36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915816" y="1988840"/>
          <a:ext cx="5976664" cy="792088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5976664"/>
              </a:tblGrid>
              <a:tr h="7920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411760" y="3717032"/>
          <a:ext cx="3024336" cy="82296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3024336"/>
              </a:tblGrid>
              <a:tr h="792088">
                <a:tc>
                  <a:txBody>
                    <a:bodyPr/>
                    <a:lstStyle/>
                    <a:p>
                      <a:r>
                        <a:rPr lang="cs-CZ" sz="4800" dirty="0" smtClean="0">
                          <a:solidFill>
                            <a:srgbClr val="0070C0"/>
                          </a:solidFill>
                        </a:rPr>
                        <a:t>15</a:t>
                      </a:r>
                      <a:r>
                        <a:rPr lang="cs-CZ" sz="4800" dirty="0" smtClean="0"/>
                        <a:t> +</a:t>
                      </a:r>
                      <a:r>
                        <a:rPr lang="cs-CZ" sz="4800" baseline="0" dirty="0" smtClean="0"/>
                        <a:t> </a:t>
                      </a:r>
                      <a:r>
                        <a:rPr lang="cs-CZ" sz="4800" baseline="0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r>
                        <a:rPr lang="cs-CZ" sz="4800" baseline="0" dirty="0" smtClean="0"/>
                        <a:t> = 20</a:t>
                      </a:r>
                      <a:endParaRPr lang="cs-CZ" sz="4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Vývojový diagram: spojka 6"/>
          <p:cNvSpPr/>
          <p:nvPr/>
        </p:nvSpPr>
        <p:spPr>
          <a:xfrm>
            <a:off x="7308304" y="2276872"/>
            <a:ext cx="216024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Vývojový diagram: spojka 7"/>
          <p:cNvSpPr/>
          <p:nvPr/>
        </p:nvSpPr>
        <p:spPr>
          <a:xfrm>
            <a:off x="5868144" y="2276872"/>
            <a:ext cx="216024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Vývojový diagram: spojka 8"/>
          <p:cNvSpPr/>
          <p:nvPr/>
        </p:nvSpPr>
        <p:spPr>
          <a:xfrm>
            <a:off x="5580112" y="2276872"/>
            <a:ext cx="216024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Vývojový diagram: spojka 9"/>
          <p:cNvSpPr/>
          <p:nvPr/>
        </p:nvSpPr>
        <p:spPr>
          <a:xfrm>
            <a:off x="5292080" y="2276872"/>
            <a:ext cx="216024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Vývojový diagram: spojka 10"/>
          <p:cNvSpPr/>
          <p:nvPr/>
        </p:nvSpPr>
        <p:spPr>
          <a:xfrm>
            <a:off x="5004048" y="2276872"/>
            <a:ext cx="216024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Vývojový diagram: spojka 11"/>
          <p:cNvSpPr/>
          <p:nvPr/>
        </p:nvSpPr>
        <p:spPr>
          <a:xfrm>
            <a:off x="4716016" y="2276872"/>
            <a:ext cx="216024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Vývojový diagram: spojka 12"/>
          <p:cNvSpPr/>
          <p:nvPr/>
        </p:nvSpPr>
        <p:spPr>
          <a:xfrm>
            <a:off x="4427984" y="2276872"/>
            <a:ext cx="216024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Vývojový diagram: spojka 13"/>
          <p:cNvSpPr/>
          <p:nvPr/>
        </p:nvSpPr>
        <p:spPr>
          <a:xfrm>
            <a:off x="4139952" y="2276872"/>
            <a:ext cx="216024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Vývojový diagram: spojka 14"/>
          <p:cNvSpPr/>
          <p:nvPr/>
        </p:nvSpPr>
        <p:spPr>
          <a:xfrm>
            <a:off x="3851920" y="2276872"/>
            <a:ext cx="216024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Vývojový diagram: spojka 15"/>
          <p:cNvSpPr/>
          <p:nvPr/>
        </p:nvSpPr>
        <p:spPr>
          <a:xfrm>
            <a:off x="3563888" y="2276872"/>
            <a:ext cx="216024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Vývojový diagram: spojka 16"/>
          <p:cNvSpPr/>
          <p:nvPr/>
        </p:nvSpPr>
        <p:spPr>
          <a:xfrm>
            <a:off x="3275856" y="2276872"/>
            <a:ext cx="216024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Vývojový diagram: spojka 17"/>
          <p:cNvSpPr/>
          <p:nvPr/>
        </p:nvSpPr>
        <p:spPr>
          <a:xfrm>
            <a:off x="2987824" y="2276872"/>
            <a:ext cx="216024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Vývojový diagram: spojka 18"/>
          <p:cNvSpPr/>
          <p:nvPr/>
        </p:nvSpPr>
        <p:spPr>
          <a:xfrm>
            <a:off x="7020272" y="2276872"/>
            <a:ext cx="216024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Vývojový diagram: spojka 19"/>
          <p:cNvSpPr/>
          <p:nvPr/>
        </p:nvSpPr>
        <p:spPr>
          <a:xfrm>
            <a:off x="6732240" y="2276872"/>
            <a:ext cx="216024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Vývojový diagram: spojka 20"/>
          <p:cNvSpPr/>
          <p:nvPr/>
        </p:nvSpPr>
        <p:spPr>
          <a:xfrm>
            <a:off x="6444208" y="2276872"/>
            <a:ext cx="216024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Vývojový diagram: spojka 21"/>
          <p:cNvSpPr/>
          <p:nvPr/>
        </p:nvSpPr>
        <p:spPr>
          <a:xfrm>
            <a:off x="6156176" y="2276872"/>
            <a:ext cx="216024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Vývojový diagram: spojka 22"/>
          <p:cNvSpPr/>
          <p:nvPr/>
        </p:nvSpPr>
        <p:spPr>
          <a:xfrm>
            <a:off x="8460432" y="2276872"/>
            <a:ext cx="216024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Vývojový diagram: spojka 23"/>
          <p:cNvSpPr/>
          <p:nvPr/>
        </p:nvSpPr>
        <p:spPr>
          <a:xfrm>
            <a:off x="8172400" y="2276872"/>
            <a:ext cx="216024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Vývojový diagram: spojka 24"/>
          <p:cNvSpPr/>
          <p:nvPr/>
        </p:nvSpPr>
        <p:spPr>
          <a:xfrm>
            <a:off x="7884368" y="2276872"/>
            <a:ext cx="216024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Vývojový diagram: spojka 25"/>
          <p:cNvSpPr/>
          <p:nvPr/>
        </p:nvSpPr>
        <p:spPr>
          <a:xfrm>
            <a:off x="7596336" y="2276872"/>
            <a:ext cx="216024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7" name="Obrázek 26" descr="MB90044039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56176" y="3140968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 spd="slow">
    <p:zoom dir="in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50706"/>
          </a:xfrm>
          <a:gradFill>
            <a:gsLst>
              <a:gs pos="0">
                <a:srgbClr val="00B05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anchor="t">
            <a:normAutofit fontScale="90000"/>
          </a:bodyPr>
          <a:lstStyle/>
          <a:p>
            <a:pPr algn="l"/>
            <a:r>
              <a:rPr lang="cs-CZ" sz="3600" b="1" u="sng" dirty="0" smtClean="0"/>
              <a:t>3. Vyřeš:</a:t>
            </a:r>
            <a:r>
              <a:rPr lang="cs-CZ" sz="3600" b="1" dirty="0" smtClean="0"/>
              <a:t>  Na pouti měli 12 žlutých</a:t>
            </a:r>
            <a:r>
              <a:rPr lang="cs-CZ" sz="4000" b="1" dirty="0" smtClean="0">
                <a:solidFill>
                  <a:srgbClr val="FF0000"/>
                </a:solidFill>
              </a:rPr>
              <a:t>  </a:t>
            </a:r>
            <a:br>
              <a:rPr lang="cs-CZ" sz="4000" b="1" dirty="0" smtClean="0">
                <a:solidFill>
                  <a:srgbClr val="FF0000"/>
                </a:solidFill>
              </a:rPr>
            </a:br>
            <a:r>
              <a:rPr lang="cs-CZ" sz="4000" b="1" dirty="0" smtClean="0">
                <a:solidFill>
                  <a:srgbClr val="FF0000"/>
                </a:solidFill>
              </a:rPr>
              <a:t>                </a:t>
            </a:r>
            <a:r>
              <a:rPr lang="cs-CZ" sz="3600" b="1" dirty="0" smtClean="0"/>
              <a:t>balónků a 2 červené balónky. </a:t>
            </a:r>
            <a:r>
              <a:rPr lang="cs-CZ" sz="3600" b="1" dirty="0" smtClean="0">
                <a:solidFill>
                  <a:srgbClr val="FF0000"/>
                </a:solidFill>
              </a:rPr>
              <a:t/>
            </a:r>
            <a:br>
              <a:rPr lang="cs-CZ" sz="3600" b="1" dirty="0" smtClean="0">
                <a:solidFill>
                  <a:srgbClr val="FF0000"/>
                </a:solidFill>
              </a:rPr>
            </a:br>
            <a:r>
              <a:rPr lang="cs-CZ" sz="3600" b="1" dirty="0" smtClean="0">
                <a:solidFill>
                  <a:srgbClr val="FF0000"/>
                </a:solidFill>
              </a:rPr>
              <a:t>   </a:t>
            </a:r>
            <a:r>
              <a:rPr lang="cs-CZ" sz="3600" b="1" u="sng" dirty="0" smtClean="0">
                <a:solidFill>
                  <a:srgbClr val="FF0000"/>
                </a:solidFill>
              </a:rPr>
              <a:t>Kolik balónků měli na pouti dohromady?</a:t>
            </a:r>
            <a:br>
              <a:rPr lang="cs-CZ" sz="3600" b="1" u="sng" dirty="0" smtClean="0">
                <a:solidFill>
                  <a:srgbClr val="FF0000"/>
                </a:solidFill>
              </a:rPr>
            </a:br>
            <a:r>
              <a:rPr lang="cs-CZ" sz="3600" b="1" u="sng" dirty="0" smtClean="0">
                <a:solidFill>
                  <a:srgbClr val="FF0000"/>
                </a:solidFill>
              </a:rPr>
              <a:t/>
            </a:r>
            <a:br>
              <a:rPr lang="cs-CZ" sz="3600" b="1" u="sng" dirty="0" smtClean="0">
                <a:solidFill>
                  <a:srgbClr val="FF0000"/>
                </a:solidFill>
              </a:rPr>
            </a:br>
            <a:r>
              <a:rPr lang="cs-CZ" sz="3600" b="1" dirty="0" smtClean="0">
                <a:solidFill>
                  <a:srgbClr val="FF0000"/>
                </a:solidFill>
              </a:rPr>
              <a:t/>
            </a:r>
            <a:br>
              <a:rPr lang="cs-CZ" sz="3600" b="1" dirty="0" smtClean="0">
                <a:solidFill>
                  <a:srgbClr val="FF0000"/>
                </a:solidFill>
              </a:rPr>
            </a:br>
            <a:r>
              <a:rPr lang="cs-CZ" sz="3600" b="1" dirty="0" smtClean="0"/>
              <a:t>Znázornění: </a:t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>Výpočet:</a:t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>Odpověď:  </a:t>
            </a:r>
            <a:r>
              <a:rPr lang="cs-CZ" sz="3100" b="1" dirty="0" smtClean="0"/>
              <a:t>Na pouti měli dohromady            balónků.</a:t>
            </a:r>
            <a:endParaRPr lang="cs-CZ" sz="3100" b="1" dirty="0"/>
          </a:p>
        </p:txBody>
      </p:sp>
      <p:sp>
        <p:nvSpPr>
          <p:cNvPr id="4" name="Elipsa 3"/>
          <p:cNvSpPr/>
          <p:nvPr/>
        </p:nvSpPr>
        <p:spPr>
          <a:xfrm>
            <a:off x="2771800" y="2708920"/>
            <a:ext cx="6048672" cy="1152128"/>
          </a:xfrm>
          <a:prstGeom prst="ellipse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2771800" y="4077072"/>
            <a:ext cx="6048672" cy="1152128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Vývojový diagram: spojka 5"/>
          <p:cNvSpPr/>
          <p:nvPr/>
        </p:nvSpPr>
        <p:spPr>
          <a:xfrm>
            <a:off x="6300192" y="5589240"/>
            <a:ext cx="792088" cy="792088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slow">
    <p:zoom dir="in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858000"/>
          </a:xfrm>
          <a:gradFill>
            <a:gsLst>
              <a:gs pos="0">
                <a:srgbClr val="00B05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anchor="t">
            <a:normAutofit/>
          </a:bodyPr>
          <a:lstStyle/>
          <a:p>
            <a:pPr algn="l"/>
            <a:r>
              <a:rPr lang="cs-CZ" sz="3600" b="1" u="sng" dirty="0" smtClean="0">
                <a:solidFill>
                  <a:srgbClr val="FF0000"/>
                </a:solidFill>
              </a:rPr>
              <a:t>Kontrola:</a:t>
            </a:r>
            <a:r>
              <a:rPr lang="cs-CZ" sz="3600" b="1" dirty="0" smtClean="0">
                <a:solidFill>
                  <a:srgbClr val="FF0000"/>
                </a:solidFill>
              </a:rPr>
              <a:t>  </a:t>
            </a:r>
            <a:r>
              <a:rPr lang="cs-CZ" sz="3600" b="1" dirty="0" smtClean="0"/>
              <a:t>Na pouti měli 12 žlutých</a:t>
            </a:r>
            <a:r>
              <a:rPr lang="cs-CZ" sz="4000" b="1" dirty="0" smtClean="0">
                <a:solidFill>
                  <a:srgbClr val="FF0000"/>
                </a:solidFill>
              </a:rPr>
              <a:t>  </a:t>
            </a:r>
            <a:br>
              <a:rPr lang="cs-CZ" sz="4000" b="1" dirty="0" smtClean="0">
                <a:solidFill>
                  <a:srgbClr val="FF0000"/>
                </a:solidFill>
              </a:rPr>
            </a:br>
            <a:r>
              <a:rPr lang="cs-CZ" sz="4000" b="1" dirty="0" smtClean="0">
                <a:solidFill>
                  <a:srgbClr val="FF0000"/>
                </a:solidFill>
              </a:rPr>
              <a:t>                 </a:t>
            </a:r>
            <a:r>
              <a:rPr lang="cs-CZ" sz="3600" b="1" dirty="0" smtClean="0"/>
              <a:t>balónků a 2 červené balónky. </a:t>
            </a:r>
            <a:r>
              <a:rPr lang="cs-CZ" sz="3600" b="1" dirty="0" smtClean="0">
                <a:solidFill>
                  <a:srgbClr val="FF0000"/>
                </a:solidFill>
              </a:rPr>
              <a:t/>
            </a:r>
            <a:br>
              <a:rPr lang="cs-CZ" sz="3600" b="1" dirty="0" smtClean="0">
                <a:solidFill>
                  <a:srgbClr val="FF0000"/>
                </a:solidFill>
              </a:rPr>
            </a:br>
            <a:r>
              <a:rPr lang="cs-CZ" sz="3600" b="1" dirty="0" smtClean="0">
                <a:solidFill>
                  <a:srgbClr val="FF0000"/>
                </a:solidFill>
              </a:rPr>
              <a:t>   </a:t>
            </a:r>
            <a:r>
              <a:rPr lang="cs-CZ" sz="3600" b="1" u="sng" dirty="0" smtClean="0">
                <a:solidFill>
                  <a:srgbClr val="FF0000"/>
                </a:solidFill>
              </a:rPr>
              <a:t>Kolik balónků měli na pouti dohromady?</a:t>
            </a:r>
            <a:br>
              <a:rPr lang="cs-CZ" sz="3600" b="1" u="sng" dirty="0" smtClean="0">
                <a:solidFill>
                  <a:srgbClr val="FF0000"/>
                </a:solidFill>
              </a:rPr>
            </a:br>
            <a:r>
              <a:rPr lang="cs-CZ" sz="3600" b="1" u="sng" dirty="0" smtClean="0">
                <a:solidFill>
                  <a:srgbClr val="FF0000"/>
                </a:solidFill>
              </a:rPr>
              <a:t/>
            </a:r>
            <a:br>
              <a:rPr lang="cs-CZ" sz="3600" b="1" u="sng" dirty="0" smtClean="0">
                <a:solidFill>
                  <a:srgbClr val="FF0000"/>
                </a:solidFill>
              </a:rPr>
            </a:br>
            <a:r>
              <a:rPr lang="cs-CZ" sz="3600" b="1" dirty="0" smtClean="0">
                <a:solidFill>
                  <a:srgbClr val="FF0000"/>
                </a:solidFill>
              </a:rPr>
              <a:t/>
            </a:r>
            <a:br>
              <a:rPr lang="cs-CZ" sz="3600" b="1" dirty="0" smtClean="0">
                <a:solidFill>
                  <a:srgbClr val="FF0000"/>
                </a:solidFill>
              </a:rPr>
            </a:br>
            <a:r>
              <a:rPr lang="cs-CZ" sz="3600" b="1" dirty="0" smtClean="0"/>
              <a:t>Znázornění: </a:t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>Výpočet:</a:t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>Odpověď:  </a:t>
            </a:r>
            <a:r>
              <a:rPr lang="cs-CZ" sz="3100" b="1" dirty="0" smtClean="0"/>
              <a:t>Na pouti měli dohromady            balónků.</a:t>
            </a:r>
            <a:endParaRPr lang="cs-CZ" sz="3100" b="1" dirty="0"/>
          </a:p>
        </p:txBody>
      </p:sp>
      <p:sp>
        <p:nvSpPr>
          <p:cNvPr id="4" name="Elipsa 3"/>
          <p:cNvSpPr/>
          <p:nvPr/>
        </p:nvSpPr>
        <p:spPr>
          <a:xfrm>
            <a:off x="2771800" y="2708920"/>
            <a:ext cx="6048672" cy="1152128"/>
          </a:xfrm>
          <a:prstGeom prst="ellipse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2771800" y="4077072"/>
            <a:ext cx="6048672" cy="1152128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FFC000"/>
                </a:solidFill>
              </a:rPr>
              <a:t>12</a:t>
            </a:r>
            <a:r>
              <a:rPr lang="cs-CZ" sz="4000" b="1" dirty="0" smtClean="0">
                <a:solidFill>
                  <a:schemeClr val="tx1"/>
                </a:solidFill>
              </a:rPr>
              <a:t> + </a:t>
            </a:r>
            <a:r>
              <a:rPr lang="cs-CZ" sz="4000" b="1" dirty="0" smtClean="0">
                <a:solidFill>
                  <a:srgbClr val="FF0000"/>
                </a:solidFill>
              </a:rPr>
              <a:t>2</a:t>
            </a:r>
            <a:r>
              <a:rPr lang="cs-CZ" sz="4000" b="1" dirty="0" smtClean="0">
                <a:solidFill>
                  <a:schemeClr val="tx1"/>
                </a:solidFill>
              </a:rPr>
              <a:t> = 14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6" name="Vývojový diagram: spojka 5"/>
          <p:cNvSpPr/>
          <p:nvPr/>
        </p:nvSpPr>
        <p:spPr>
          <a:xfrm>
            <a:off x="6516216" y="5877272"/>
            <a:ext cx="792088" cy="792088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14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7" name="Obrázek 6" descr="MB90038315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812360" y="0"/>
            <a:ext cx="1331640" cy="1268760"/>
          </a:xfrm>
          <a:prstGeom prst="rect">
            <a:avLst/>
          </a:prstGeom>
        </p:spPr>
      </p:pic>
      <p:sp>
        <p:nvSpPr>
          <p:cNvPr id="8" name="Vývojový diagram: spojka 7"/>
          <p:cNvSpPr/>
          <p:nvPr/>
        </p:nvSpPr>
        <p:spPr>
          <a:xfrm>
            <a:off x="6948264" y="3068960"/>
            <a:ext cx="216024" cy="432048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Vývojový diagram: spojka 8"/>
          <p:cNvSpPr/>
          <p:nvPr/>
        </p:nvSpPr>
        <p:spPr>
          <a:xfrm>
            <a:off x="6300192" y="3068960"/>
            <a:ext cx="216024" cy="432048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Vývojový diagram: spojka 9"/>
          <p:cNvSpPr/>
          <p:nvPr/>
        </p:nvSpPr>
        <p:spPr>
          <a:xfrm>
            <a:off x="6012160" y="3068960"/>
            <a:ext cx="216024" cy="432048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Vývojový diagram: spojka 10"/>
          <p:cNvSpPr/>
          <p:nvPr/>
        </p:nvSpPr>
        <p:spPr>
          <a:xfrm>
            <a:off x="5724128" y="3068960"/>
            <a:ext cx="216024" cy="432048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Vývojový diagram: spojka 11"/>
          <p:cNvSpPr/>
          <p:nvPr/>
        </p:nvSpPr>
        <p:spPr>
          <a:xfrm>
            <a:off x="5436096" y="3068960"/>
            <a:ext cx="216024" cy="432048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Vývojový diagram: spojka 12"/>
          <p:cNvSpPr/>
          <p:nvPr/>
        </p:nvSpPr>
        <p:spPr>
          <a:xfrm>
            <a:off x="5148064" y="3068960"/>
            <a:ext cx="216024" cy="432048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Vývojový diagram: spojka 13"/>
          <p:cNvSpPr/>
          <p:nvPr/>
        </p:nvSpPr>
        <p:spPr>
          <a:xfrm>
            <a:off x="4860032" y="3068960"/>
            <a:ext cx="216024" cy="432048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Vývojový diagram: spojka 14"/>
          <p:cNvSpPr/>
          <p:nvPr/>
        </p:nvSpPr>
        <p:spPr>
          <a:xfrm>
            <a:off x="4572000" y="3068960"/>
            <a:ext cx="216024" cy="432048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Vývojový diagram: spojka 15"/>
          <p:cNvSpPr/>
          <p:nvPr/>
        </p:nvSpPr>
        <p:spPr>
          <a:xfrm>
            <a:off x="4283968" y="3068960"/>
            <a:ext cx="216024" cy="432048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Vývojový diagram: spojka 16"/>
          <p:cNvSpPr/>
          <p:nvPr/>
        </p:nvSpPr>
        <p:spPr>
          <a:xfrm>
            <a:off x="3995936" y="3068960"/>
            <a:ext cx="216024" cy="432048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Vývojový diagram: spojka 17"/>
          <p:cNvSpPr/>
          <p:nvPr/>
        </p:nvSpPr>
        <p:spPr>
          <a:xfrm>
            <a:off x="3707904" y="3068960"/>
            <a:ext cx="216024" cy="432048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Vývojový diagram: spojka 18"/>
          <p:cNvSpPr/>
          <p:nvPr/>
        </p:nvSpPr>
        <p:spPr>
          <a:xfrm>
            <a:off x="3419872" y="3068960"/>
            <a:ext cx="216024" cy="432048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Vývojový diagram: spojka 19"/>
          <p:cNvSpPr/>
          <p:nvPr/>
        </p:nvSpPr>
        <p:spPr>
          <a:xfrm>
            <a:off x="3131840" y="3068960"/>
            <a:ext cx="216024" cy="432048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Vývojový diagram: spojka 20"/>
          <p:cNvSpPr/>
          <p:nvPr/>
        </p:nvSpPr>
        <p:spPr>
          <a:xfrm>
            <a:off x="6660232" y="3068960"/>
            <a:ext cx="216024" cy="432048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slow">
    <p:zoom dir="in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B05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3568" y="5157192"/>
            <a:ext cx="7772400" cy="108012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 </a:t>
            </a:r>
            <a:r>
              <a:rPr lang="cs-CZ" dirty="0" smtClean="0">
                <a:solidFill>
                  <a:srgbClr val="FFC000"/>
                </a:solidFill>
              </a:rPr>
              <a:t>O </a:t>
            </a:r>
            <a:r>
              <a:rPr lang="cs-CZ" dirty="0" smtClean="0">
                <a:solidFill>
                  <a:srgbClr val="0070C0"/>
                </a:solidFill>
              </a:rPr>
              <a:t>N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E </a:t>
            </a:r>
            <a:r>
              <a:rPr lang="cs-CZ" dirty="0" smtClean="0">
                <a:solidFill>
                  <a:srgbClr val="00B050"/>
                </a:solidFill>
              </a:rPr>
              <a:t>C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722313" y="332657"/>
            <a:ext cx="7772400" cy="1800199"/>
          </a:xfrm>
        </p:spPr>
        <p:txBody>
          <a:bodyPr anchor="t">
            <a:normAutofit/>
          </a:bodyPr>
          <a:lstStyle/>
          <a:p>
            <a:r>
              <a:rPr lang="cs-CZ" sz="1400" b="1" dirty="0" smtClean="0">
                <a:solidFill>
                  <a:schemeClr val="tx1"/>
                </a:solidFill>
              </a:rPr>
              <a:t>Zdroje, obrázky, citace:</a:t>
            </a:r>
            <a:endParaRPr lang="cs-CZ" sz="1400" dirty="0" smtClean="0">
              <a:solidFill>
                <a:schemeClr val="tx1"/>
              </a:solidFill>
            </a:endParaRPr>
          </a:p>
          <a:p>
            <a:r>
              <a:rPr lang="cs-CZ" sz="1400" dirty="0" smtClean="0">
                <a:solidFill>
                  <a:schemeClr val="tx1"/>
                </a:solidFill>
              </a:rPr>
              <a:t>Autorem materiálu je Mgr. Daniela Ševčíková, pokud není níže uvedeno jinak.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Použity obrázky sady MS </a:t>
            </a:r>
            <a:r>
              <a:rPr lang="cs-CZ" sz="1400" dirty="0" smtClean="0">
                <a:solidFill>
                  <a:schemeClr val="tx1"/>
                </a:solidFill>
              </a:rPr>
              <a:t>Office.</a:t>
            </a:r>
            <a:endParaRPr lang="cs-CZ" sz="1400" dirty="0" smtClean="0">
              <a:solidFill>
                <a:schemeClr val="tx1"/>
              </a:solidFill>
            </a:endParaRPr>
          </a:p>
          <a:p>
            <a:r>
              <a:rPr lang="cs-CZ" sz="1400" dirty="0" smtClean="0">
                <a:solidFill>
                  <a:schemeClr val="tx1"/>
                </a:solidFill>
              </a:rPr>
              <a:t> </a:t>
            </a:r>
          </a:p>
          <a:p>
            <a:endParaRPr lang="cs-CZ" sz="1400" dirty="0"/>
          </a:p>
        </p:txBody>
      </p:sp>
      <p:pic>
        <p:nvPicPr>
          <p:cNvPr id="5" name="Obrázek 4" descr="MB900213480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657600" y="1628800"/>
            <a:ext cx="3722712" cy="3096344"/>
          </a:xfrm>
          <a:prstGeom prst="rect">
            <a:avLst/>
          </a:prstGeom>
        </p:spPr>
      </p:pic>
    </p:spTree>
  </p:cSld>
  <p:clrMapOvr>
    <a:masterClrMapping/>
  </p:clrMapOvr>
  <p:transition spd="slow">
    <p:zoom dir="in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 32 PPT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 32 PPT</Template>
  <TotalTime>5</TotalTime>
  <Words>116</Words>
  <Application>Microsoft Office PowerPoint</Application>
  <PresentationFormat>Předvádění na obrazovce (4:3)</PresentationFormat>
  <Paragraphs>19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DUM 32 PPT</vt:lpstr>
      <vt:lpstr>                                                                                 EU PENÍZE ŠKOLÁM                                              Zlepšení podmínek pro vzdělávání na základních školách                                              Operačního programu Vzdělání pro konkurenceschopnost   Číslo a název klíčové aktivity:                                                                            III/2 Inovace a zkvalitnění výuky prostřednictvím ICT Číslo DUM:                                                                                                    VY_12_INOVACE_M.1.R.1 B.12 Jméno autora:                                            Mgr. Daniela Ševčíková Datum (období) vytvoření DUM:                                                                      duben až  květen  2013 Ročník:                                             1. Vzdělávací oblast:                                           matematika a její aplikace   Vzdělávací obor:                                           matematika Klíčová slova:                                                                                                       slovní úloha, znázornění, výpočet, odpověď,  sčítání                                                                                                                                 v oboru čísel do 20 bez přechodu přes desítku Anotace:                                                                                                               Žáci se naučí řešit slovní úlohy na sčítání v oboru do 20                                                                                                                                 bez přechodu přes desítku ve třech krocích - znázornit, vypočítat                                                                                                                                 a doplnit odpověď.                                                                                                                                       Druh učebního materiálu:                                                                                 Prezentace PowerPoint Očekávaný výstup:                                                                                              Žáci řeší slovní úlohy na sčítání v oboru čísel do 20                                                                                                                                 bez  přechodu přes desítku.  </vt:lpstr>
      <vt:lpstr>1. Vyřeš:  V 1.A je 10 chlapců a 8 děvčat.          Kolik dětí je v 1.A dohromady?     Znázornění:  ______________________   Výpočet:   ________________________   Odpověď:  V 1.A je dohromady          dětí.</vt:lpstr>
      <vt:lpstr>KONTROLA:  V 1.A je 10 chlapců a 8 děvčat.          Kolik dětí je v 1.A dohromady?     Znázornění:  _______________________   Výpočet:   10 + 8 = 18   Odpověď:  V 1.A je dohromady          dětí.</vt:lpstr>
      <vt:lpstr>2. Vyřeš:  Martin měl 15 Kč, Deniska měla 5 Kč.                            Kolik Kč měli dohromady?     Znázornění:     Výpočet:      Odpověď:  Dohromady  měli           Kč.</vt:lpstr>
      <vt:lpstr>Kontrola:  Martin měl 15 Kč, Deniska měla 5 Kč.                                Kolik Kč měli dohromady?      Znázornění:     Výpočet:      Odpověď:  Dohromady  měli           Kč.</vt:lpstr>
      <vt:lpstr>3. Vyřeš:  Na pouti měli 12 žlutých                   balónků a 2 červené balónky.     Kolik balónků měli na pouti dohromady?   Znázornění:    Výpočet:   Odpověď:  Na pouti měli dohromady            balónků.</vt:lpstr>
      <vt:lpstr>Kontrola:  Na pouti měli 12 žlutých                    balónků a 2 červené balónky.     Kolik balónků měli na pouti dohromady?   Znázornění:    Výpočet:   Odpověď:  Na pouti měli dohromady            balónků.</vt:lpstr>
      <vt:lpstr>K O N E C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                                                                      EU PENÍZE ŠKOLÁM                                              Zlepšení podmínek pro vzdělávání na základních školách                                              Operačního programu Vzdělání pro konkurenceschopnost   Číslo a název klíčové aktivity:                                                                            III/2 Inovace a zkvalitnění výuky prostřednictvím ICT Číslo DUM:                                                                                                    VY_12_INOVACE_M.1.R.1 B.12 Jméno autora:                                            Mgr. Daniela Ševčíková Datum (období) vytvoření DUM:                                                                      duben až  květen  2013 Ročník:                                             1. Vzdělávací oblast:                                           matematika a její aplikace   Vzdělávací obor:                                           matematika Klíčová slova:                                                                                                       slovní úloha, znázornění, výpočet, odpověď,  sčítání                                                                                                                                 v oboru čísel do 20 bez přechodu přes desítku Anotace:                                                                                                               Žáci se naučí řešit slovní úlohy na sčítání v oboru do 20                                                                                                                                 bez přechodu přes desítku ve třech krocích - znázornit, vypočítat                                                                                                                                 a doplnit odpověď.                                                                                                                                       Druh učebního materiálu:                                                                                 Prezentace PowerPoint Očekávaný výstup:                                                                                              Žáci řeší slovní úlohy na sčítání v oboru čísel do 20                                                                                                                                 bez  přechodu přes desítku.  </dc:title>
  <dc:creator>Jirka</dc:creator>
  <cp:lastModifiedBy>Jirka</cp:lastModifiedBy>
  <cp:revision>1</cp:revision>
  <dcterms:created xsi:type="dcterms:W3CDTF">2013-05-04T16:05:01Z</dcterms:created>
  <dcterms:modified xsi:type="dcterms:W3CDTF">2013-05-04T16:10:40Z</dcterms:modified>
</cp:coreProperties>
</file>