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8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4320480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</a:t>
            </a:r>
            <a:r>
              <a:rPr lang="cs-CZ" sz="1200" dirty="0" smtClean="0"/>
              <a:t>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</a:t>
            </a:r>
            <a:r>
              <a:rPr lang="cs-CZ" sz="1200" dirty="0" smtClean="0"/>
              <a:t>         </a:t>
            </a:r>
            <a:r>
              <a:rPr lang="cs-CZ" sz="1200" dirty="0" smtClean="0"/>
              <a:t>VY_12_INOVACE_M.1.R.1 B.14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</a:t>
            </a:r>
            <a:r>
              <a:rPr lang="cs-CZ" sz="1200" dirty="0" smtClean="0"/>
              <a:t>              </a:t>
            </a:r>
            <a:r>
              <a:rPr lang="cs-CZ" sz="1200" dirty="0" smtClean="0"/>
              <a:t>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</a:t>
            </a:r>
            <a:r>
              <a:rPr lang="cs-CZ" sz="1200" dirty="0" smtClean="0"/>
              <a:t>            </a:t>
            </a:r>
            <a:r>
              <a:rPr lang="cs-CZ" sz="1200" dirty="0" smtClean="0"/>
              <a:t>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</a:t>
            </a:r>
            <a:r>
              <a:rPr lang="cs-CZ" sz="1200" dirty="0" smtClean="0"/>
              <a:t>         </a:t>
            </a:r>
            <a:r>
              <a:rPr lang="cs-CZ" sz="1200" dirty="0" smtClean="0"/>
              <a:t>slovní úloha, znázornění, výpočet, odpověď,  odčítání v oboru čísel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</a:t>
            </a:r>
            <a:r>
              <a:rPr lang="cs-CZ" sz="1200" dirty="0" smtClean="0"/>
              <a:t>             </a:t>
            </a:r>
            <a:r>
              <a:rPr lang="cs-CZ" sz="1200" dirty="0" smtClean="0"/>
              <a:t>do 20 bez přechodu přes desítku</a:t>
            </a:r>
            <a:br>
              <a:rPr lang="cs-CZ" sz="1200" dirty="0" smtClean="0"/>
            </a:br>
            <a:r>
              <a:rPr lang="cs-CZ" sz="1200" dirty="0" smtClean="0"/>
              <a:t>Anotace:  </a:t>
            </a:r>
            <a:r>
              <a:rPr lang="cs-CZ" sz="1200" dirty="0" smtClean="0"/>
              <a:t>                                                                                                      Žáci </a:t>
            </a:r>
            <a:r>
              <a:rPr lang="cs-CZ" sz="1200" dirty="0" smtClean="0"/>
              <a:t>se naučí řešit slovní úlohy na odčítání  v oboru čísel do 20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bez  </a:t>
            </a:r>
            <a:r>
              <a:rPr lang="cs-CZ" sz="1200" dirty="0" smtClean="0"/>
              <a:t>přechodu </a:t>
            </a:r>
            <a:r>
              <a:rPr lang="cs-CZ" sz="1200" dirty="0" smtClean="0"/>
              <a:t>přes  desítku  </a:t>
            </a:r>
            <a:r>
              <a:rPr lang="cs-CZ" sz="1200" dirty="0" smtClean="0"/>
              <a:t>ve třech krocích - znázornit, vypočítat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a  doplnit </a:t>
            </a:r>
            <a:r>
              <a:rPr lang="cs-CZ" sz="1200" dirty="0" smtClean="0"/>
              <a:t>odpověď.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</a:t>
            </a:r>
            <a:r>
              <a:rPr lang="cs-CZ" sz="1200" dirty="0" smtClean="0"/>
              <a:t>         </a:t>
            </a:r>
            <a:r>
              <a:rPr lang="cs-CZ" sz="1200" dirty="0" smtClean="0"/>
              <a:t>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</a:t>
            </a:r>
            <a:r>
              <a:rPr lang="cs-CZ" sz="1200" dirty="0" smtClean="0"/>
              <a:t>                                                                                      </a:t>
            </a:r>
            <a:r>
              <a:rPr lang="cs-CZ" sz="1200" dirty="0" smtClean="0"/>
              <a:t>Žáci řeší slovní úlohy na odčítání v oboru čísel do 20 bez přechodu </a:t>
            </a:r>
            <a:r>
              <a:rPr lang="cs-CZ" sz="1200" dirty="0" smtClean="0"/>
              <a:t>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přes </a:t>
            </a:r>
            <a:r>
              <a:rPr lang="cs-CZ" sz="1200" dirty="0" smtClean="0"/>
              <a:t>desítku.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548680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b="1" u="sng" dirty="0" smtClean="0"/>
              <a:t>1. Vyřeš:</a:t>
            </a:r>
            <a:r>
              <a:rPr lang="cs-CZ" b="1" dirty="0" smtClean="0"/>
              <a:t>    </a:t>
            </a:r>
            <a:r>
              <a:rPr lang="cs-CZ" sz="3200" b="1" dirty="0" smtClean="0"/>
              <a:t>Na jezeře bylo 17 labutí. Druhý den </a:t>
            </a:r>
            <a:br>
              <a:rPr lang="cs-CZ" sz="3200" b="1" dirty="0" smtClean="0"/>
            </a:br>
            <a:r>
              <a:rPr lang="cs-CZ" sz="3200" b="1" dirty="0" smtClean="0"/>
              <a:t>                           7 labutí odletělo. </a:t>
            </a:r>
            <a:br>
              <a:rPr lang="cs-CZ" sz="3200" b="1" dirty="0" smtClean="0"/>
            </a:br>
            <a:r>
              <a:rPr lang="cs-CZ" sz="3200" b="1" dirty="0" smtClean="0"/>
              <a:t>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Kolik labutí zůstalo na jezeře?    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________________________________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267744" y="2492896"/>
          <a:ext cx="6096000" cy="8078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0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267744" y="4005064"/>
          <a:ext cx="6096000" cy="7920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6096000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Kontrola:</a:t>
            </a:r>
            <a:r>
              <a:rPr lang="cs-CZ" b="1" dirty="0" smtClean="0"/>
              <a:t>    </a:t>
            </a:r>
            <a:r>
              <a:rPr lang="cs-CZ" sz="3200" b="1" dirty="0" smtClean="0"/>
              <a:t>Na jezeře bylo 17 labutí. Druhý den </a:t>
            </a:r>
            <a:br>
              <a:rPr lang="cs-CZ" sz="3200" b="1" dirty="0" smtClean="0"/>
            </a:br>
            <a:r>
              <a:rPr lang="cs-CZ" sz="3200" b="1" dirty="0" smtClean="0"/>
              <a:t>                           7 labutí odletělo. </a:t>
            </a:r>
            <a:br>
              <a:rPr lang="cs-CZ" sz="3200" b="1" dirty="0" smtClean="0"/>
            </a:br>
            <a:r>
              <a:rPr lang="cs-CZ" sz="3200" b="1" dirty="0" smtClean="0"/>
              <a:t>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Kolik labutí zůstalo na jezeře?    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   Na jezeře zůstalo  10  labutí.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267744" y="2492896"/>
          <a:ext cx="6096000" cy="8078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0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267744" y="4005064"/>
          <a:ext cx="6096000" cy="7920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6096000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17 – 7 = 10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Desetiúhelník 4"/>
          <p:cNvSpPr/>
          <p:nvPr/>
        </p:nvSpPr>
        <p:spPr>
          <a:xfrm>
            <a:off x="2483768" y="2564904"/>
            <a:ext cx="720080" cy="648072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6" name="Desetiúhelník 5"/>
          <p:cNvSpPr/>
          <p:nvPr/>
        </p:nvSpPr>
        <p:spPr>
          <a:xfrm>
            <a:off x="6732240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Desetiúhelník 6"/>
          <p:cNvSpPr/>
          <p:nvPr/>
        </p:nvSpPr>
        <p:spPr>
          <a:xfrm>
            <a:off x="6156176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Desetiúhelník 7"/>
          <p:cNvSpPr/>
          <p:nvPr/>
        </p:nvSpPr>
        <p:spPr>
          <a:xfrm>
            <a:off x="5580112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Desetiúhelník 8"/>
          <p:cNvSpPr/>
          <p:nvPr/>
        </p:nvSpPr>
        <p:spPr>
          <a:xfrm>
            <a:off x="5004048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Desetiúhelník 9"/>
          <p:cNvSpPr/>
          <p:nvPr/>
        </p:nvSpPr>
        <p:spPr>
          <a:xfrm>
            <a:off x="4427984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Desetiúhelník 10"/>
          <p:cNvSpPr/>
          <p:nvPr/>
        </p:nvSpPr>
        <p:spPr>
          <a:xfrm>
            <a:off x="3851920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Desetiúhelník 11"/>
          <p:cNvSpPr/>
          <p:nvPr/>
        </p:nvSpPr>
        <p:spPr>
          <a:xfrm>
            <a:off x="3275856" y="2636912"/>
            <a:ext cx="504056" cy="504056"/>
          </a:xfrm>
          <a:prstGeom prst="dec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kmý pruh 13"/>
          <p:cNvSpPr/>
          <p:nvPr/>
        </p:nvSpPr>
        <p:spPr>
          <a:xfrm>
            <a:off x="6804248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Šikmý pruh 20"/>
          <p:cNvSpPr/>
          <p:nvPr/>
        </p:nvSpPr>
        <p:spPr>
          <a:xfrm>
            <a:off x="6156176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Šikmý pruh 21"/>
          <p:cNvSpPr/>
          <p:nvPr/>
        </p:nvSpPr>
        <p:spPr>
          <a:xfrm>
            <a:off x="5652120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Šikmý pruh 22"/>
          <p:cNvSpPr/>
          <p:nvPr/>
        </p:nvSpPr>
        <p:spPr>
          <a:xfrm>
            <a:off x="5076056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Šikmý pruh 23"/>
          <p:cNvSpPr/>
          <p:nvPr/>
        </p:nvSpPr>
        <p:spPr>
          <a:xfrm>
            <a:off x="4499992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Šikmý pruh 24"/>
          <p:cNvSpPr/>
          <p:nvPr/>
        </p:nvSpPr>
        <p:spPr>
          <a:xfrm>
            <a:off x="3923928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Šikmý pruh 25"/>
          <p:cNvSpPr/>
          <p:nvPr/>
        </p:nvSpPr>
        <p:spPr>
          <a:xfrm>
            <a:off x="3347864" y="2636912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7" name="Obrázek 26" descr="MB9003323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486916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gradFill>
            <a:gsLst>
              <a:gs pos="0">
                <a:srgbClr val="FBE4AE"/>
              </a:gs>
              <a:gs pos="13000">
                <a:srgbClr val="BD922A"/>
              </a:gs>
              <a:gs pos="21001">
                <a:srgbClr val="BD922A"/>
              </a:gs>
              <a:gs pos="63000">
                <a:srgbClr val="FBE4AE"/>
              </a:gs>
              <a:gs pos="67000">
                <a:srgbClr val="BD922A"/>
              </a:gs>
              <a:gs pos="69000">
                <a:srgbClr val="835E17"/>
              </a:gs>
              <a:gs pos="82001">
                <a:srgbClr val="A28949"/>
              </a:gs>
              <a:gs pos="100000">
                <a:srgbClr val="FAE3B7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b="1" u="sng" dirty="0" smtClean="0"/>
              <a:t>2. Vyřeš:</a:t>
            </a:r>
            <a:r>
              <a:rPr lang="cs-CZ" b="1" dirty="0" smtClean="0"/>
              <a:t>    </a:t>
            </a:r>
            <a:r>
              <a:rPr lang="cs-CZ" sz="3200" b="1" dirty="0" smtClean="0"/>
              <a:t>Petr má ve stavebnici 18 kostek, Kačka  </a:t>
            </a:r>
            <a:br>
              <a:rPr lang="cs-CZ" sz="3200" b="1" dirty="0" smtClean="0"/>
            </a:br>
            <a:r>
              <a:rPr lang="cs-CZ" sz="3200" b="1" dirty="0" smtClean="0"/>
              <a:t>                           má o 6 kostek méně.</a:t>
            </a:r>
            <a:br>
              <a:rPr lang="cs-CZ" sz="3200" b="1" dirty="0" smtClean="0"/>
            </a:br>
            <a:r>
              <a:rPr lang="cs-CZ" sz="3200" b="1" dirty="0" smtClean="0"/>
              <a:t>     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Kolik kostek má Kačka?   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________________________________</a:t>
            </a:r>
            <a:endParaRPr lang="cs-CZ" sz="3200" b="1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2627784" y="2060848"/>
            <a:ext cx="6048672" cy="1224136"/>
          </a:xfrm>
          <a:prstGeom prst="flowChartDelay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2627784" y="3645024"/>
            <a:ext cx="6120680" cy="1296144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MB90040113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90872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Kontrola:</a:t>
            </a: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sz="3200" b="1" dirty="0" smtClean="0"/>
              <a:t>Petr má ve stavebnici 18 kostek, Kačka  </a:t>
            </a:r>
            <a:br>
              <a:rPr lang="cs-CZ" sz="3200" b="1" dirty="0" smtClean="0"/>
            </a:br>
            <a:r>
              <a:rPr lang="cs-CZ" sz="3200" b="1" dirty="0" smtClean="0"/>
              <a:t>                               má o 6 kostek méně.</a:t>
            </a:r>
            <a:br>
              <a:rPr lang="cs-CZ" sz="3200" b="1" dirty="0" smtClean="0"/>
            </a:br>
            <a:r>
              <a:rPr lang="cs-CZ" sz="3200" b="1" dirty="0" smtClean="0"/>
              <a:t>        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Kolik kostek má Kačka?   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        </a:t>
            </a:r>
            <a:r>
              <a:rPr lang="cs-CZ" b="1" u="sng" dirty="0" smtClean="0"/>
              <a:t>Kačka má 12 kostek.</a:t>
            </a:r>
            <a:endParaRPr lang="cs-CZ" b="1" u="sng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2627784" y="2060848"/>
            <a:ext cx="6048672" cy="1224136"/>
          </a:xfrm>
          <a:prstGeom prst="flowChartDelay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2627784" y="3645024"/>
            <a:ext cx="6120680" cy="1296144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18 – 6 = 12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771800" y="2348880"/>
            <a:ext cx="576064" cy="5760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7020272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Krychle 9"/>
          <p:cNvSpPr/>
          <p:nvPr/>
        </p:nvSpPr>
        <p:spPr>
          <a:xfrm>
            <a:off x="6516216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Krychle 10"/>
          <p:cNvSpPr/>
          <p:nvPr/>
        </p:nvSpPr>
        <p:spPr>
          <a:xfrm>
            <a:off x="6012160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5508104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5004048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4499992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Krychle 14"/>
          <p:cNvSpPr/>
          <p:nvPr/>
        </p:nvSpPr>
        <p:spPr>
          <a:xfrm>
            <a:off x="3995936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Krychle 15"/>
          <p:cNvSpPr/>
          <p:nvPr/>
        </p:nvSpPr>
        <p:spPr>
          <a:xfrm>
            <a:off x="3491880" y="2564904"/>
            <a:ext cx="360040" cy="33265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Pětiúhelník 16"/>
          <p:cNvSpPr/>
          <p:nvPr/>
        </p:nvSpPr>
        <p:spPr>
          <a:xfrm rot="19643642">
            <a:off x="4402885" y="2716092"/>
            <a:ext cx="583842" cy="7760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ětiúhelník 17"/>
          <p:cNvSpPr/>
          <p:nvPr/>
        </p:nvSpPr>
        <p:spPr>
          <a:xfrm rot="19643642">
            <a:off x="4906940" y="2716093"/>
            <a:ext cx="583842" cy="7760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ětiúhelník 18"/>
          <p:cNvSpPr/>
          <p:nvPr/>
        </p:nvSpPr>
        <p:spPr>
          <a:xfrm rot="19643642">
            <a:off x="5410997" y="2716092"/>
            <a:ext cx="583842" cy="7760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Pětiúhelník 19"/>
          <p:cNvSpPr/>
          <p:nvPr/>
        </p:nvSpPr>
        <p:spPr>
          <a:xfrm rot="19643642">
            <a:off x="5987062" y="2716093"/>
            <a:ext cx="583842" cy="7760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Pětiúhelník 20"/>
          <p:cNvSpPr/>
          <p:nvPr/>
        </p:nvSpPr>
        <p:spPr>
          <a:xfrm rot="19643642">
            <a:off x="6419109" y="2716093"/>
            <a:ext cx="583842" cy="7760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Pětiúhelník 21"/>
          <p:cNvSpPr/>
          <p:nvPr/>
        </p:nvSpPr>
        <p:spPr>
          <a:xfrm rot="19643642">
            <a:off x="6923164" y="2716094"/>
            <a:ext cx="583842" cy="7760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3" name="Obrázek 22" descr="MB90023620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029200"/>
            <a:ext cx="1828800" cy="1828800"/>
          </a:xfrm>
          <a:prstGeom prst="rect">
            <a:avLst/>
          </a:prstGeom>
        </p:spPr>
      </p:pic>
      <p:pic>
        <p:nvPicPr>
          <p:cNvPr id="24" name="Obrázek 23" descr="MB900283630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62068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b="1" u="sng" dirty="0" smtClean="0"/>
              <a:t>3. Vyřeš:</a:t>
            </a:r>
            <a:r>
              <a:rPr lang="cs-CZ" b="1" dirty="0" smtClean="0"/>
              <a:t>    </a:t>
            </a:r>
            <a:r>
              <a:rPr lang="cs-CZ" sz="4000" b="1" dirty="0" smtClean="0"/>
              <a:t>Jana měla 14 Kč. 3 Kč utratila.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Kolik  Kč Janě zbylo?    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________________________________</a:t>
            </a:r>
            <a:endParaRPr lang="cs-CZ" sz="3200" b="1" dirty="0"/>
          </a:p>
        </p:txBody>
      </p:sp>
      <p:sp>
        <p:nvSpPr>
          <p:cNvPr id="5" name="Plaketa 4"/>
          <p:cNvSpPr/>
          <p:nvPr/>
        </p:nvSpPr>
        <p:spPr>
          <a:xfrm>
            <a:off x="2411760" y="2060848"/>
            <a:ext cx="5184576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2411760" y="3645024"/>
            <a:ext cx="5184576" cy="914400"/>
          </a:xfrm>
          <a:prstGeom prst="plaqu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Obrázek 6" descr="MB90044132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836712"/>
            <a:ext cx="1368152" cy="144016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Kontrola:</a:t>
            </a:r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sz="4000" b="1" dirty="0" smtClean="0"/>
              <a:t>Jana měla 14 Kč. 3 Kč utratila.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Kolik  Kč Janě zbylo?    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    </a:t>
            </a:r>
            <a:r>
              <a:rPr lang="cs-CZ" b="1" dirty="0" smtClean="0"/>
              <a:t>Janě zbylo 11 Kč.</a:t>
            </a:r>
            <a:endParaRPr lang="cs-CZ" b="1" dirty="0"/>
          </a:p>
        </p:txBody>
      </p:sp>
      <p:sp>
        <p:nvSpPr>
          <p:cNvPr id="5" name="Plaketa 4"/>
          <p:cNvSpPr/>
          <p:nvPr/>
        </p:nvSpPr>
        <p:spPr>
          <a:xfrm>
            <a:off x="2411760" y="2060848"/>
            <a:ext cx="5184576" cy="914400"/>
          </a:xfrm>
          <a:prstGeom prst="plaqu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2411760" y="3645024"/>
            <a:ext cx="5184576" cy="914400"/>
          </a:xfrm>
          <a:prstGeom prst="plaqu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 – 3 = 11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5436096" y="2204864"/>
            <a:ext cx="576064" cy="57606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4716016" y="2204864"/>
            <a:ext cx="576064" cy="57606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3995936" y="2204864"/>
            <a:ext cx="576064" cy="57606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3275856" y="2204864"/>
            <a:ext cx="576064" cy="57606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2627784" y="2204864"/>
            <a:ext cx="576064" cy="57606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4" name="Šikmý pruh 13"/>
          <p:cNvSpPr/>
          <p:nvPr/>
        </p:nvSpPr>
        <p:spPr>
          <a:xfrm>
            <a:off x="5580112" y="2276872"/>
            <a:ext cx="432048" cy="504056"/>
          </a:xfrm>
          <a:prstGeom prst="diagStri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kmý pruh 14"/>
          <p:cNvSpPr/>
          <p:nvPr/>
        </p:nvSpPr>
        <p:spPr>
          <a:xfrm>
            <a:off x="4860032" y="2276872"/>
            <a:ext cx="432048" cy="504056"/>
          </a:xfrm>
          <a:prstGeom prst="diagStri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Šikmý pruh 15"/>
          <p:cNvSpPr/>
          <p:nvPr/>
        </p:nvSpPr>
        <p:spPr>
          <a:xfrm>
            <a:off x="4139952" y="2276872"/>
            <a:ext cx="432048" cy="504056"/>
          </a:xfrm>
          <a:prstGeom prst="diagStri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7" name="Obrázek 16" descr="MB900283574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4653136"/>
            <a:ext cx="2483768" cy="2204864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                                          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C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552" y="260648"/>
            <a:ext cx="7772400" cy="1224136"/>
          </a:xfrm>
        </p:spPr>
        <p:txBody>
          <a:bodyPr anchor="t">
            <a:normAutofit/>
          </a:bodyPr>
          <a:lstStyle/>
          <a:p>
            <a:r>
              <a:rPr lang="cs-CZ" sz="1600" b="1" dirty="0" smtClean="0">
                <a:solidFill>
                  <a:srgbClr val="002060"/>
                </a:solidFill>
              </a:rPr>
              <a:t>Zdroje, obrázky, citace:</a:t>
            </a:r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Autorem materiálu je Mgr. Daniela Ševčíková, pokud není níže uvedeno jinak.</a:t>
            </a:r>
          </a:p>
          <a:p>
            <a:r>
              <a:rPr lang="cs-CZ" sz="1600" dirty="0" smtClean="0">
                <a:solidFill>
                  <a:srgbClr val="002060"/>
                </a:solidFill>
              </a:rPr>
              <a:t>Použity obrázky sady MS </a:t>
            </a:r>
            <a:r>
              <a:rPr lang="cs-CZ" sz="1600" dirty="0" smtClean="0">
                <a:solidFill>
                  <a:srgbClr val="002060"/>
                </a:solidFill>
              </a:rPr>
              <a:t>Office.</a:t>
            </a:r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 </a:t>
            </a:r>
          </a:p>
          <a:p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5" name="Obrázek 4" descr="MB90028370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2348880"/>
            <a:ext cx="2642592" cy="2282552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4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34 PPT</Template>
  <TotalTime>7</TotalTime>
  <Words>116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34 PPT</vt:lpstr>
      <vt:lpstr>                                                                                EU PENÍZE ŠKOLÁM                                                   Zlepšení podmínek pro vzdělávání na základních školách                                                  Operačního programu Vzdělání pro konkurenceschopnost   Číslo a název klíčové aktivity:                                                                     III/2 Inovace a zkvalitnění výuky prostřednictvím ICT Číslo DUM:                                                                                            VY_12_INOVACE_M.1.R.1 B.14 Jméno autora:                                     Mgr. Daniela Ševčíková Datum (období) vytvoření DUM:                                                               duben až  květen  2013 Ročník:                                      1. Vzdělávací oblast:                                    matematika a její aplikace   Vzdělávací obor:                                    matematika Klíčová slova:                                                                                                slovní úloha, znázornění, výpočet, odpověď,  odčítání v oboru čísel                                                                                                                          do 20 bez přechodu přes desítku Anotace:                                                                                                        Žáci se naučí řešit slovní úlohy na odčítání  v oboru čísel do 20                                                                                                                          bez  přechodu přes  desítku  ve třech krocích - znázornit, vypočítat                                                                                                                          a  doplnit odpověď.                                       Druh učebního materiálu:                                                                          Prezentace PowerPoint Očekávaný výstup:                                                                                       Žáci řeší slovní úlohy na odčítání v oboru čísel do 20 bez přechodu                                                                                                                                                                                                                  přes desítku.                                                                        </vt:lpstr>
      <vt:lpstr>1. Vyřeš:    Na jezeře bylo 17 labutí. Druhý den                             7 labutí odletělo.                    Kolik labutí zůstalo na jezeře?       Znázornění:   Výpočet:   Odpověď:  ________________________________</vt:lpstr>
      <vt:lpstr>Kontrola:    Na jezeře bylo 17 labutí. Druhý den                             7 labutí odletělo.                    Kolik labutí zůstalo na jezeře?       Znázornění:   Výpočet:   Odpověď:      Na jezeře zůstalo  10  labutí.</vt:lpstr>
      <vt:lpstr>2. Vyřeš:    Petr má ve stavebnici 18 kostek, Kačka                              má o 6 kostek méně.                            Kolik kostek má Kačka?      Znázornění:   Výpočet:   Odpověď:  ________________________________</vt:lpstr>
      <vt:lpstr>Kontrola:     Petr má ve stavebnici 18 kostek, Kačka                                  má o 6 kostek méně.                               Kolik kostek má Kačka?      Znázornění:   Výpočet:    Odpověď:           Kačka má 12 kostek.</vt:lpstr>
      <vt:lpstr>3. Vyřeš:    Jana měla 14 Kč. 3 Kč utratila.                             Kolik  Kč Janě zbylo?       Znázornění:   Výpočet:   Odpověď:  ________________________________</vt:lpstr>
      <vt:lpstr>Kontrola:    Jana měla 14 Kč. 3 Kč utratila.                              Kolik  Kč Janě zbylo?       Znázornění:   Výpočet:   Odpověď:       Janě zbylo 11 Kč.</vt:lpstr>
      <vt:lpstr>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EU PENÍZE ŠKOLÁM                                                   Zlepšení podmínek pro vzdělávání na základních školách                                                  Operačního programu Vzdělání pro konkurenceschopnost   Číslo a název klíčové aktivity:                                                                     III/2 Inovace a zkvalitnění výuky prostřednictvím ICT Číslo DUM:                                                                                            VY_12_INOVACE_M.1.R.1 B.14 Jméno autora:                                     Mgr. Daniela Ševčíková Datum (období) vytvoření DUM:                                                               duben až  květen  2013 Ročník:                                      1. Vzdělávací oblast:                                    matematika a její aplikace   Vzdělávací obor:                                    matematika Klíčová slova:                                                                                                slovní úloha, znázornění, výpočet, odpověď,  odčítání v oboru čísel                                                                                                                          do 20 bez přechodu přes desítku Anotace:                                                                                                        Žáci se naučí řešit slovní úlohy na odčítání  v oboru čísel do 20                                                                                                                          bez  přechodu přes  desítku  ve třech krocích - znázornit, vypočítat                                                                                                                          a  doplnit odpověď.                                       Druh učebního materiálu:                                                                          Prezentace PowerPoint Očekávaný výstup:                                                                                       Žáci řeší slovní úlohy na odčítání v oboru čísel do 20 bez přechodu                                                                                                                                                                                                                  přes desítku.                                                                        </dc:title>
  <dc:creator>Jirka</dc:creator>
  <cp:lastModifiedBy>Jirka</cp:lastModifiedBy>
  <cp:revision>1</cp:revision>
  <dcterms:created xsi:type="dcterms:W3CDTF">2013-05-04T16:13:23Z</dcterms:created>
  <dcterms:modified xsi:type="dcterms:W3CDTF">2013-05-04T16:20:24Z</dcterms:modified>
</cp:coreProperties>
</file>