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420888"/>
            <a:ext cx="8640960" cy="4437112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 fontScale="9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1400" b="1" dirty="0" smtClean="0"/>
              <a:t>        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VY_12_INOVACE_M.1.R.1 B.15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 číselná řada 0-20, číslice 0-20, sčítání a odčítání v oboru čísel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do 20 bez přechodu přes desítku, sčítání a odčítání  předmětů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v oboru čísel do 20 bez přechodu přes desítku, rozklad čísel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   Žáci se naučí sčítat a odčítat v oboru čísel do 20 bez přechodu přes desítku,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psát příklady na sčítání a odčítání, řešit s nimi slovní úlohy, </a:t>
            </a:r>
            <a:r>
              <a:rPr lang="cs-CZ" sz="1200" dirty="0" smtClean="0"/>
              <a:t>řešit  nerovnice  </a:t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        </a:t>
            </a:r>
            <a:r>
              <a:rPr lang="cs-CZ" sz="1200" dirty="0" smtClean="0"/>
              <a:t>a formou </a:t>
            </a:r>
            <a:r>
              <a:rPr lang="cs-CZ" sz="1200" dirty="0" smtClean="0"/>
              <a:t>zábavných </a:t>
            </a:r>
            <a:r>
              <a:rPr lang="cs-CZ" sz="1200" dirty="0" smtClean="0"/>
              <a:t>příkladů </a:t>
            </a:r>
            <a:r>
              <a:rPr lang="cs-CZ" sz="1200" dirty="0" smtClean="0"/>
              <a:t>zopakují sčítání, odčítání, rozklad čísel v oboru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        </a:t>
            </a:r>
            <a:r>
              <a:rPr lang="cs-CZ" sz="1200" dirty="0" smtClean="0"/>
              <a:t>čísel  </a:t>
            </a:r>
            <a:r>
              <a:rPr lang="cs-CZ" sz="1200" dirty="0" smtClean="0"/>
              <a:t>do 20.</a:t>
            </a:r>
            <a:br>
              <a:rPr lang="cs-CZ" sz="1200" dirty="0" smtClean="0"/>
            </a:br>
            <a:r>
              <a:rPr lang="cs-CZ" sz="1200" dirty="0" smtClean="0"/>
              <a:t>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   Žáci znají čísla 0-20, umí je mezi s sebou sčítat a odčítat bez přechodu přes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desítku, psát příklady na sčítání a odčítání, rozkládat </a:t>
            </a:r>
            <a:r>
              <a:rPr lang="cs-CZ" sz="1200" dirty="0" smtClean="0"/>
              <a:t>čísla</a:t>
            </a:r>
            <a:r>
              <a:rPr lang="cs-CZ" sz="1200" dirty="0" smtClean="0"/>
              <a:t>, řešit nerovnice.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32656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92696"/>
            <a:ext cx="6984776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Vybarvi každý druhý čtvereček </a:t>
            </a:r>
            <a:br>
              <a:rPr lang="cs-CZ" b="1" dirty="0" smtClean="0"/>
            </a:br>
            <a:r>
              <a:rPr lang="cs-CZ" b="1" dirty="0" smtClean="0"/>
              <a:t>a vybarvená čísla zapiš na řádek </a:t>
            </a:r>
            <a:r>
              <a:rPr lang="cs-CZ" b="1" dirty="0" smtClean="0"/>
              <a:t>dolů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08" y="1988840"/>
          <a:ext cx="8712975" cy="576064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414904"/>
                <a:gridCol w="414903"/>
                <a:gridCol w="414904"/>
                <a:gridCol w="414903"/>
                <a:gridCol w="414904"/>
                <a:gridCol w="414903"/>
                <a:gridCol w="414904"/>
                <a:gridCol w="414904"/>
                <a:gridCol w="414903"/>
                <a:gridCol w="414904"/>
                <a:gridCol w="414903"/>
                <a:gridCol w="414904"/>
                <a:gridCol w="414903"/>
                <a:gridCol w="414904"/>
                <a:gridCol w="414904"/>
                <a:gridCol w="414903"/>
                <a:gridCol w="414904"/>
                <a:gridCol w="414903"/>
                <a:gridCol w="414904"/>
                <a:gridCol w="414903"/>
                <a:gridCol w="414904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2</a:t>
                      </a:r>
                      <a:endParaRPr lang="cs-CZ" sz="1800" b="1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6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7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9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11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12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13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14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15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16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17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18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19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20</a:t>
                      </a:r>
                      <a:endParaRPr lang="cs-CZ" sz="18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4437112"/>
          <a:ext cx="8712975" cy="576064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414904"/>
                <a:gridCol w="414903"/>
                <a:gridCol w="414904"/>
                <a:gridCol w="414903"/>
                <a:gridCol w="414904"/>
                <a:gridCol w="414903"/>
                <a:gridCol w="414904"/>
                <a:gridCol w="414904"/>
                <a:gridCol w="414903"/>
                <a:gridCol w="414904"/>
                <a:gridCol w="414903"/>
                <a:gridCol w="414904"/>
                <a:gridCol w="414903"/>
                <a:gridCol w="414904"/>
                <a:gridCol w="414904"/>
                <a:gridCol w="414903"/>
                <a:gridCol w="414904"/>
                <a:gridCol w="414903"/>
                <a:gridCol w="414904"/>
                <a:gridCol w="414903"/>
                <a:gridCol w="414904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</a:t>
                      </a:r>
                      <a:endParaRPr lang="cs-CZ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17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16</a:t>
                      </a:r>
                      <a:endParaRPr lang="cs-CZ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3429000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__________________________________________________________________________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587727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_________________________________________________________________________</a:t>
            </a:r>
            <a:endParaRPr lang="cs-CZ" b="1" dirty="0"/>
          </a:p>
        </p:txBody>
      </p:sp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58417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Porovnej čísla, doplň znaménka  </a:t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&lt;, &gt;, =  </a:t>
            </a:r>
            <a:r>
              <a:rPr lang="cs-CZ" b="1" dirty="0" smtClean="0"/>
              <a:t>a zapiš o kolik je jedno číslo větší než </a:t>
            </a:r>
            <a:r>
              <a:rPr lang="cs-CZ" b="1" dirty="0" smtClean="0"/>
              <a:t>druhé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132856"/>
          <a:ext cx="6096000" cy="4392488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20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20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18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20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19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18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12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14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</a:t>
                      </a:r>
                      <a:r>
                        <a:rPr lang="cs-CZ" sz="2800" b="1" baseline="0" dirty="0" smtClean="0"/>
                        <a:t>  _____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" name="Obrázek 3" descr="MB9002907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28529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3. Zapiš řešení nerovnice a na řádek   </a:t>
            </a:r>
            <a:br>
              <a:rPr lang="cs-CZ" b="1" dirty="0" smtClean="0"/>
            </a:br>
            <a:r>
              <a:rPr lang="cs-CZ" b="1" dirty="0" smtClean="0"/>
              <a:t>    zapiš ještě alespoň další 3 </a:t>
            </a:r>
            <a:r>
              <a:rPr lang="cs-CZ" b="1" dirty="0" smtClean="0"/>
              <a:t>řešení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844824"/>
          <a:ext cx="887760" cy="64807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87760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2708920"/>
          <a:ext cx="887760" cy="64807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8776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5085184"/>
          <a:ext cx="887760" cy="64807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8776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39552" y="5877272"/>
          <a:ext cx="887760" cy="64807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8776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39552" y="3501008"/>
          <a:ext cx="887760" cy="64807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8776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552" y="4293096"/>
          <a:ext cx="887760" cy="64807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8776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691680" y="1916832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&gt;   12            </a:t>
            </a:r>
            <a:r>
              <a:rPr lang="cs-CZ" sz="2800" b="1" u="sng" dirty="0" smtClean="0"/>
              <a:t>15,  19,  20_    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708920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&gt;   11            </a:t>
            </a:r>
            <a:r>
              <a:rPr lang="cs-CZ" sz="2800" b="1" u="sng" dirty="0" smtClean="0"/>
              <a:t>__________    </a:t>
            </a:r>
            <a:endParaRPr lang="cs-CZ" sz="28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3573016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&lt;   19            </a:t>
            </a:r>
            <a:r>
              <a:rPr lang="cs-CZ" sz="2800" b="1" u="sng" dirty="0" smtClean="0"/>
              <a:t>__________    </a:t>
            </a:r>
            <a:endParaRPr lang="cs-CZ" sz="28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4365104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&lt;   16            </a:t>
            </a:r>
            <a:r>
              <a:rPr lang="cs-CZ" sz="2800" b="1" u="sng" dirty="0" smtClean="0"/>
              <a:t>__________    </a:t>
            </a:r>
            <a:endParaRPr lang="cs-CZ" sz="2800" b="1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5229200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&gt;   15            </a:t>
            </a:r>
            <a:r>
              <a:rPr lang="cs-CZ" sz="2800" b="1" u="sng" dirty="0" smtClean="0"/>
              <a:t>__________    </a:t>
            </a:r>
            <a:endParaRPr lang="cs-CZ" sz="2800" b="1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602128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&lt;   20           _</a:t>
            </a:r>
            <a:r>
              <a:rPr lang="cs-CZ" sz="2800" b="1" u="sng" dirty="0" smtClean="0"/>
              <a:t>_________    </a:t>
            </a:r>
            <a:endParaRPr lang="cs-CZ" sz="2800" b="1" u="sng" dirty="0"/>
          </a:p>
        </p:txBody>
      </p:sp>
      <p:pic>
        <p:nvPicPr>
          <p:cNvPr id="19" name="Obrázek 18" descr="MB90038768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2132856"/>
            <a:ext cx="2520280" cy="309634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4. Dej do kroužku čísla, která budeš sčítat nebo odčítat nejdříve, aby se ti lépe počítalo, potom příklad </a:t>
            </a:r>
            <a:r>
              <a:rPr lang="cs-CZ" sz="3600" b="1" dirty="0" smtClean="0"/>
              <a:t>vypočítej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1844825"/>
          <a:ext cx="7704856" cy="4608513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852428"/>
                <a:gridCol w="3852428"/>
              </a:tblGrid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  + 7 +  4  = 17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15  – 7 –  5  = 3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 + 9 +</a:t>
                      </a:r>
                      <a:r>
                        <a:rPr lang="cs-CZ" sz="2800" b="1" baseline="0" dirty="0" smtClean="0"/>
                        <a:t> 5 =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12 – 4 – 2 =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 + 1 +</a:t>
                      </a:r>
                      <a:r>
                        <a:rPr lang="cs-CZ" sz="2800" b="1" baseline="0" dirty="0" smtClean="0"/>
                        <a:t> 9 =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16 – 8</a:t>
                      </a:r>
                      <a:r>
                        <a:rPr lang="cs-CZ" sz="2800" b="1" baseline="0" dirty="0" smtClean="0"/>
                        <a:t> – 6 =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r>
                        <a:rPr lang="cs-CZ" sz="2800" b="1" baseline="0" dirty="0" smtClean="0"/>
                        <a:t> + 7 + 5 =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18 – 1 – 8 =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 + 4 + 7 =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16 – 6 – 3 =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 + 9 + 5 =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19 – 6</a:t>
                      </a:r>
                      <a:r>
                        <a:rPr lang="cs-CZ" sz="2800" b="1" baseline="0" dirty="0" smtClean="0"/>
                        <a:t> – 9 =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 + 5 + 8 =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14 – 5 – 4 =</a:t>
                      </a:r>
                      <a:endParaRPr lang="cs-CZ" sz="28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Vývojový diagram: spojka 7"/>
          <p:cNvSpPr/>
          <p:nvPr/>
        </p:nvSpPr>
        <p:spPr>
          <a:xfrm>
            <a:off x="1403648" y="1988840"/>
            <a:ext cx="432048" cy="432048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2555776" y="1988840"/>
            <a:ext cx="432048" cy="432048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ývojový diagram: spojka 13"/>
          <p:cNvSpPr/>
          <p:nvPr/>
        </p:nvSpPr>
        <p:spPr>
          <a:xfrm>
            <a:off x="6660232" y="1988840"/>
            <a:ext cx="432048" cy="432048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ývojový diagram: spojka 14"/>
          <p:cNvSpPr/>
          <p:nvPr/>
        </p:nvSpPr>
        <p:spPr>
          <a:xfrm>
            <a:off x="5292080" y="1916832"/>
            <a:ext cx="504056" cy="504056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 anchor="t">
            <a:normAutofit fontScale="90000"/>
          </a:bodyPr>
          <a:lstStyle/>
          <a:p>
            <a:r>
              <a:rPr lang="cs-CZ" dirty="0" smtClean="0"/>
              <a:t> </a:t>
            </a:r>
            <a:br>
              <a:rPr lang="cs-CZ" dirty="0" smtClean="0"/>
            </a:br>
            <a:r>
              <a:rPr lang="cs-CZ" sz="2000" b="1" dirty="0" smtClean="0"/>
              <a:t>Zdroje, obrázky, citace: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Autorem materiálu je Mgr. Daniela Ševčíková, pokud není níže uvedeno jinak.</a:t>
            </a:r>
            <a:br>
              <a:rPr lang="cs-CZ" sz="2000" dirty="0" smtClean="0"/>
            </a:br>
            <a:r>
              <a:rPr lang="cs-CZ" sz="2000" dirty="0" smtClean="0"/>
              <a:t>Použity obrázky sady MS Office.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3" name="Obrázek 2" descr="MB90028347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2636912"/>
            <a:ext cx="4248472" cy="316835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5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35 PPT</Template>
  <TotalTime>6</TotalTime>
  <Words>234</Words>
  <Application>Microsoft Office PowerPoint</Application>
  <PresentationFormat>Předvádění na obrazovce (4:3)</PresentationFormat>
  <Paragraphs>95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 35 PPT</vt:lpstr>
      <vt:lpstr>                                                                                            EU PENÍZE ŠKOLÁM                                                           Zlepšení podmínek pro vzdělávání na základních školách                                                           Operačního programu Vzdělání pro konkurenceschopnost   Číslo a název klíčové aktivity:                                                                          III/2 Inovace a zkvalitnění výuky prostřednictvím ICT Číslo DUM:                                                                                                 VY_12_INOVACE_M.1.R.1 B.15 Jméno autora:                                          Mgr. Daniela Ševčíková Datum (období) vytvoření DUM:                                                                    duben až  květen  2013 Ročník:                                           1. Vzdělávací oblast:                                         matematika a její aplikace   Vzdělávací obor:                                         matematika Klíčová slova:                                                                                                     číselná řada 0-20, číslice 0-20, sčítání a odčítání v oboru čísel                                                                                                                               do 20 bez přechodu přes desítku, sčítání a odčítání  předmětů                                                                                                                                 v oboru čísel do 20 bez přechodu přes desítku, rozklad čísel                                     Anotace:                                                                                                             Žáci se naučí sčítat a odčítat v oboru čísel do 20 bez přechodu přes desítku,                                                                                                                                psát příklady na sčítání a odčítání, řešit s nimi slovní úlohy, řešit  nerovnice                                                                                                                                a formou zábavných příkladů zopakují sčítání, odčítání, rozklad čísel v oboru                                                                                                                               čísel  do 20.                                    Druh učebního materiálu:                                                                               Prezentace PowerPoint Očekávaný výstup:                                                                                            Žáci znají čísla 0-20, umí je mezi s sebou sčítat a odčítat bez přechodu přes                                                                                                                                desítku, psát příklady na sčítání a odčítání, rozkládat čísla, řešit nerovnice. </vt:lpstr>
      <vt:lpstr>1. Vybarvi každý druhý čtvereček  a vybarvená čísla zapiš na řádek dolů</vt:lpstr>
      <vt:lpstr>2. Porovnej čísla, doplň znaménka   &lt;, &gt;, =  a zapiš o kolik je jedno číslo větší než druhé</vt:lpstr>
      <vt:lpstr>3. Zapiš řešení nerovnice a na řádek        zapiš ještě alespoň další 3 řešení</vt:lpstr>
      <vt:lpstr>4. Dej do kroužku čísla, která budeš sčítat nebo odčítat nejdříve, aby se ti lépe počítalo, potom příklad vypočítej</vt:lpstr>
      <vt:lpstr>  Zdroje, obrázky, citace: Autorem materiálu je Mgr. Daniela Ševčíková, pokud není níže uvedeno jinak. Použity obrázky sady MS Office.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        EU PENÍZE ŠKOLÁM                                                           Zlepšení podmínek pro vzdělávání na základních školách                                                           Operačního programu Vzdělání pro konkurenceschopnost   Číslo a název klíčové aktivity:                                                                          III/2 Inovace a zkvalitnění výuky prostřednictvím ICT Číslo DUM:                                                                                                 VY_12_INOVACE_M.1.R.1 B.15 Jméno autora:                                          Mgr. Daniela Ševčíková Datum (období) vytvoření DUM:                                                                    duben až  květen  2013 Ročník:                                           1. Vzdělávací oblast:                                         matematika a její aplikace   Vzdělávací obor:                                         matematika Klíčová slova:                                                                                                     číselná řada 0-20, číslice 0-20, sčítání a odčítání v oboru čísel                                                                                                                               do 20 bez přechodu přes desítku, sčítání a odčítání  předmětů                                                                                                                                 v oboru čísel do 20 bez přechodu přes desítku, rozklad čísel                                     Anotace:                                                                                                             Žáci se naučí sčítat a odčítat v oboru čísel do 20 bez přechodu přes desítku,                                                                                                                                psát příklady na sčítání a odčítání, řešit s nimi slovní úlohy, řešit  nerovnice                                                                                                                                a formou zábavných příkladů zopakují sčítání, odčítání, rozklad čísel v oboru                                                                                                                               čísel  do 20.                                    Druh učebního materiálu:                                                                               Prezentace PowerPoint Očekávaný výstup:                                                                                            Žáci znají čísla 0-20, umí je mezi s sebou sčítat a odčítat bez přechodu přes                                                                                                                                desítku, psát příklady na sčítání a odčítání, rozkládat čísla, řešit nerovnice. </dc:title>
  <dc:creator>Jirka</dc:creator>
  <cp:lastModifiedBy>Jirka</cp:lastModifiedBy>
  <cp:revision>1</cp:revision>
  <dcterms:created xsi:type="dcterms:W3CDTF">2013-05-04T16:20:30Z</dcterms:created>
  <dcterms:modified xsi:type="dcterms:W3CDTF">2013-05-04T16:26:35Z</dcterms:modified>
</cp:coreProperties>
</file>