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ld"/>
    <p:sndAc>
      <p:stSnd>
        <p:snd r:embed="rId13" name="voltag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4536504"/>
          </a:xfrm>
          <a:gradFill>
            <a:gsLst>
              <a:gs pos="0">
                <a:srgbClr val="825600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VY_12_INOVACE_M.1.R.1 B.17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slovní úloha, výpočet,  sčítání a odčítání v oboru čísel do 20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bez  přechodu přes desítku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Žáci řeší zábavnou formou slovní úlohy na sčítání a odčítání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v oboru čísel do 20 bez přechodu přes desítku.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Žáci umí vyřešit slovní úlohy na sčítání a odčítání v oboru do 20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bez přechodu  přes desítku.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8864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76672"/>
            <a:ext cx="741682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1. Spoj slovní úlohu se správným příkladem a </a:t>
            </a:r>
            <a:r>
              <a:rPr lang="cs-CZ" sz="2800" b="1" dirty="0" smtClean="0"/>
              <a:t>vypočítej</a:t>
            </a: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1916832"/>
          <a:ext cx="5400600" cy="951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00600"/>
              </a:tblGrid>
              <a:tr h="95188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Jana měla 13 kuliček, 10 z nich prohrála.</a:t>
                      </a:r>
                    </a:p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Kolik kuliček jí zbylo?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9512" y="3573016"/>
          <a:ext cx="5472608" cy="100811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72608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16 dětí si hrálo na hřišti,</a:t>
                      </a:r>
                      <a:r>
                        <a:rPr lang="cs-CZ" sz="2400" baseline="0" dirty="0" smtClean="0"/>
                        <a:t> 4 z nich musely jít domů. 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Kolik dětí zůstalo na hřišti?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9512" y="5301208"/>
          <a:ext cx="5472608" cy="951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72608"/>
              </a:tblGrid>
              <a:tr h="95188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Toník má 11 bílých a 6 černých králíků.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Kolik králíků má dohromady?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948264" y="1988840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 + 6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948264" y="3645024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13 – 10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948264" y="5301208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16 – 4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8100392" y="5445224"/>
            <a:ext cx="64807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8172400" y="3789040"/>
            <a:ext cx="57606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028384" y="2132856"/>
            <a:ext cx="64807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 . Kontrola řešení: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1916832"/>
          <a:ext cx="5400600" cy="951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00600"/>
              </a:tblGrid>
              <a:tr h="95188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Jana měla 13 kuliček, 10 z nich prohrála.</a:t>
                      </a:r>
                    </a:p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Kolik kuliček jí zbylo?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9512" y="3573016"/>
          <a:ext cx="5472608" cy="100811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72608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16 dětí si hrálo na hřišti,</a:t>
                      </a:r>
                      <a:r>
                        <a:rPr lang="cs-CZ" sz="2400" baseline="0" dirty="0" smtClean="0"/>
                        <a:t> 4 z nich musely jít domů. 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Kolik dětí zůstalo na hřišti?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9512" y="5301208"/>
          <a:ext cx="5472608" cy="951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72608"/>
              </a:tblGrid>
              <a:tr h="95188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Toník má 11 bílých a 6 černých králíků.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Kolik králíků má dohromady?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948264" y="1988840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 + 6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948264" y="3645024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13 – 10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948264" y="5301208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16 – 4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8100392" y="5445224"/>
            <a:ext cx="64807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172400" y="3789040"/>
            <a:ext cx="57606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028384" y="2132856"/>
            <a:ext cx="64807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2723367">
            <a:off x="5355878" y="3181757"/>
            <a:ext cx="1883553" cy="360040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 rot="2723367">
            <a:off x="5355878" y="4909949"/>
            <a:ext cx="1883553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 rot="17455283">
            <a:off x="4343141" y="4044565"/>
            <a:ext cx="3794213" cy="342243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8" name="Obrázek 17" descr="MB9002862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0"/>
            <a:ext cx="1828800" cy="1828800"/>
          </a:xfrm>
          <a:prstGeom prst="rect">
            <a:avLst/>
          </a:prstGeom>
        </p:spPr>
      </p:pic>
      <p:pic>
        <p:nvPicPr>
          <p:cNvPr id="19" name="Obrázek 18" descr="MB90043880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2. Spoj slovní úlohu se správným příkladem a </a:t>
            </a:r>
            <a:r>
              <a:rPr lang="cs-CZ" sz="2800" b="1" dirty="0" smtClean="0"/>
              <a:t>vypočítej</a:t>
            </a: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1916832"/>
          <a:ext cx="5400600" cy="951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00600"/>
              </a:tblGrid>
              <a:tr h="95188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Vašík</a:t>
                      </a:r>
                      <a:r>
                        <a:rPr lang="cs-CZ" sz="2000" baseline="0" dirty="0" smtClean="0"/>
                        <a:t> má 15 autíček, k narozeninám dostal  ještě další  3.  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Kolik autíček má dohromady?</a:t>
                      </a:r>
                      <a:endParaRPr lang="cs-CZ" sz="20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3501008"/>
          <a:ext cx="5328592" cy="93610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328592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dk1"/>
                          </a:solidFill>
                        </a:rPr>
                        <a:t>Teta</a:t>
                      </a:r>
                      <a:r>
                        <a:rPr lang="cs-CZ" sz="2000" baseline="0" dirty="0" smtClean="0">
                          <a:solidFill>
                            <a:schemeClr val="dk1"/>
                          </a:solidFill>
                        </a:rPr>
                        <a:t> nasbírala 13 kg borůvek. Z toho 2 kg už zavařila.  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Kolik kg borůvek musí ještě zavařit?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9512" y="5301208"/>
          <a:ext cx="5472608" cy="951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72608"/>
              </a:tblGrid>
              <a:tr h="95188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dk1"/>
                          </a:solidFill>
                        </a:rPr>
                        <a:t>V</a:t>
                      </a:r>
                      <a:r>
                        <a:rPr lang="cs-CZ" sz="2000" baseline="0" dirty="0" smtClean="0">
                          <a:solidFill>
                            <a:schemeClr val="dk1"/>
                          </a:solidFill>
                        </a:rPr>
                        <a:t> košíku bylo 12 jablek, Eva tam přidala ještě 2. 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Kolik jablek je v košíku nyní?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948264" y="1988840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13</a:t>
                      </a:r>
                      <a:r>
                        <a:rPr lang="cs-CZ" sz="2400" baseline="0" dirty="0" smtClean="0"/>
                        <a:t> –</a:t>
                      </a:r>
                      <a:r>
                        <a:rPr lang="cs-CZ" sz="2400" dirty="0" smtClean="0"/>
                        <a:t> 2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948264" y="3645024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12 + 2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948264" y="5301208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15 + 3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8100392" y="5445224"/>
            <a:ext cx="64807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8172400" y="3789040"/>
            <a:ext cx="57606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028384" y="2132856"/>
            <a:ext cx="64807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Kontrola řešení: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1916832"/>
          <a:ext cx="5400600" cy="951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00600"/>
              </a:tblGrid>
              <a:tr h="95188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Vašík</a:t>
                      </a:r>
                      <a:r>
                        <a:rPr lang="cs-CZ" sz="2000" baseline="0" dirty="0" smtClean="0"/>
                        <a:t> má 15 autíček, k narozeninám dostal  ještě další  3.  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Kolik autíček má dohromady?</a:t>
                      </a:r>
                      <a:endParaRPr lang="cs-CZ" sz="20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3501008"/>
          <a:ext cx="5328592" cy="93610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328592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dk1"/>
                          </a:solidFill>
                        </a:rPr>
                        <a:t>Teta</a:t>
                      </a:r>
                      <a:r>
                        <a:rPr lang="cs-CZ" sz="2000" baseline="0" dirty="0" smtClean="0">
                          <a:solidFill>
                            <a:schemeClr val="dk1"/>
                          </a:solidFill>
                        </a:rPr>
                        <a:t> nasbírala 13 kg borůvek. Z toho 2 kg už zavařila.  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Kolik kg borůvek musí ještě zavařit?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9512" y="5301208"/>
          <a:ext cx="5472608" cy="951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72608"/>
              </a:tblGrid>
              <a:tr h="95188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dk1"/>
                          </a:solidFill>
                        </a:rPr>
                        <a:t>V</a:t>
                      </a:r>
                      <a:r>
                        <a:rPr lang="cs-CZ" sz="2000" baseline="0" dirty="0" smtClean="0">
                          <a:solidFill>
                            <a:schemeClr val="dk1"/>
                          </a:solidFill>
                        </a:rPr>
                        <a:t> košíku bylo 12 jablek, Eva tam přidala ještě 2. 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Kolik jablek je v košíku nyní?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948264" y="1988840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b="0" dirty="0" smtClean="0"/>
                        <a:t>13</a:t>
                      </a:r>
                      <a:r>
                        <a:rPr lang="cs-CZ" sz="2400" b="0" baseline="0" dirty="0" smtClean="0"/>
                        <a:t> –</a:t>
                      </a:r>
                      <a:r>
                        <a:rPr lang="cs-CZ" sz="2400" b="0" dirty="0" smtClean="0"/>
                        <a:t> 2 =</a:t>
                      </a:r>
                      <a:endParaRPr lang="cs-CZ" sz="2400" b="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948264" y="3645024"/>
          <a:ext cx="1944216" cy="86409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12 + 2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948264" y="5301208"/>
          <a:ext cx="1944216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44216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15 + 3 =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8100392" y="5445224"/>
            <a:ext cx="64807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172400" y="3789040"/>
            <a:ext cx="57606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028384" y="2132856"/>
            <a:ext cx="64807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3642451">
            <a:off x="4536438" y="4015889"/>
            <a:ext cx="3301186" cy="3772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 rot="18873246">
            <a:off x="5158942" y="3241315"/>
            <a:ext cx="2135565" cy="37721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 rot="18551121">
            <a:off x="5199908" y="4852544"/>
            <a:ext cx="2077179" cy="37721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6" name="Obrázek 15" descr="MB9003000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20272" y="188640"/>
            <a:ext cx="1656184" cy="1512168"/>
          </a:xfrm>
          <a:prstGeom prst="rect">
            <a:avLst/>
          </a:prstGeom>
        </p:spPr>
      </p:pic>
      <p:pic>
        <p:nvPicPr>
          <p:cNvPr id="17" name="Obrázek 16" descr="MB90043979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941168"/>
            <a:ext cx="7772400" cy="827807"/>
          </a:xfrm>
        </p:spPr>
        <p:txBody>
          <a:bodyPr/>
          <a:lstStyle/>
          <a:p>
            <a:r>
              <a:rPr lang="cs-CZ" dirty="0" smtClean="0"/>
              <a:t>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79512" y="188641"/>
            <a:ext cx="8712968" cy="2160239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 </a:t>
            </a:r>
          </a:p>
          <a:p>
            <a:endParaRPr lang="cs-CZ" dirty="0"/>
          </a:p>
        </p:txBody>
      </p:sp>
      <p:pic>
        <p:nvPicPr>
          <p:cNvPr id="5" name="Obrázek 4" descr="MB9004397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1916832"/>
            <a:ext cx="3312368" cy="2808312"/>
          </a:xfrm>
          <a:prstGeom prst="rect">
            <a:avLst/>
          </a:prstGeom>
        </p:spPr>
      </p:pic>
      <p:pic>
        <p:nvPicPr>
          <p:cNvPr id="6" name="Obrázek 5" descr="MB90040314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4437112"/>
            <a:ext cx="1828800" cy="1828800"/>
          </a:xfrm>
          <a:prstGeom prst="rect">
            <a:avLst/>
          </a:prstGeom>
        </p:spPr>
      </p:pic>
      <p:pic>
        <p:nvPicPr>
          <p:cNvPr id="7" name="Obrázek 6" descr="MB90019357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92280" y="162880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7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37 PPT</Template>
  <TotalTime>0</TotalTime>
  <Words>330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 37 PPT</vt:lpstr>
      <vt:lpstr>  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III/2 Inovace a zkvalitnění výuky prostřednictvím ICT Číslo DUM:                                                                                             VY_12_INOVACE_M.1.R.1 B.17 Jméno autora:                                          Mgr. Daniela Ševčíková Datum (období) vytvoření DUM:                                                             duben až  květen  2013 Ročník:                                           1. Vzdělávací oblast:                                         matematika a její aplikace   Vzdělávací obor:                                         matematika Klíčová slova:                                                                                              slovní úloha, výpočet,  sčítání a odčítání v oboru čísel do 20                                                                                                                        bez  přechodu přes desítku Anotace:                                                                                                      Žáci řeší zábavnou formou slovní úlohy na sčítání a odčítání                                                                                                                        v oboru čísel do 20 bez přechodu přes desítku.                                     Druh učebního materiálu:                                                                       Prezentace PowerPoint Očekávaný výstup:                                                                                    Žáci umí vyřešit slovní úlohy na sčítání a odčítání v oboru do 20                                                                                                                       bez přechodu  přes desítku. </vt:lpstr>
      <vt:lpstr>1. Spoj slovní úlohu se správným příkladem a vypočítej</vt:lpstr>
      <vt:lpstr>1 . Kontrola řešení:</vt:lpstr>
      <vt:lpstr>2. Spoj slovní úlohu se správným příkladem a vypočítej</vt:lpstr>
      <vt:lpstr>2. Kontrola řešení:</vt:lpstr>
      <vt:lpstr>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III/2 Inovace a zkvalitnění výuky prostřednictvím ICT Číslo DUM:                                                                                             VY_12_INOVACE_M.1.R.1 B.17 Jméno autora:                                          Mgr. Daniela Ševčíková Datum (období) vytvoření DUM:                                                             duben až  květen  2013 Ročník:                                           1. Vzdělávací oblast:                                         matematika a její aplikace   Vzdělávací obor:                                         matematika Klíčová slova:                                                                                              slovní úloha, výpočet,  sčítání a odčítání v oboru čísel do 20                                                                                                                        bez  přechodu přes desítku Anotace:                                                                                                      Žáci řeší zábavnou formou slovní úlohy na sčítání a odčítání                                                                                                                        v oboru čísel do 20 bez přechodu přes desítku.                                     Druh učebního materiálu:                                                                       Prezentace PowerPoint Očekávaný výstup:                                                                                    Žáci umí vyřešit slovní úlohy na sčítání a odčítání v oboru do 20                                                                                                                       bez přechodu  přes desítku. </dc:title>
  <dc:creator>Jirka</dc:creator>
  <cp:lastModifiedBy>Jirka</cp:lastModifiedBy>
  <cp:revision>1</cp:revision>
  <dcterms:created xsi:type="dcterms:W3CDTF">2013-05-04T16:53:01Z</dcterms:created>
  <dcterms:modified xsi:type="dcterms:W3CDTF">2013-05-04T16:54:01Z</dcterms:modified>
</cp:coreProperties>
</file>