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3960440"/>
          </a:xfrm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VY_12_INOVACE_M.1.R.1 B.18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slovní úloha, výpočet,  sčítání a odčítání v oboru čísel do 20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bez přechodu přes desítku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Žáci řeší zábavnou formou slovní úlohy na sčítání a odčítání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v oboru čísel do 20 bez přechodu přes desítku.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Žáci umí vyřešit slovní úlohy na sčítání a odčítání v oboru do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20 bez přechodu  přes </a:t>
            </a:r>
            <a:r>
              <a:rPr lang="cs-CZ" sz="1200" dirty="0" smtClean="0"/>
              <a:t>desítku.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620688"/>
            <a:ext cx="7200800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>Nakupujeme</a:t>
            </a:r>
            <a:r>
              <a:rPr lang="cs-CZ" sz="3200" b="1" dirty="0" smtClean="0"/>
              <a:t>  –</a:t>
            </a:r>
            <a:r>
              <a:rPr lang="cs-CZ" sz="32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napiš příklad ke slovním úlohám a </a:t>
            </a:r>
            <a:r>
              <a:rPr lang="cs-CZ" sz="2400" b="1" dirty="0" smtClean="0">
                <a:solidFill>
                  <a:srgbClr val="FF0000"/>
                </a:solidFill>
              </a:rPr>
              <a:t>vypočítej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124744"/>
          <a:ext cx="7776864" cy="309634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776864"/>
              </a:tblGrid>
              <a:tr h="3096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199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844824"/>
            <a:ext cx="986408" cy="1058416"/>
          </a:xfrm>
          <a:prstGeom prst="rect">
            <a:avLst/>
          </a:prstGeom>
        </p:spPr>
      </p:pic>
      <p:pic>
        <p:nvPicPr>
          <p:cNvPr id="5" name="Obrázek 4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2924944"/>
            <a:ext cx="986408" cy="1058416"/>
          </a:xfrm>
          <a:prstGeom prst="rect">
            <a:avLst/>
          </a:prstGeom>
        </p:spPr>
      </p:pic>
      <p:pic>
        <p:nvPicPr>
          <p:cNvPr id="6" name="Obrázek 5" descr="MB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1412776"/>
            <a:ext cx="1346448" cy="986408"/>
          </a:xfrm>
          <a:prstGeom prst="rect">
            <a:avLst/>
          </a:prstGeom>
        </p:spPr>
      </p:pic>
      <p:pic>
        <p:nvPicPr>
          <p:cNvPr id="7" name="Obrázek 6" descr="MB9004417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1268760"/>
            <a:ext cx="986408" cy="1152128"/>
          </a:xfrm>
          <a:prstGeom prst="rect">
            <a:avLst/>
          </a:prstGeom>
        </p:spPr>
      </p:pic>
      <p:pic>
        <p:nvPicPr>
          <p:cNvPr id="8" name="Obrázek 7" descr="MB90019935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2924944"/>
            <a:ext cx="1584176" cy="108012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691680" y="1844824"/>
            <a:ext cx="936104" cy="10801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GUMA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1268760"/>
            <a:ext cx="936104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PERO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1412776"/>
            <a:ext cx="14401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924944"/>
            <a:ext cx="93610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TUŽKA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4248" y="2924944"/>
            <a:ext cx="129614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SEŠIT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486916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Kolik Kč stojí tužka a pravítko dohromady?</a:t>
            </a:r>
          </a:p>
          <a:p>
            <a:pPr marL="457200" indent="-457200"/>
            <a:endParaRPr lang="cs-CZ" sz="2400" b="1" dirty="0" smtClean="0"/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__________________________________________________</a:t>
            </a:r>
            <a:endParaRPr lang="cs-CZ" sz="2400" b="1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>Nakupujeme</a:t>
            </a:r>
            <a:r>
              <a:rPr lang="cs-CZ" sz="3200" b="1" dirty="0" smtClean="0"/>
              <a:t>  –</a:t>
            </a:r>
            <a:r>
              <a:rPr lang="cs-CZ" sz="32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napiš příklad ke slovním úlohám a </a:t>
            </a:r>
            <a:r>
              <a:rPr lang="cs-CZ" sz="2400" b="1" dirty="0" smtClean="0">
                <a:solidFill>
                  <a:srgbClr val="FF0000"/>
                </a:solidFill>
              </a:rPr>
              <a:t>vypočítej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124744"/>
          <a:ext cx="7776864" cy="309634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776864"/>
              </a:tblGrid>
              <a:tr h="3096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199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844824"/>
            <a:ext cx="986408" cy="1058416"/>
          </a:xfrm>
          <a:prstGeom prst="rect">
            <a:avLst/>
          </a:prstGeom>
        </p:spPr>
      </p:pic>
      <p:pic>
        <p:nvPicPr>
          <p:cNvPr id="5" name="Obrázek 4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2924944"/>
            <a:ext cx="986408" cy="1058416"/>
          </a:xfrm>
          <a:prstGeom prst="rect">
            <a:avLst/>
          </a:prstGeom>
        </p:spPr>
      </p:pic>
      <p:pic>
        <p:nvPicPr>
          <p:cNvPr id="6" name="Obrázek 5" descr="MB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1412776"/>
            <a:ext cx="1346448" cy="986408"/>
          </a:xfrm>
          <a:prstGeom prst="rect">
            <a:avLst/>
          </a:prstGeom>
        </p:spPr>
      </p:pic>
      <p:pic>
        <p:nvPicPr>
          <p:cNvPr id="7" name="Obrázek 6" descr="MB9004417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1268760"/>
            <a:ext cx="986408" cy="1152128"/>
          </a:xfrm>
          <a:prstGeom prst="rect">
            <a:avLst/>
          </a:prstGeom>
        </p:spPr>
      </p:pic>
      <p:pic>
        <p:nvPicPr>
          <p:cNvPr id="8" name="Obrázek 7" descr="MB90019935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2924944"/>
            <a:ext cx="1584176" cy="108012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691680" y="1844824"/>
            <a:ext cx="936104" cy="10801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GUMA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1268760"/>
            <a:ext cx="936104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PERO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1412776"/>
            <a:ext cx="14401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924944"/>
            <a:ext cx="93610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TUŽKA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4248" y="2924944"/>
            <a:ext cx="129614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SEŠIT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486916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2. Kolik Kč stojí pero a guma?</a:t>
            </a:r>
          </a:p>
          <a:p>
            <a:pPr marL="457200" indent="-457200"/>
            <a:endParaRPr lang="cs-CZ" sz="2400" b="1" dirty="0" smtClean="0"/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__________________________________________________</a:t>
            </a:r>
            <a:endParaRPr lang="cs-CZ" sz="2400" b="1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>Nakupujeme</a:t>
            </a:r>
            <a:r>
              <a:rPr lang="cs-CZ" sz="3200" b="1" dirty="0" smtClean="0"/>
              <a:t>  –</a:t>
            </a:r>
            <a:r>
              <a:rPr lang="cs-CZ" sz="32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napiš příklad ke slovním úlohám a </a:t>
            </a:r>
            <a:r>
              <a:rPr lang="cs-CZ" sz="2400" b="1" dirty="0" smtClean="0">
                <a:solidFill>
                  <a:srgbClr val="FF0000"/>
                </a:solidFill>
              </a:rPr>
              <a:t>vypočítej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124744"/>
          <a:ext cx="7776864" cy="309634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776864"/>
              </a:tblGrid>
              <a:tr h="3096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199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844824"/>
            <a:ext cx="986408" cy="1058416"/>
          </a:xfrm>
          <a:prstGeom prst="rect">
            <a:avLst/>
          </a:prstGeom>
        </p:spPr>
      </p:pic>
      <p:pic>
        <p:nvPicPr>
          <p:cNvPr id="5" name="Obrázek 4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2924944"/>
            <a:ext cx="986408" cy="1058416"/>
          </a:xfrm>
          <a:prstGeom prst="rect">
            <a:avLst/>
          </a:prstGeom>
        </p:spPr>
      </p:pic>
      <p:pic>
        <p:nvPicPr>
          <p:cNvPr id="6" name="Obrázek 5" descr="MB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1412776"/>
            <a:ext cx="1346448" cy="986408"/>
          </a:xfrm>
          <a:prstGeom prst="rect">
            <a:avLst/>
          </a:prstGeom>
        </p:spPr>
      </p:pic>
      <p:pic>
        <p:nvPicPr>
          <p:cNvPr id="7" name="Obrázek 6" descr="MB9004417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1268760"/>
            <a:ext cx="986408" cy="1152128"/>
          </a:xfrm>
          <a:prstGeom prst="rect">
            <a:avLst/>
          </a:prstGeom>
        </p:spPr>
      </p:pic>
      <p:pic>
        <p:nvPicPr>
          <p:cNvPr id="8" name="Obrázek 7" descr="MB90019935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2924944"/>
            <a:ext cx="1584176" cy="108012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691680" y="1844824"/>
            <a:ext cx="936104" cy="10801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GUMA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1268760"/>
            <a:ext cx="936104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PERO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1412776"/>
            <a:ext cx="14401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924944"/>
            <a:ext cx="93610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TUŽKA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4248" y="2924944"/>
            <a:ext cx="129614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SEŠIT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486916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3. Kolik Kč stojí  dvě pravítka?</a:t>
            </a:r>
          </a:p>
          <a:p>
            <a:pPr marL="457200" indent="-457200"/>
            <a:endParaRPr lang="cs-CZ" sz="2400" b="1" dirty="0" smtClean="0"/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__________________________________________________</a:t>
            </a:r>
            <a:endParaRPr lang="cs-CZ" sz="2400" b="1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>Nakupujeme</a:t>
            </a:r>
            <a:r>
              <a:rPr lang="cs-CZ" sz="3200" b="1" dirty="0" smtClean="0"/>
              <a:t>  –</a:t>
            </a:r>
            <a:r>
              <a:rPr lang="cs-CZ" sz="32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napiš příklad ke slovním úlohám a </a:t>
            </a:r>
            <a:r>
              <a:rPr lang="cs-CZ" sz="2400" b="1" dirty="0" smtClean="0">
                <a:solidFill>
                  <a:srgbClr val="FF0000"/>
                </a:solidFill>
              </a:rPr>
              <a:t>vypočítej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124744"/>
          <a:ext cx="7776864" cy="309634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776864"/>
              </a:tblGrid>
              <a:tr h="3096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199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844824"/>
            <a:ext cx="986408" cy="1058416"/>
          </a:xfrm>
          <a:prstGeom prst="rect">
            <a:avLst/>
          </a:prstGeom>
        </p:spPr>
      </p:pic>
      <p:pic>
        <p:nvPicPr>
          <p:cNvPr id="5" name="Obrázek 4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2924944"/>
            <a:ext cx="986408" cy="1058416"/>
          </a:xfrm>
          <a:prstGeom prst="rect">
            <a:avLst/>
          </a:prstGeom>
        </p:spPr>
      </p:pic>
      <p:pic>
        <p:nvPicPr>
          <p:cNvPr id="6" name="Obrázek 5" descr="MB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1412776"/>
            <a:ext cx="1346448" cy="986408"/>
          </a:xfrm>
          <a:prstGeom prst="rect">
            <a:avLst/>
          </a:prstGeom>
        </p:spPr>
      </p:pic>
      <p:pic>
        <p:nvPicPr>
          <p:cNvPr id="7" name="Obrázek 6" descr="MB9004417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1268760"/>
            <a:ext cx="986408" cy="1152128"/>
          </a:xfrm>
          <a:prstGeom prst="rect">
            <a:avLst/>
          </a:prstGeom>
        </p:spPr>
      </p:pic>
      <p:pic>
        <p:nvPicPr>
          <p:cNvPr id="8" name="Obrázek 7" descr="MB90019935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2924944"/>
            <a:ext cx="1584176" cy="108012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691680" y="1844824"/>
            <a:ext cx="936104" cy="10801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GUMA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1268760"/>
            <a:ext cx="936104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PERO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1412776"/>
            <a:ext cx="14401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924944"/>
            <a:ext cx="93610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TUŽKA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4248" y="2924944"/>
            <a:ext cx="129614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SEŠIT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486916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4. Kolik Kč stojí sešit a tužka?</a:t>
            </a:r>
          </a:p>
          <a:p>
            <a:pPr marL="457200" indent="-457200"/>
            <a:endParaRPr lang="cs-CZ" sz="2400" b="1" dirty="0" smtClean="0"/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__________________________________________________</a:t>
            </a:r>
            <a:endParaRPr lang="cs-CZ" sz="2400" b="1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>Nakupujeme</a:t>
            </a:r>
            <a:r>
              <a:rPr lang="cs-CZ" sz="3200" b="1" dirty="0" smtClean="0"/>
              <a:t>  –</a:t>
            </a:r>
            <a:r>
              <a:rPr lang="cs-CZ" sz="32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napiš příklad ke slovním úlohám a </a:t>
            </a:r>
            <a:r>
              <a:rPr lang="cs-CZ" sz="2400" b="1" dirty="0" smtClean="0">
                <a:solidFill>
                  <a:srgbClr val="FF0000"/>
                </a:solidFill>
              </a:rPr>
              <a:t>vypočítej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124744"/>
          <a:ext cx="7776864" cy="309634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776864"/>
              </a:tblGrid>
              <a:tr h="3096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199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844824"/>
            <a:ext cx="986408" cy="1058416"/>
          </a:xfrm>
          <a:prstGeom prst="rect">
            <a:avLst/>
          </a:prstGeom>
        </p:spPr>
      </p:pic>
      <p:pic>
        <p:nvPicPr>
          <p:cNvPr id="5" name="Obrázek 4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2924944"/>
            <a:ext cx="986408" cy="1058416"/>
          </a:xfrm>
          <a:prstGeom prst="rect">
            <a:avLst/>
          </a:prstGeom>
        </p:spPr>
      </p:pic>
      <p:pic>
        <p:nvPicPr>
          <p:cNvPr id="6" name="Obrázek 5" descr="MB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1412776"/>
            <a:ext cx="1346448" cy="986408"/>
          </a:xfrm>
          <a:prstGeom prst="rect">
            <a:avLst/>
          </a:prstGeom>
        </p:spPr>
      </p:pic>
      <p:pic>
        <p:nvPicPr>
          <p:cNvPr id="7" name="Obrázek 6" descr="MB9004417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1268760"/>
            <a:ext cx="986408" cy="1152128"/>
          </a:xfrm>
          <a:prstGeom prst="rect">
            <a:avLst/>
          </a:prstGeom>
        </p:spPr>
      </p:pic>
      <p:pic>
        <p:nvPicPr>
          <p:cNvPr id="8" name="Obrázek 7" descr="MB90019935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2924944"/>
            <a:ext cx="1584176" cy="108012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691680" y="1844824"/>
            <a:ext cx="936104" cy="10801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GUMA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1268760"/>
            <a:ext cx="936104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PERO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1412776"/>
            <a:ext cx="14401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924944"/>
            <a:ext cx="93610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TUŽKA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4248" y="2924944"/>
            <a:ext cx="129614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SEŠIT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486916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5. Kolik Kč stojí tři tužky?</a:t>
            </a:r>
          </a:p>
          <a:p>
            <a:pPr marL="457200" indent="-457200"/>
            <a:endParaRPr lang="cs-CZ" sz="2400" b="1" dirty="0" smtClean="0"/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__________________________________________________</a:t>
            </a:r>
            <a:endParaRPr lang="cs-CZ" sz="2400" b="1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>Nakupujeme</a:t>
            </a:r>
            <a:r>
              <a:rPr lang="cs-CZ" sz="3200" b="1" dirty="0" smtClean="0"/>
              <a:t>  –</a:t>
            </a:r>
            <a:r>
              <a:rPr lang="cs-CZ" sz="32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napiš příklad ke slovním úlohám a </a:t>
            </a:r>
            <a:r>
              <a:rPr lang="cs-CZ" sz="2400" b="1" dirty="0" smtClean="0">
                <a:solidFill>
                  <a:srgbClr val="FF0000"/>
                </a:solidFill>
              </a:rPr>
              <a:t>vypočítej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124744"/>
          <a:ext cx="7776864" cy="309634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776864"/>
              </a:tblGrid>
              <a:tr h="3096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199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844824"/>
            <a:ext cx="986408" cy="1058416"/>
          </a:xfrm>
          <a:prstGeom prst="rect">
            <a:avLst/>
          </a:prstGeom>
        </p:spPr>
      </p:pic>
      <p:pic>
        <p:nvPicPr>
          <p:cNvPr id="5" name="Obrázek 4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2924944"/>
            <a:ext cx="986408" cy="1058416"/>
          </a:xfrm>
          <a:prstGeom prst="rect">
            <a:avLst/>
          </a:prstGeom>
        </p:spPr>
      </p:pic>
      <p:pic>
        <p:nvPicPr>
          <p:cNvPr id="6" name="Obrázek 5" descr="MB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1412776"/>
            <a:ext cx="1346448" cy="986408"/>
          </a:xfrm>
          <a:prstGeom prst="rect">
            <a:avLst/>
          </a:prstGeom>
        </p:spPr>
      </p:pic>
      <p:pic>
        <p:nvPicPr>
          <p:cNvPr id="7" name="Obrázek 6" descr="MB9004417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1268760"/>
            <a:ext cx="986408" cy="1152128"/>
          </a:xfrm>
          <a:prstGeom prst="rect">
            <a:avLst/>
          </a:prstGeom>
        </p:spPr>
      </p:pic>
      <p:pic>
        <p:nvPicPr>
          <p:cNvPr id="8" name="Obrázek 7" descr="MB90019935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2924944"/>
            <a:ext cx="1584176" cy="108012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691680" y="1844824"/>
            <a:ext cx="936104" cy="10801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GUMA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1268760"/>
            <a:ext cx="936104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PERO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1412776"/>
            <a:ext cx="14401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924944"/>
            <a:ext cx="93610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TUŽKA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4248" y="2924944"/>
            <a:ext cx="129614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SEŠIT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486916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6. O kolik Kč je dražší pero než tužka?</a:t>
            </a:r>
          </a:p>
          <a:p>
            <a:pPr marL="457200" indent="-457200"/>
            <a:endParaRPr lang="cs-CZ" sz="2400" b="1" dirty="0" smtClean="0"/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__________________________________________________</a:t>
            </a:r>
            <a:endParaRPr lang="cs-CZ" sz="2400" b="1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>Nakupujeme</a:t>
            </a:r>
            <a:r>
              <a:rPr lang="cs-CZ" sz="3200" b="1" dirty="0" smtClean="0"/>
              <a:t>  –</a:t>
            </a:r>
            <a:r>
              <a:rPr lang="cs-CZ" sz="32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napiš příklad ke slovním úlohám a </a:t>
            </a:r>
            <a:r>
              <a:rPr lang="cs-CZ" sz="2400" b="1" dirty="0" smtClean="0">
                <a:solidFill>
                  <a:srgbClr val="FF0000"/>
                </a:solidFill>
              </a:rPr>
              <a:t>vypočítej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124744"/>
          <a:ext cx="7776864" cy="309634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776864"/>
              </a:tblGrid>
              <a:tr h="3096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199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844824"/>
            <a:ext cx="986408" cy="1058416"/>
          </a:xfrm>
          <a:prstGeom prst="rect">
            <a:avLst/>
          </a:prstGeom>
        </p:spPr>
      </p:pic>
      <p:pic>
        <p:nvPicPr>
          <p:cNvPr id="5" name="Obrázek 4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2924944"/>
            <a:ext cx="986408" cy="1058416"/>
          </a:xfrm>
          <a:prstGeom prst="rect">
            <a:avLst/>
          </a:prstGeom>
        </p:spPr>
      </p:pic>
      <p:pic>
        <p:nvPicPr>
          <p:cNvPr id="6" name="Obrázek 5" descr="MB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1412776"/>
            <a:ext cx="1346448" cy="986408"/>
          </a:xfrm>
          <a:prstGeom prst="rect">
            <a:avLst/>
          </a:prstGeom>
        </p:spPr>
      </p:pic>
      <p:pic>
        <p:nvPicPr>
          <p:cNvPr id="7" name="Obrázek 6" descr="MB9004417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1268760"/>
            <a:ext cx="986408" cy="1152128"/>
          </a:xfrm>
          <a:prstGeom prst="rect">
            <a:avLst/>
          </a:prstGeom>
        </p:spPr>
      </p:pic>
      <p:pic>
        <p:nvPicPr>
          <p:cNvPr id="8" name="Obrázek 7" descr="MB90019935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2924944"/>
            <a:ext cx="1584176" cy="108012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691680" y="1844824"/>
            <a:ext cx="936104" cy="10801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GUMA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1268760"/>
            <a:ext cx="936104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PERO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1412776"/>
            <a:ext cx="14401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924944"/>
            <a:ext cx="93610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TUŽKA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4248" y="2924944"/>
            <a:ext cx="129614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SEŠIT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486916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7. Kolik Kč ti vrátí z desetikoruny, když koupíš dvě gumy?</a:t>
            </a:r>
          </a:p>
          <a:p>
            <a:pPr marL="457200" indent="-457200"/>
            <a:endParaRPr lang="cs-CZ" sz="2400" b="1" dirty="0" smtClean="0"/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__________________________________________________</a:t>
            </a:r>
            <a:endParaRPr lang="cs-CZ" sz="2400" b="1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>Nakupujeme</a:t>
            </a:r>
            <a:r>
              <a:rPr lang="cs-CZ" sz="3200" b="1" dirty="0" smtClean="0"/>
              <a:t>  –</a:t>
            </a:r>
            <a:r>
              <a:rPr lang="cs-CZ" sz="32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napiš příklad ke slovním úlohám a </a:t>
            </a:r>
            <a:r>
              <a:rPr lang="cs-CZ" sz="2400" b="1" dirty="0" smtClean="0">
                <a:solidFill>
                  <a:srgbClr val="FF0000"/>
                </a:solidFill>
              </a:rPr>
              <a:t>vypočítej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124744"/>
          <a:ext cx="7776864" cy="309634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776864"/>
              </a:tblGrid>
              <a:tr h="3096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199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844824"/>
            <a:ext cx="986408" cy="1058416"/>
          </a:xfrm>
          <a:prstGeom prst="rect">
            <a:avLst/>
          </a:prstGeom>
        </p:spPr>
      </p:pic>
      <p:pic>
        <p:nvPicPr>
          <p:cNvPr id="5" name="Obrázek 4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2924944"/>
            <a:ext cx="986408" cy="1058416"/>
          </a:xfrm>
          <a:prstGeom prst="rect">
            <a:avLst/>
          </a:prstGeom>
        </p:spPr>
      </p:pic>
      <p:pic>
        <p:nvPicPr>
          <p:cNvPr id="6" name="Obrázek 5" descr="MB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1412776"/>
            <a:ext cx="1346448" cy="986408"/>
          </a:xfrm>
          <a:prstGeom prst="rect">
            <a:avLst/>
          </a:prstGeom>
        </p:spPr>
      </p:pic>
      <p:pic>
        <p:nvPicPr>
          <p:cNvPr id="7" name="Obrázek 6" descr="MB9004417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1268760"/>
            <a:ext cx="986408" cy="1152128"/>
          </a:xfrm>
          <a:prstGeom prst="rect">
            <a:avLst/>
          </a:prstGeom>
        </p:spPr>
      </p:pic>
      <p:pic>
        <p:nvPicPr>
          <p:cNvPr id="8" name="Obrázek 7" descr="MB90019935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2924944"/>
            <a:ext cx="1584176" cy="108012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691680" y="1844824"/>
            <a:ext cx="936104" cy="10801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GUMA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1268760"/>
            <a:ext cx="936104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PERO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1412776"/>
            <a:ext cx="14401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924944"/>
            <a:ext cx="93610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TUŽKA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4248" y="2924944"/>
            <a:ext cx="129614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SEŠIT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4869160"/>
            <a:ext cx="792088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b="1" dirty="0" smtClean="0"/>
              <a:t>8. Koupíš pero a pravítko. Kolik dostaneš nazpět z dvacetikoruny ?</a:t>
            </a:r>
          </a:p>
          <a:p>
            <a:pPr marL="457200" indent="-457200"/>
            <a:endParaRPr lang="cs-CZ" sz="2400" b="1" dirty="0" smtClean="0"/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__________________________________________________</a:t>
            </a:r>
            <a:endParaRPr lang="cs-CZ" sz="2400" b="1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>Nakupujeme</a:t>
            </a:r>
            <a:r>
              <a:rPr lang="cs-CZ" sz="3200" b="1" dirty="0" smtClean="0"/>
              <a:t>  –</a:t>
            </a:r>
            <a:r>
              <a:rPr lang="cs-CZ" sz="32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napiš příklad ke slovním úlohám a </a:t>
            </a:r>
            <a:r>
              <a:rPr lang="cs-CZ" sz="2400" b="1" dirty="0" smtClean="0">
                <a:solidFill>
                  <a:srgbClr val="FF0000"/>
                </a:solidFill>
              </a:rPr>
              <a:t>vypočítej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124744"/>
          <a:ext cx="7776864" cy="309634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776864"/>
              </a:tblGrid>
              <a:tr h="3096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199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844824"/>
            <a:ext cx="986408" cy="1058416"/>
          </a:xfrm>
          <a:prstGeom prst="rect">
            <a:avLst/>
          </a:prstGeom>
        </p:spPr>
      </p:pic>
      <p:pic>
        <p:nvPicPr>
          <p:cNvPr id="5" name="Obrázek 4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2924944"/>
            <a:ext cx="986408" cy="1058416"/>
          </a:xfrm>
          <a:prstGeom prst="rect">
            <a:avLst/>
          </a:prstGeom>
        </p:spPr>
      </p:pic>
      <p:pic>
        <p:nvPicPr>
          <p:cNvPr id="6" name="Obrázek 5" descr="MB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1412776"/>
            <a:ext cx="1346448" cy="986408"/>
          </a:xfrm>
          <a:prstGeom prst="rect">
            <a:avLst/>
          </a:prstGeom>
        </p:spPr>
      </p:pic>
      <p:pic>
        <p:nvPicPr>
          <p:cNvPr id="7" name="Obrázek 6" descr="MB9004417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1268760"/>
            <a:ext cx="986408" cy="1152128"/>
          </a:xfrm>
          <a:prstGeom prst="rect">
            <a:avLst/>
          </a:prstGeom>
        </p:spPr>
      </p:pic>
      <p:pic>
        <p:nvPicPr>
          <p:cNvPr id="8" name="Obrázek 7" descr="MB90019935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2924944"/>
            <a:ext cx="1584176" cy="108012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691680" y="1844824"/>
            <a:ext cx="936104" cy="10801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GUMA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1268760"/>
            <a:ext cx="936104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PERO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1412776"/>
            <a:ext cx="14401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924944"/>
            <a:ext cx="93610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TUŽKA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4248" y="2924944"/>
            <a:ext cx="129614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SEŠIT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 Kč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486916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9. Kolik sešitů můžeš nakoupit za 20 Kč ?</a:t>
            </a:r>
          </a:p>
          <a:p>
            <a:pPr marL="457200" indent="-457200"/>
            <a:endParaRPr lang="cs-CZ" sz="2400" b="1" dirty="0" smtClean="0"/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/>
              <a:t>__________________________________________________</a:t>
            </a:r>
            <a:endParaRPr lang="cs-CZ" sz="2400" b="1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5013176"/>
            <a:ext cx="7772400" cy="755799"/>
          </a:xfrm>
        </p:spPr>
        <p:txBody>
          <a:bodyPr/>
          <a:lstStyle/>
          <a:p>
            <a:r>
              <a:rPr lang="cs-CZ" dirty="0" smtClean="0"/>
              <a:t>                                                     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1728191"/>
          </a:xfrm>
        </p:spPr>
        <p:txBody>
          <a:bodyPr anchor="t">
            <a:normAutofit/>
          </a:bodyPr>
          <a:lstStyle/>
          <a:p>
            <a:r>
              <a:rPr lang="cs-CZ" sz="1400" dirty="0" smtClean="0"/>
              <a:t> </a:t>
            </a:r>
          </a:p>
          <a:p>
            <a:r>
              <a:rPr lang="cs-CZ" sz="1400" b="1" dirty="0" smtClean="0">
                <a:solidFill>
                  <a:schemeClr val="tx1"/>
                </a:solidFill>
              </a:rPr>
              <a:t>Zdroje, obrázky, citace: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sz="1400" dirty="0"/>
          </a:p>
        </p:txBody>
      </p:sp>
      <p:pic>
        <p:nvPicPr>
          <p:cNvPr id="5" name="Obrázek 4" descr="MB90023272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2060848"/>
            <a:ext cx="3024336" cy="2952328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8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38 PPT</Template>
  <TotalTime>3</TotalTime>
  <Words>321</Words>
  <Application>Microsoft Office PowerPoint</Application>
  <PresentationFormat>Předvádění na obrazovce (4:3)</PresentationFormat>
  <Paragraphs>141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DUM 38 PPT</vt:lpstr>
      <vt:lpstr>                                                                                 EU PENÍZE ŠKOLÁM 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        III/2 Inovace a zkvalitnění výuky prostřednictvím ICT Číslo DUM:                                                                                                VY_12_INOVACE_M.1.R.1 B.18 Jméno autora:                                             Mgr. Daniela Ševčíková Datum (období) vytvoření DUM:                                                                duben až  květen  2013 Ročník:                                              1. Vzdělávací oblast:                                            matematika a její aplikace   Vzdělávací obor:                                            matematika Klíčová slova:                                                                                                 slovní úloha, výpočet,  sčítání a odčítání v oboru čísel do 20                                                                                                                           bez přechodu přes desítku Anotace:                                                                                                         Žáci řeší zábavnou formou slovní úlohy na sčítání a odčítání                                                                                                                           v oboru čísel do 20 bez přechodu přes desítku.                                     Druh učebního materiálu:                                                                           Prezentace PowerPoint Očekávaný výstup:                                                                                       Žáci umí vyřešit slovní úlohy na sčítání a odčítání v oboru do                                                                                                                          20 bez přechodu  přes desítku. </vt:lpstr>
      <vt:lpstr>Nakupujeme  –   napiš příklad ke slovním úlohám a vypočítej</vt:lpstr>
      <vt:lpstr>Nakupujeme  –   napiš příklad ke slovním úlohám a vypočítej</vt:lpstr>
      <vt:lpstr>Nakupujeme  –   napiš příklad ke slovním úlohám a vypočítej</vt:lpstr>
      <vt:lpstr>Nakupujeme  –   napiš příklad ke slovním úlohám a vypočítej</vt:lpstr>
      <vt:lpstr>Nakupujeme  –   napiš příklad ke slovním úlohám a vypočítej</vt:lpstr>
      <vt:lpstr>Nakupujeme  –   napiš příklad ke slovním úlohám a vypočítej</vt:lpstr>
      <vt:lpstr>Nakupujeme  –   napiš příklad ke slovním úlohám a vypočítej</vt:lpstr>
      <vt:lpstr>Nakupujeme  –   napiš příklad ke slovním úlohám a vypočítej</vt:lpstr>
      <vt:lpstr>Nakupujeme  –   napiš příklad ke slovním úlohám a vypočítej</vt:lpstr>
      <vt:lpstr>                                                     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EU PENÍZE ŠKOLÁM 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        III/2 Inovace a zkvalitnění výuky prostřednictvím ICT Číslo DUM:                                                                                                VY_12_INOVACE_M.1.R.1 B.18 Jméno autora:                                             Mgr. Daniela Ševčíková Datum (období) vytvoření DUM:                                                                duben až  květen  2013 Ročník:                                              1. Vzdělávací oblast:                                            matematika a její aplikace   Vzdělávací obor:                                            matematika Klíčová slova:                                                                                                 slovní úloha, výpočet,  sčítání a odčítání v oboru čísel do 20                                                                                                                           bez přechodu přes desítku Anotace:                                                                                                         Žáci řeší zábavnou formou slovní úlohy na sčítání a odčítání                                                                                                                           v oboru čísel do 20 bez přechodu přes desítku.                                     Druh učebního materiálu:                                                                           Prezentace PowerPoint Očekávaný výstup:                                                                                       Žáci umí vyřešit slovní úlohy na sčítání a odčítání v oboru do                                                                                                                          20 bez přechodu  přes desítku. </dc:title>
  <dc:creator>Jirka</dc:creator>
  <cp:lastModifiedBy>Jirka</cp:lastModifiedBy>
  <cp:revision>1</cp:revision>
  <dcterms:created xsi:type="dcterms:W3CDTF">2013-05-04T16:35:34Z</dcterms:created>
  <dcterms:modified xsi:type="dcterms:W3CDTF">2013-05-04T16:39:00Z</dcterms:modified>
</cp:coreProperties>
</file>