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73" r:id="rId3"/>
    <p:sldId id="274" r:id="rId4"/>
    <p:sldId id="258" r:id="rId5"/>
    <p:sldId id="300" r:id="rId6"/>
    <p:sldId id="334" r:id="rId7"/>
    <p:sldId id="335" r:id="rId8"/>
    <p:sldId id="336" r:id="rId9"/>
    <p:sldId id="337" r:id="rId10"/>
    <p:sldId id="338" r:id="rId11"/>
    <p:sldId id="340" r:id="rId12"/>
    <p:sldId id="339" r:id="rId13"/>
    <p:sldId id="341" r:id="rId14"/>
    <p:sldId id="333" r:id="rId15"/>
    <p:sldId id="26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006600"/>
    <a:srgbClr val="FFFF00"/>
    <a:srgbClr val="91A22E"/>
    <a:srgbClr val="66FF33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FF9606-120C-44B8-AFAB-AA53388D5561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FD87D9-DDCF-4D67-AEA0-E2BA72C279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20107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71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emf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Lekn%C3%ADn" TargetMode="External"/><Relationship Id="rId3" Type="http://schemas.openxmlformats.org/officeDocument/2006/relationships/hyperlink" Target="http://cs.wikipedia.org/wiki/Soubor:Coltsfoot.jpg" TargetMode="External"/><Relationship Id="rId7" Type="http://schemas.openxmlformats.org/officeDocument/2006/relationships/hyperlink" Target="http://www.skola-straz.cz/obr--310" TargetMode="External"/><Relationship Id="rId2" Type="http://schemas.openxmlformats.org/officeDocument/2006/relationships/hyperlink" Target="http://cs.wikipedia.org/wiki/Podb%C4%9B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Orsej_jarn%C3%AD" TargetMode="External"/><Relationship Id="rId5" Type="http://schemas.openxmlformats.org/officeDocument/2006/relationships/hyperlink" Target="http://cs.wikipedia.org/w/index.php?search=orsej&amp;title=Speci%C3%A1ln%C3%AD%3AHled%C3%A1n%C3%AD" TargetMode="External"/><Relationship Id="rId4" Type="http://schemas.openxmlformats.org/officeDocument/2006/relationships/hyperlink" Target="http://cs.wikipedia.org/wiki/Hrnek" TargetMode="External"/><Relationship Id="rId9" Type="http://schemas.openxmlformats.org/officeDocument/2006/relationships/hyperlink" Target="http://cs.wikipedia.org/wiki/Soubor:Nuphar_lutea_%28Detail%29_24072005-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339752" y="3789040"/>
            <a:ext cx="4392488" cy="136815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27584" y="2204864"/>
            <a:ext cx="7704856" cy="86409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6"/>
            <a:ext cx="7772400" cy="4608512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/>
            </a:r>
            <a:br>
              <a:rPr lang="cs-CZ" b="1" u="sng" dirty="0" smtClean="0">
                <a:latin typeface="Courier New" pitchFamily="49" charset="0"/>
                <a:cs typeface="Courier New" pitchFamily="49" charset="0"/>
              </a:rPr>
            </a:br>
            <a:r>
              <a:rPr lang="cs-CZ" sz="3800" b="1" u="sng" dirty="0" smtClean="0">
                <a:latin typeface="Courier New" pitchFamily="49" charset="0"/>
                <a:cs typeface="Courier New" pitchFamily="49" charset="0"/>
              </a:rPr>
              <a:t>ROSTLINY VOD A BAŽIN III. </a:t>
            </a:r>
            <a:br>
              <a:rPr lang="cs-CZ" sz="3800" b="1" u="sng" dirty="0" smtClean="0">
                <a:latin typeface="Courier New" pitchFamily="49" charset="0"/>
                <a:cs typeface="Courier New" pitchFamily="49" charset="0"/>
              </a:rPr>
            </a:br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/>
            </a:r>
            <a:br>
              <a:rPr lang="cs-CZ" b="1" u="sng" dirty="0" smtClean="0">
                <a:latin typeface="Courier New" pitchFamily="49" charset="0"/>
                <a:cs typeface="Courier New" pitchFamily="49" charset="0"/>
              </a:rPr>
            </a:br>
            <a:endParaRPr lang="cs-CZ" b="1" u="sng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514350" indent="-514350"/>
            <a:r>
              <a:rPr lang="cs-CZ" b="1" dirty="0" smtClean="0">
                <a:solidFill>
                  <a:srgbClr val="FF0000"/>
                </a:solidFill>
              </a:rPr>
              <a:t>PODBĚL OBECNÝ</a:t>
            </a:r>
          </a:p>
          <a:p>
            <a:pPr marL="514350" indent="-514350"/>
            <a:r>
              <a:rPr lang="cs-CZ" b="1" dirty="0" smtClean="0">
                <a:solidFill>
                  <a:srgbClr val="FF0000"/>
                </a:solidFill>
              </a:rPr>
              <a:t>ORSEJ JARNÍ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34877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211057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71550" y="4201951"/>
            <a:ext cx="11887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Šablona</a:t>
            </a:r>
            <a:r>
              <a:rPr lang="cs-CZ" sz="1100" dirty="0" smtClean="0">
                <a:latin typeface="Arial - 18"/>
              </a:rPr>
              <a:t>: </a:t>
            </a:r>
            <a:r>
              <a:rPr lang="cs-CZ" sz="1400" dirty="0" smtClean="0">
                <a:latin typeface="Arial - 18"/>
              </a:rPr>
              <a:t>V/2 </a:t>
            </a:r>
            <a:endParaRPr lang="cs-CZ" sz="1400" dirty="0">
              <a:latin typeface="Arial - 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630" y="4150075"/>
            <a:ext cx="176361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Sada: 2/34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2980" y="4679210"/>
            <a:ext cx="3012956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Ověření ve výuce: 3. 4. 2013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6350" y="4689585"/>
            <a:ext cx="8686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Třída: 4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820" y="4710336"/>
            <a:ext cx="168358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Datum: 29. 1. 2013 </a:t>
            </a:r>
            <a:endParaRPr lang="cs-CZ" sz="1400" dirty="0">
              <a:latin typeface="Arial - 18"/>
            </a:endParaRPr>
          </a:p>
        </p:txBody>
      </p:sp>
      <p:pic>
        <p:nvPicPr>
          <p:cNvPr id="9" name="Obrázek 8"/>
          <p:cNvPicPr>
            <a:picLocks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1650" y="2479670"/>
            <a:ext cx="5737860" cy="954517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10" name="TextovéPole 9"/>
          <p:cNvSpPr txBox="1"/>
          <p:nvPr/>
        </p:nvSpPr>
        <p:spPr>
          <a:xfrm>
            <a:off x="1291590" y="546502"/>
            <a:ext cx="6697980" cy="94140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FF"/>
                </a:solidFill>
                <a:latin typeface="Arial - 62"/>
              </a:rPr>
              <a:t>Výukový materiál  </a:t>
            </a:r>
            <a:endParaRPr lang="cs-CZ" sz="4000" dirty="0">
              <a:solidFill>
                <a:srgbClr val="FFFFFF"/>
              </a:solidFill>
              <a:latin typeface="Arial - 62"/>
            </a:endParaRPr>
          </a:p>
          <a:p>
            <a:pPr algn="ctr"/>
            <a:r>
              <a:rPr lang="cs-CZ" sz="1600" dirty="0" smtClean="0">
                <a:solidFill>
                  <a:srgbClr val="FFFFFF"/>
                </a:solidFill>
                <a:latin typeface="Arial - 25"/>
              </a:rPr>
              <a:t>zpracovaný v rámci projektu</a:t>
            </a:r>
            <a:endParaRPr lang="cs-CZ" sz="1600" dirty="0">
              <a:solidFill>
                <a:srgbClr val="FFFFFF"/>
              </a:solidFill>
              <a:latin typeface="Arial - 25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84580" y="3641691"/>
            <a:ext cx="46373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7"/>
              </a:rPr>
              <a:t>Pořadové číslo projektu: CZ.1.07/1.4.00/21.1131</a:t>
            </a:r>
            <a:endParaRPr lang="cs-CZ" sz="1400" b="1" dirty="0">
              <a:latin typeface="Arial - 17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82980" y="5197970"/>
            <a:ext cx="9601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Online:</a:t>
            </a:r>
            <a:endParaRPr lang="cs-CZ" sz="1400" dirty="0">
              <a:latin typeface="Arial - 18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3401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3" name="TextovéPole 2"/>
          <p:cNvSpPr txBox="1"/>
          <p:nvPr/>
        </p:nvSpPr>
        <p:spPr>
          <a:xfrm>
            <a:off x="388620" y="695138"/>
            <a:ext cx="8343900" cy="1264568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Rostliny vod a bažin III.</a:t>
            </a:r>
          </a:p>
          <a:p>
            <a:pPr algn="ctr"/>
            <a:r>
              <a:rPr lang="cs-CZ" sz="2400" dirty="0" smtClean="0">
                <a:solidFill>
                  <a:srgbClr val="FF0000"/>
                </a:solidFill>
                <a:latin typeface="Arial - 51"/>
              </a:rPr>
              <a:t>Podběl obecný, orsej jarní</a:t>
            </a:r>
          </a:p>
          <a:p>
            <a:pPr algn="ctr"/>
            <a:endParaRPr lang="cs-CZ" sz="2000" dirty="0">
              <a:solidFill>
                <a:srgbClr val="FF0000"/>
              </a:solidFill>
              <a:latin typeface="Arial - 51"/>
            </a:endParaRPr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204864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502920" y="4440581"/>
            <a:ext cx="60853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Jméno autora: Mgr. Martina Kosová 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8640" y="4876340"/>
            <a:ext cx="5623560" cy="510515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Škola: Základní škola Zaječí, okres Břeclav</a:t>
            </a:r>
          </a:p>
          <a:p>
            <a:r>
              <a:rPr lang="cs-CZ" sz="1400" dirty="0" smtClean="0">
                <a:latin typeface="Arial - 18"/>
              </a:rPr>
              <a:t>           Školní 402, 691 05 Zaječí, příspěvková organizace 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2920" y="3361561"/>
            <a:ext cx="102870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Ročník: 4.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920" y="2977679"/>
            <a:ext cx="306096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7"/>
              </a:rPr>
              <a:t>Předmět:</a:t>
            </a:r>
            <a:r>
              <a:rPr lang="cs-CZ" sz="1400" b="1" dirty="0" smtClean="0">
                <a:solidFill>
                  <a:srgbClr val="66FF33"/>
                </a:solidFill>
                <a:latin typeface="Arial - 17"/>
              </a:rPr>
              <a:t> Přírodověda</a:t>
            </a:r>
            <a:r>
              <a:rPr lang="cs-CZ" sz="1100" dirty="0" smtClean="0">
                <a:solidFill>
                  <a:srgbClr val="00008B"/>
                </a:solidFill>
                <a:latin typeface="Arial - 17"/>
              </a:rPr>
              <a:t> </a:t>
            </a:r>
            <a:endParaRPr lang="cs-CZ" sz="1100" dirty="0">
              <a:solidFill>
                <a:srgbClr val="00008B"/>
              </a:solidFill>
              <a:latin typeface="Arial - 17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920" y="3890696"/>
            <a:ext cx="810152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Klíčová slova: Podběl obecný, orsej jarní, bažiny, mokřady, kořen, oddenek, list, květ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920" y="2531546"/>
            <a:ext cx="7885504" cy="510515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8"/>
              </a:rPr>
              <a:t>Název: VY_52_INOVACE_2/34_Rostliny vod a bažin III.; podběl obecný, orsej jarní</a:t>
            </a:r>
          </a:p>
          <a:p>
            <a:endParaRPr lang="cs-CZ" sz="1400" dirty="0">
              <a:solidFill>
                <a:srgbClr val="00008B"/>
              </a:solidFill>
              <a:latin typeface="Arial - 18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5250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Výukový materiál je určen žákům 4. třídy základní školy k předmětu Přírodověda.</a:t>
            </a:r>
          </a:p>
          <a:p>
            <a:r>
              <a:rPr lang="cs-CZ" sz="2800" dirty="0" smtClean="0"/>
              <a:t>Cílem učebního materiálu je seznámit žáky s novými pojmy a pomoci jim si je osvojit. </a:t>
            </a:r>
          </a:p>
          <a:p>
            <a:r>
              <a:rPr lang="cs-CZ" sz="2800" dirty="0" smtClean="0"/>
              <a:t>Usnadnit jim si zapamatovat a poznat jednotlivé části a zástupce jednotlivých přírodních společenstev.</a:t>
            </a:r>
          </a:p>
          <a:p>
            <a:r>
              <a:rPr lang="cs-CZ" sz="2800" dirty="0" smtClean="0"/>
              <a:t>Následující stránky jsou věnovány zástupcům rostlin, se kterými se můžeme setkat v okolí vod a bažin. Konkrétně na podběl obecný a orsej jarní.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Podběl obecný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884368" y="1700808"/>
            <a:ext cx="445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641697"/>
            <a:ext cx="6287839" cy="47649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Podběl obecný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91264" cy="4525963"/>
          </a:xfrm>
          <a:solidFill>
            <a:srgbClr val="FFFF00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Kvete brzy zjara           </a:t>
            </a:r>
            <a:r>
              <a:rPr lang="cs-CZ" dirty="0" smtClean="0">
                <a:solidFill>
                  <a:srgbClr val="0070C0"/>
                </a:solidFill>
              </a:rPr>
              <a:t>na mokrých místech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Když kvete, tak nemá listy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b="1" dirty="0" smtClean="0">
              <a:solidFill>
                <a:srgbClr val="FF0000"/>
              </a:solidFill>
            </a:endParaRP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Listy </a:t>
            </a:r>
            <a:r>
              <a:rPr lang="cs-CZ" b="1" dirty="0" smtClean="0">
                <a:solidFill>
                  <a:srgbClr val="FF0000"/>
                </a:solidFill>
              </a:rPr>
              <a:t>se vyvinou až když květ odkvete.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3419872" y="3429000"/>
            <a:ext cx="576064" cy="9361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52135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Podběl obecný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FFFF00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endParaRPr lang="cs-CZ" sz="4000" b="1" dirty="0">
              <a:solidFill>
                <a:srgbClr val="006600"/>
              </a:solidFill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rgbClr val="006600"/>
                </a:solidFill>
              </a:rPr>
              <a:t>      JE LÉČIVÝ</a:t>
            </a:r>
          </a:p>
          <a:p>
            <a:pPr marL="0" indent="0">
              <a:buNone/>
            </a:pPr>
            <a:r>
              <a:rPr lang="cs-CZ" dirty="0" smtClean="0"/>
              <a:t>                čaj </a:t>
            </a:r>
            <a:r>
              <a:rPr lang="cs-CZ" dirty="0"/>
              <a:t>proti </a:t>
            </a:r>
            <a:r>
              <a:rPr lang="cs-CZ" dirty="0" smtClean="0"/>
              <a:t>kašli</a:t>
            </a:r>
            <a:endParaRPr lang="cs-CZ" dirty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286000" y="29673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Coltsfoot.jpg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268760"/>
            <a:ext cx="4191000" cy="5364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95936" y="619666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704371"/>
            <a:ext cx="3314328" cy="26769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532440" y="626532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7" y="476672"/>
            <a:ext cx="1296144" cy="18389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683283" y="2060848"/>
            <a:ext cx="4525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74921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FFFF00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Podívej se                     do učebnice na stranu 46 a přečti si                   o podbělu obecném.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1299" y="196893"/>
            <a:ext cx="4333149" cy="6480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604448" y="630174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55548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Orsej jarní 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96752"/>
            <a:ext cx="7200800" cy="54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668344" y="59492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7</a:t>
            </a:r>
          </a:p>
        </p:txBody>
      </p:sp>
    </p:spTree>
    <p:extLst>
      <p:ext uri="{BB962C8B-B14F-4D97-AF65-F5344CB8AC3E}">
        <p14:creationId xmlns="" xmlns:p14="http://schemas.microsoft.com/office/powerpoint/2010/main" val="1497686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Orsej jarní 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1600200"/>
            <a:ext cx="8219256" cy="4525963"/>
          </a:xfrm>
          <a:solidFill>
            <a:srgbClr val="FFFF66"/>
          </a:solidFill>
        </p:spPr>
        <p:txBody>
          <a:bodyPr/>
          <a:lstStyle/>
          <a:p>
            <a:r>
              <a:rPr lang="cs-CZ" dirty="0" smtClean="0"/>
              <a:t>Je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VYTRVALÁ BYLINA</a:t>
            </a:r>
          </a:p>
          <a:p>
            <a:endParaRPr lang="cs-CZ" dirty="0" smtClean="0"/>
          </a:p>
          <a:p>
            <a:r>
              <a:rPr lang="cs-CZ" dirty="0" smtClean="0"/>
              <a:t>Roste hojně:</a:t>
            </a:r>
          </a:p>
          <a:p>
            <a:pPr lvl="1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na březích vod</a:t>
            </a:r>
          </a:p>
          <a:p>
            <a:pPr lvl="1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ve vlhkých lesích</a:t>
            </a:r>
          </a:p>
          <a:p>
            <a:pPr lvl="1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 křovinách</a:t>
            </a:r>
          </a:p>
          <a:p>
            <a:pPr lvl="1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na loukách</a:t>
            </a:r>
          </a:p>
        </p:txBody>
      </p:sp>
    </p:spTree>
    <p:extLst>
      <p:ext uri="{BB962C8B-B14F-4D97-AF65-F5344CB8AC3E}">
        <p14:creationId xmlns="" xmlns:p14="http://schemas.microsoft.com/office/powerpoint/2010/main" val="1865016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Orsej jarní 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FFFF66"/>
          </a:solidFill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Na konci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lodyhy </a:t>
            </a:r>
            <a:r>
              <a:rPr lang="cs-CZ" dirty="0" smtClean="0"/>
              <a:t>je jeden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zlatožlutý květ.</a:t>
            </a:r>
          </a:p>
          <a:p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Přezimuje kořenovými hlízami.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510" y="1124083"/>
            <a:ext cx="3230775" cy="5427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99592" y="148478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30602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Orsej jarní 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FFFF66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3600" b="1" u="sng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3600" b="1" u="sng" dirty="0" smtClean="0">
                <a:solidFill>
                  <a:srgbClr val="FF0000"/>
                </a:solidFill>
              </a:rPr>
              <a:t>JE PRUDCE JEDOVATÁ ROSTLINA!!!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1670" y="1988840"/>
            <a:ext cx="5155924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532440" y="522920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36380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Poznej: 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40768"/>
            <a:ext cx="4638674" cy="3090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560" y="263691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172" y="188640"/>
            <a:ext cx="2417019" cy="3637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724128" y="3356992"/>
            <a:ext cx="706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911435"/>
            <a:ext cx="4032448" cy="2798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835696" y="645333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789040"/>
            <a:ext cx="3890690" cy="2825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8604448" y="645333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89372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PŘEMÝŠLEJ 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Kde všude můžeš sbírat podběl ?</a:t>
            </a:r>
          </a:p>
          <a:p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Když podběl kvete má zároveň listy?</a:t>
            </a:r>
          </a:p>
          <a:p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Proč nesmíme sbírat orsej?</a:t>
            </a:r>
          </a:p>
          <a:p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Čím se liší životní prostředí orseje a podbělu od životního prostředí leknínu?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0962" name="Picture 2" descr="http://www.skola-straz.cz/obr--31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908720"/>
            <a:ext cx="1905000" cy="1990725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020272" y="270892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04056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Malá Jarmila, Podroužek Ladislav. </a:t>
            </a:r>
            <a:r>
              <a:rPr lang="cs-CZ" sz="1600" i="1" dirty="0" smtClean="0">
                <a:solidFill>
                  <a:srgbClr val="000000"/>
                </a:solidFill>
                <a:latin typeface="Arial - 15"/>
              </a:rPr>
              <a:t>Přírodověda pro 4. ročník základní školy.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 1. vydání. Praha: SPN, a. s., 2003. ISBN 80-7235-029-3 </a:t>
            </a:r>
            <a:endParaRPr lang="cs-CZ" sz="1600" b="1" u="sng" dirty="0" smtClean="0"/>
          </a:p>
          <a:p>
            <a:r>
              <a:rPr lang="cs-CZ" sz="1600" b="1" u="sng" dirty="0" smtClean="0"/>
              <a:t>OBRÁZKY:</a:t>
            </a:r>
          </a:p>
          <a:p>
            <a:r>
              <a:rPr lang="cs-CZ" sz="1600" dirty="0" smtClean="0"/>
              <a:t>1</a:t>
            </a:r>
            <a:r>
              <a:rPr lang="cs-CZ" sz="1600" dirty="0" smtClean="0"/>
              <a:t>, 3) </a:t>
            </a:r>
            <a:r>
              <a:rPr lang="cs-CZ" sz="1600" dirty="0" smtClean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cs.wikipedia.org/wiki/Podb%C4%9Bl</a:t>
            </a:r>
            <a:r>
              <a:rPr lang="cs-CZ" sz="1600" dirty="0" smtClean="0"/>
              <a:t> (29. 1. 2013)</a:t>
            </a:r>
            <a:endParaRPr lang="cs-CZ" sz="1600" dirty="0" smtClean="0"/>
          </a:p>
          <a:p>
            <a:r>
              <a:rPr lang="cs-CZ" sz="1600" dirty="0" smtClean="0"/>
              <a:t>4</a:t>
            </a:r>
            <a:r>
              <a:rPr lang="cs-CZ" sz="1600" dirty="0" smtClean="0"/>
              <a:t>, 5) </a:t>
            </a:r>
            <a:r>
              <a:rPr lang="cs-CZ" sz="1600" dirty="0" smtClean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cs.wikipedia.org/wiki/Soubor:Coltsfoot.jpg</a:t>
            </a:r>
            <a:r>
              <a:rPr lang="cs-CZ" sz="1600" dirty="0" smtClean="0"/>
              <a:t> </a:t>
            </a:r>
            <a:r>
              <a:rPr lang="cs-CZ" sz="1600" dirty="0" smtClean="0"/>
              <a:t>(29</a:t>
            </a:r>
            <a:r>
              <a:rPr lang="cs-CZ" sz="1600" dirty="0"/>
              <a:t>. 1. 2013</a:t>
            </a:r>
            <a:r>
              <a:rPr lang="cs-CZ" sz="1600" dirty="0" smtClean="0"/>
              <a:t>)</a:t>
            </a:r>
          </a:p>
          <a:p>
            <a:r>
              <a:rPr lang="cs-CZ" sz="1600" dirty="0" smtClean="0"/>
              <a:t>6</a:t>
            </a:r>
            <a:r>
              <a:rPr lang="cs-CZ" sz="1600" dirty="0" smtClean="0"/>
              <a:t>) </a:t>
            </a:r>
            <a:r>
              <a:rPr lang="cs-CZ" sz="1600" dirty="0" smtClean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cs.wikipedia.org/wiki/Hrnek</a:t>
            </a:r>
            <a:r>
              <a:rPr lang="cs-CZ" sz="1600" dirty="0" smtClean="0"/>
              <a:t> </a:t>
            </a:r>
            <a:r>
              <a:rPr lang="cs-CZ" sz="1600" dirty="0" smtClean="0"/>
              <a:t> </a:t>
            </a:r>
            <a:r>
              <a:rPr lang="cs-CZ" sz="1600" dirty="0"/>
              <a:t>(29. 1. 2013</a:t>
            </a:r>
            <a:r>
              <a:rPr lang="cs-CZ" sz="1600" dirty="0" smtClean="0"/>
              <a:t>)</a:t>
            </a:r>
          </a:p>
          <a:p>
            <a:r>
              <a:rPr lang="cs-CZ" sz="1600" dirty="0" smtClean="0"/>
              <a:t>7</a:t>
            </a:r>
            <a:r>
              <a:rPr lang="cs-CZ" sz="1600" dirty="0" smtClean="0"/>
              <a:t>, 9) </a:t>
            </a:r>
            <a:r>
              <a:rPr lang="cs-CZ" sz="1600" dirty="0" smtClean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cs.wikipedia.org/w/index.php?search=orsej&amp;title=Speci%C3%A1ln%C3%AD%3AHled%C3%A1n%C3%AD</a:t>
            </a:r>
            <a:r>
              <a:rPr lang="cs-CZ" sz="1600" dirty="0" smtClean="0"/>
              <a:t> </a:t>
            </a:r>
            <a:r>
              <a:rPr lang="cs-CZ" sz="1600" dirty="0" smtClean="0"/>
              <a:t>(29</a:t>
            </a:r>
            <a:r>
              <a:rPr lang="cs-CZ" sz="1600" dirty="0"/>
              <a:t>. 1. 2013</a:t>
            </a:r>
            <a:r>
              <a:rPr lang="cs-CZ" sz="1600" dirty="0" smtClean="0"/>
              <a:t>)</a:t>
            </a:r>
          </a:p>
          <a:p>
            <a:r>
              <a:rPr lang="cs-CZ" sz="1600" dirty="0" smtClean="0"/>
              <a:t>10</a:t>
            </a:r>
            <a:r>
              <a:rPr lang="cs-CZ" sz="1600" dirty="0" smtClean="0"/>
              <a:t>) </a:t>
            </a:r>
            <a:r>
              <a:rPr lang="cs-CZ" sz="1600" dirty="0" smtClean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cs.wikipedia.org/wiki/Orsej_jarn%C3%AD</a:t>
            </a:r>
            <a:r>
              <a:rPr lang="cs-CZ" sz="1600" dirty="0" smtClean="0"/>
              <a:t>  </a:t>
            </a:r>
            <a:r>
              <a:rPr lang="cs-CZ" sz="1600" dirty="0"/>
              <a:t>(29. 1. 2013</a:t>
            </a:r>
            <a:r>
              <a:rPr lang="cs-CZ" sz="1600" dirty="0" smtClean="0"/>
              <a:t>)</a:t>
            </a:r>
          </a:p>
          <a:p>
            <a:r>
              <a:rPr lang="cs-CZ" sz="1600" dirty="0"/>
              <a:t>11) </a:t>
            </a:r>
            <a:r>
              <a:rPr lang="cs-CZ" sz="1600" dirty="0">
                <a:hlinkClick r:id="rId7"/>
              </a:rPr>
              <a:t>http://www.skola-straz.cz/obr--</a:t>
            </a:r>
            <a:r>
              <a:rPr lang="cs-CZ" sz="1600" dirty="0" smtClean="0">
                <a:hlinkClick r:id="rId7"/>
              </a:rPr>
              <a:t>310</a:t>
            </a:r>
            <a:r>
              <a:rPr lang="cs-CZ" sz="1600" dirty="0"/>
              <a:t> (29. 1. 2013</a:t>
            </a:r>
            <a:r>
              <a:rPr lang="cs-CZ" sz="1600" dirty="0" smtClean="0"/>
              <a:t>)</a:t>
            </a:r>
          </a:p>
          <a:p>
            <a:r>
              <a:rPr lang="cs-CZ" sz="1600" dirty="0" smtClean="0"/>
              <a:t>12</a:t>
            </a:r>
            <a:r>
              <a:rPr lang="cs-CZ" sz="1600" dirty="0"/>
              <a:t>) </a:t>
            </a:r>
            <a:r>
              <a:rPr lang="cs-CZ" sz="1600" dirty="0" smtClean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cs.wikipedia.org/wiki/Lekn%C3%ADn</a:t>
            </a:r>
            <a:r>
              <a:rPr lang="cs-CZ" sz="1600" dirty="0" smtClean="0"/>
              <a:t>  </a:t>
            </a:r>
            <a:r>
              <a:rPr lang="cs-CZ" sz="1600" dirty="0"/>
              <a:t>(29. 1. 2013</a:t>
            </a:r>
            <a:r>
              <a:rPr lang="cs-CZ" sz="1600" dirty="0" smtClean="0"/>
              <a:t>)</a:t>
            </a:r>
            <a:endParaRPr lang="cs-CZ" sz="1600" dirty="0" smtClean="0"/>
          </a:p>
          <a:p>
            <a:r>
              <a:rPr lang="cs-CZ" sz="1600" dirty="0" smtClean="0"/>
              <a:t>14</a:t>
            </a:r>
            <a:r>
              <a:rPr lang="cs-CZ" sz="1600" dirty="0"/>
              <a:t>) </a:t>
            </a:r>
            <a:r>
              <a:rPr lang="cs-CZ" sz="1600" dirty="0" smtClean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cs.wikipedia.org/wiki/Soubor:Coltsfoot.jpg</a:t>
            </a:r>
            <a:r>
              <a:rPr lang="cs-CZ" sz="1600" dirty="0" smtClean="0"/>
              <a:t> (</a:t>
            </a:r>
            <a:r>
              <a:rPr lang="cs-CZ" sz="1600" dirty="0" smtClean="0"/>
              <a:t>29</a:t>
            </a:r>
            <a:r>
              <a:rPr lang="cs-CZ" sz="1600" dirty="0"/>
              <a:t>. 1. 2013</a:t>
            </a:r>
            <a:r>
              <a:rPr lang="cs-CZ" sz="1600" dirty="0" smtClean="0"/>
              <a:t>)</a:t>
            </a:r>
          </a:p>
          <a:p>
            <a:r>
              <a:rPr lang="cs-CZ" sz="1600" dirty="0" smtClean="0"/>
              <a:t>15</a:t>
            </a:r>
            <a:r>
              <a:rPr lang="cs-CZ" sz="1600"/>
              <a:t>) </a:t>
            </a:r>
            <a:r>
              <a:rPr lang="cs-CZ" sz="1600" smtClean="0">
                <a:hlinkClick r:id="rId9"/>
              </a:rPr>
              <a:t>http://cs.wikipedia.org/wiki/Soubor:Nuphar_lutea</a:t>
            </a:r>
            <a:r>
              <a:rPr lang="cs-CZ" sz="1600" smtClean="0">
                <a:hlinkClick r:id="rId9"/>
              </a:rPr>
              <a:t>_%</a:t>
            </a:r>
            <a:r>
              <a:rPr lang="cs-CZ" sz="1600" smtClean="0">
                <a:hlinkClick r:id="rId9"/>
              </a:rPr>
              <a:t>28Detail%29_24072005-1.jpg</a:t>
            </a:r>
            <a:r>
              <a:rPr lang="cs-CZ" sz="1600" smtClean="0"/>
              <a:t>  </a:t>
            </a:r>
            <a:r>
              <a:rPr lang="cs-CZ" sz="1600" dirty="0"/>
              <a:t>(29. 1. 2013)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1102</TotalTime>
  <Words>475</Words>
  <Application>Microsoft Office PowerPoint</Application>
  <PresentationFormat>Předvádění na obrazovce (4:3)</PresentationFormat>
  <Paragraphs>109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 ROSTLINY VOD A BAŽIN III.   </vt:lpstr>
      <vt:lpstr>Snímek 2</vt:lpstr>
      <vt:lpstr>Snímek 3</vt:lpstr>
      <vt:lpstr>ANOTACE</vt:lpstr>
      <vt:lpstr>Podběl obecný</vt:lpstr>
      <vt:lpstr>Podběl obecný</vt:lpstr>
      <vt:lpstr>Podběl obecný</vt:lpstr>
      <vt:lpstr>5</vt:lpstr>
      <vt:lpstr>Orsej jarní </vt:lpstr>
      <vt:lpstr>Orsej jarní </vt:lpstr>
      <vt:lpstr>Orsej jarní </vt:lpstr>
      <vt:lpstr>Orsej jarní </vt:lpstr>
      <vt:lpstr>Poznej: </vt:lpstr>
      <vt:lpstr>PŘEMÝŠLEJ 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A JEJICH ORGÁNY</dc:title>
  <dc:creator>Marťánek</dc:creator>
  <cp:lastModifiedBy>Marťánek</cp:lastModifiedBy>
  <cp:revision>137</cp:revision>
  <dcterms:created xsi:type="dcterms:W3CDTF">2012-12-29T09:34:39Z</dcterms:created>
  <dcterms:modified xsi:type="dcterms:W3CDTF">2013-05-05T09:15:18Z</dcterms:modified>
</cp:coreProperties>
</file>