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2E8E-ECED-44CC-A2F3-D3CF7A10F40C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3E86-22E1-4E36-8002-91599546B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6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2E8E-ECED-44CC-A2F3-D3CF7A10F40C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3E86-22E1-4E36-8002-91599546B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810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2E8E-ECED-44CC-A2F3-D3CF7A10F40C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3E86-22E1-4E36-8002-91599546B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582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2E8E-ECED-44CC-A2F3-D3CF7A10F40C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3E86-22E1-4E36-8002-91599546B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388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2E8E-ECED-44CC-A2F3-D3CF7A10F40C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3E86-22E1-4E36-8002-91599546B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940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2E8E-ECED-44CC-A2F3-D3CF7A10F40C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3E86-22E1-4E36-8002-91599546B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377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2E8E-ECED-44CC-A2F3-D3CF7A10F40C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3E86-22E1-4E36-8002-91599546B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991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2E8E-ECED-44CC-A2F3-D3CF7A10F40C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3E86-22E1-4E36-8002-91599546B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825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2E8E-ECED-44CC-A2F3-D3CF7A10F40C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3E86-22E1-4E36-8002-91599546B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117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2E8E-ECED-44CC-A2F3-D3CF7A10F40C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3E86-22E1-4E36-8002-91599546B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915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2E8E-ECED-44CC-A2F3-D3CF7A10F40C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3E86-22E1-4E36-8002-91599546B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508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84000">
              <a:srgbClr val="0070C0">
                <a:lumMod val="60000"/>
                <a:lumOff val="40000"/>
                <a:alpha val="84000"/>
              </a:srgb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82E8E-ECED-44CC-A2F3-D3CF7A10F40C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53E86-22E1-4E36-8002-91599546B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697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slide" Target="slide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12" Type="http://schemas.openxmlformats.org/officeDocument/2006/relationships/slide" Target="slide13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11" Type="http://schemas.openxmlformats.org/officeDocument/2006/relationships/image" Target="../media/image17.wmf"/><Relationship Id="rId5" Type="http://schemas.openxmlformats.org/officeDocument/2006/relationships/image" Target="../media/image12.wmf"/><Relationship Id="rId10" Type="http://schemas.openxmlformats.org/officeDocument/2006/relationships/image" Target="../media/image16.wmf"/><Relationship Id="rId4" Type="http://schemas.openxmlformats.org/officeDocument/2006/relationships/image" Target="../media/image11.jpeg"/><Relationship Id="rId9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Odchylky od pravidelného skloňování podstatných jmen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181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663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8199" y="116632"/>
            <a:ext cx="885202" cy="1485900"/>
          </a:xfrm>
          <a:prstGeom prst="rect">
            <a:avLst/>
          </a:prstGeom>
          <a:noFill/>
        </p:spPr>
      </p:pic>
      <p:graphicFrame>
        <p:nvGraphicFramePr>
          <p:cNvPr id="6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91394633"/>
              </p:ext>
            </p:extLst>
          </p:nvPr>
        </p:nvGraphicFramePr>
        <p:xfrm>
          <a:off x="251520" y="1700808"/>
          <a:ext cx="8712967" cy="4947215"/>
        </p:xfrm>
        <a:graphic>
          <a:graphicData uri="http://schemas.openxmlformats.org/drawingml/2006/table">
            <a:tbl>
              <a:tblPr/>
              <a:tblGrid>
                <a:gridCol w="3458392"/>
                <a:gridCol w="5254575"/>
              </a:tblGrid>
              <a:tr h="388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7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7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VY_32_INOVACE_06_01_04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7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00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Odchylky od pravidelného skloňování podstatných jmen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62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Výkladová prezentace je určena žákům 6. - 7. ročníku. Upozorňuje na odchylky od pravidelného skloňování podstatných jmen – převážně názvů částí těla.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Zaměřuje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 i na výjimky při skloňování. V interaktivním cvičení mají žáci utvořit správný tvař. Řešení je obsaženo na další straně.. Poté mají samostatně utvořit věty s danými slovy. V závěru žák provede zhodnocení svých znalostí pomocí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smajlíků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– při kliknutí na smutného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smajlíka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si zopakují učivo v daném cvičení. Při kliknutí na veselého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smajlíka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si žáci vyluští křížovku – zadání se objeví při kliknutí na číslo.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8102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částí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Některá podstatná jména, která označují části lidského (zvířecího) těla, mají v </a:t>
            </a:r>
            <a:r>
              <a:rPr lang="cs-CZ" b="1" u="sng" dirty="0" smtClean="0"/>
              <a:t>množném čísle </a:t>
            </a:r>
            <a:r>
              <a:rPr lang="cs-CZ" dirty="0" smtClean="0"/>
              <a:t>zvláštní tvary.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V jednotném čísle se tato podstatná jména shodují se svým vzorem. </a:t>
            </a:r>
            <a:endParaRPr lang="cs-CZ" dirty="0"/>
          </a:p>
        </p:txBody>
      </p:sp>
      <p:pic>
        <p:nvPicPr>
          <p:cNvPr id="1026" name="Picture 2" descr="C:\Users\Maruška\AppData\Local\Microsoft\Windows\Temporary Internet Files\Content.IE5\0HFAX8LC\MC9004403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34201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uška\AppData\Local\Microsoft\Windows\Temporary Internet Files\Content.IE5\XKM73XPM\MC900281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34337"/>
            <a:ext cx="1323315" cy="195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uška\AppData\Local\Microsoft\Windows\Temporary Internet Files\Content.IE5\KDUYXSXZ\MC9002812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038382"/>
            <a:ext cx="2560622" cy="135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888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Skloňování podstatných jmen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7340708"/>
              </p:ext>
            </p:extLst>
          </p:nvPr>
        </p:nvGraphicFramePr>
        <p:xfrm>
          <a:off x="611560" y="1628800"/>
          <a:ext cx="3240360" cy="46872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80120"/>
                <a:gridCol w="2160240"/>
              </a:tblGrid>
              <a:tr h="772852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ruce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1.,</a:t>
                      </a:r>
                      <a:r>
                        <a:rPr lang="cs-CZ" sz="2400" baseline="0" dirty="0" smtClean="0"/>
                        <a:t> 4. a 5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ruce</a:t>
                      </a:r>
                      <a:endParaRPr lang="cs-CZ" sz="2400" dirty="0"/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rukou</a:t>
                      </a:r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rukám</a:t>
                      </a:r>
                      <a:endParaRPr lang="cs-CZ" sz="2400" dirty="0"/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rukou</a:t>
                      </a:r>
                      <a:r>
                        <a:rPr lang="cs-CZ" sz="2400" baseline="0" dirty="0" smtClean="0"/>
                        <a:t> i rukách</a:t>
                      </a:r>
                      <a:endParaRPr lang="cs-CZ" sz="2400" dirty="0"/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rukama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51475081"/>
              </p:ext>
            </p:extLst>
          </p:nvPr>
        </p:nvGraphicFramePr>
        <p:xfrm>
          <a:off x="5076056" y="1628800"/>
          <a:ext cx="3240360" cy="46872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80120"/>
                <a:gridCol w="2160240"/>
              </a:tblGrid>
              <a:tr h="772852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nohy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1.,</a:t>
                      </a:r>
                      <a:r>
                        <a:rPr lang="cs-CZ" sz="2400" baseline="0" dirty="0" smtClean="0"/>
                        <a:t> 4. a 5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nohy</a:t>
                      </a:r>
                      <a:endParaRPr lang="cs-CZ" sz="2400" dirty="0"/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nohou i noh</a:t>
                      </a:r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nohám</a:t>
                      </a:r>
                      <a:endParaRPr lang="cs-CZ" sz="2400" dirty="0"/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nohou</a:t>
                      </a:r>
                      <a:r>
                        <a:rPr lang="cs-CZ" sz="2400" baseline="0" dirty="0" smtClean="0"/>
                        <a:t> i nohách</a:t>
                      </a:r>
                      <a:endParaRPr lang="cs-CZ" sz="2400" dirty="0"/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nohama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9335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9847707"/>
              </p:ext>
            </p:extLst>
          </p:nvPr>
        </p:nvGraphicFramePr>
        <p:xfrm>
          <a:off x="611560" y="1484784"/>
          <a:ext cx="3240360" cy="46872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80120"/>
                <a:gridCol w="2160240"/>
              </a:tblGrid>
              <a:tr h="772852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oči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1.,</a:t>
                      </a:r>
                      <a:r>
                        <a:rPr lang="cs-CZ" sz="2400" baseline="0" dirty="0" smtClean="0"/>
                        <a:t> 4. a 5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oči</a:t>
                      </a:r>
                      <a:endParaRPr lang="cs-CZ" sz="2400" dirty="0"/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očí</a:t>
                      </a:r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očím</a:t>
                      </a:r>
                      <a:endParaRPr lang="cs-CZ" sz="2400" dirty="0"/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očích</a:t>
                      </a:r>
                      <a:endParaRPr lang="cs-CZ" sz="2400" dirty="0"/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očima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03150583"/>
              </p:ext>
            </p:extLst>
          </p:nvPr>
        </p:nvGraphicFramePr>
        <p:xfrm>
          <a:off x="5220072" y="1484784"/>
          <a:ext cx="3240360" cy="46872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80120"/>
                <a:gridCol w="2160240"/>
              </a:tblGrid>
              <a:tr h="772852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ruce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1.,</a:t>
                      </a:r>
                      <a:r>
                        <a:rPr lang="cs-CZ" sz="2400" baseline="0" dirty="0" smtClean="0"/>
                        <a:t> 4. a 5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uši</a:t>
                      </a:r>
                      <a:endParaRPr lang="cs-CZ" sz="2400" dirty="0"/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uší</a:t>
                      </a:r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uším</a:t>
                      </a:r>
                      <a:endParaRPr lang="cs-CZ" sz="2400" dirty="0"/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uších</a:t>
                      </a:r>
                      <a:endParaRPr lang="cs-CZ" sz="2400" dirty="0"/>
                    </a:p>
                  </a:txBody>
                  <a:tcPr anchor="ctr"/>
                </a:tc>
              </a:tr>
              <a:tr h="77285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7. pád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ušima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9366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dirty="0" smtClean="0"/>
              <a:t>Zakončení –</a:t>
            </a:r>
            <a:r>
              <a:rPr lang="cs-CZ" dirty="0" err="1" smtClean="0"/>
              <a:t>ma</a:t>
            </a:r>
            <a:r>
              <a:rPr lang="cs-CZ" dirty="0" smtClean="0"/>
              <a:t> v 7. pádě množného čísla mají také zdrobněliny těchto slov</a:t>
            </a:r>
          </a:p>
          <a:p>
            <a:endParaRPr lang="cs-CZ" dirty="0"/>
          </a:p>
          <a:p>
            <a:endParaRPr lang="cs-CZ" dirty="0" smtClean="0"/>
          </a:p>
          <a:p>
            <a:pPr marL="1828800" lvl="4" indent="0">
              <a:buNone/>
            </a:pPr>
            <a:r>
              <a:rPr lang="cs-CZ" sz="3200" dirty="0" smtClean="0"/>
              <a:t>holčička s modrýma očičkama</a:t>
            </a:r>
          </a:p>
          <a:p>
            <a:pPr marL="1828800" lvl="4" indent="0">
              <a:buNone/>
            </a:pPr>
            <a:r>
              <a:rPr lang="cs-CZ" sz="3200" dirty="0"/>
              <a:t>d</a:t>
            </a:r>
            <a:r>
              <a:rPr lang="cs-CZ" sz="3200" dirty="0" smtClean="0"/>
              <a:t>ítě s malýma ručičkama</a:t>
            </a:r>
            <a:endParaRPr lang="cs-CZ" sz="3200" dirty="0"/>
          </a:p>
        </p:txBody>
      </p:sp>
      <p:pic>
        <p:nvPicPr>
          <p:cNvPr id="2050" name="Picture 2" descr="C:\Users\Maruška\AppData\Local\Microsoft\Windows\Temporary Internet Files\Content.IE5\KDUYXSXZ\MC900346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0648"/>
            <a:ext cx="2055549" cy="164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/>
          <p:cNvSpPr/>
          <p:nvPr/>
        </p:nvSpPr>
        <p:spPr>
          <a:xfrm>
            <a:off x="4015598" y="3284984"/>
            <a:ext cx="864096" cy="100811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923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 algn="just"/>
            <a:r>
              <a:rPr lang="cs-CZ" dirty="0" smtClean="0"/>
              <a:t>Koncovka přídavných jmen, koncovka některých zájmen a číslovek se přizpůsobuje koncovce podstatného jména</a:t>
            </a:r>
          </a:p>
          <a:p>
            <a:pPr algn="just"/>
            <a:endParaRPr lang="cs-CZ" sz="3200" dirty="0"/>
          </a:p>
          <a:p>
            <a:pPr algn="just"/>
            <a:endParaRPr lang="cs-CZ" dirty="0" smtClean="0"/>
          </a:p>
          <a:p>
            <a:pPr marL="1371600" lvl="3" indent="0" algn="just">
              <a:buNone/>
            </a:pPr>
            <a:r>
              <a:rPr lang="cs-CZ" sz="3200" dirty="0" smtClean="0"/>
              <a:t>svýma očima, mezi čtyřma očima</a:t>
            </a:r>
          </a:p>
          <a:p>
            <a:pPr marL="1371600" lvl="3" indent="0" algn="just">
              <a:buNone/>
            </a:pPr>
            <a:r>
              <a:rPr lang="cs-CZ" sz="3200" dirty="0"/>
              <a:t>s velkýma ušima, se zlatýma rukama</a:t>
            </a:r>
          </a:p>
        </p:txBody>
      </p:sp>
      <p:pic>
        <p:nvPicPr>
          <p:cNvPr id="4" name="Picture 2" descr="C:\Users\Maruška\AppData\Local\Microsoft\Windows\Temporary Internet Files\Content.IE5\KDUYXSXZ\MC900346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0648"/>
            <a:ext cx="2055549" cy="164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ů 4"/>
          <p:cNvSpPr/>
          <p:nvPr/>
        </p:nvSpPr>
        <p:spPr>
          <a:xfrm>
            <a:off x="4015598" y="3789040"/>
            <a:ext cx="864096" cy="100811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503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Utvoř správný tvar: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5400600"/>
          </a:xfrm>
        </p:spPr>
        <p:txBody>
          <a:bodyPr>
            <a:noAutofit/>
          </a:bodyPr>
          <a:lstStyle/>
          <a:p>
            <a:r>
              <a:rPr lang="cs-CZ" dirty="0"/>
              <a:t>Zahrabali to (vlastní ruce) </a:t>
            </a:r>
            <a:r>
              <a:rPr lang="cs-CZ" dirty="0" smtClean="0"/>
              <a:t>_________________.</a:t>
            </a:r>
            <a:endParaRPr lang="cs-CZ" dirty="0"/>
          </a:p>
          <a:p>
            <a:r>
              <a:rPr lang="cs-CZ" dirty="0"/>
              <a:t>Kýval (tlusté nohy</a:t>
            </a:r>
            <a:r>
              <a:rPr lang="cs-CZ" dirty="0" smtClean="0"/>
              <a:t>)_______________________.</a:t>
            </a:r>
            <a:endParaRPr lang="cs-CZ" dirty="0"/>
          </a:p>
          <a:p>
            <a:r>
              <a:rPr lang="cs-CZ" dirty="0" smtClean="0"/>
              <a:t>Držel </a:t>
            </a:r>
            <a:r>
              <a:rPr lang="cs-CZ" dirty="0"/>
              <a:t>hrnec za (obě ucho</a:t>
            </a:r>
            <a:r>
              <a:rPr lang="cs-CZ" dirty="0" smtClean="0"/>
              <a:t>)_________________.</a:t>
            </a:r>
            <a:endParaRPr lang="cs-CZ" dirty="0"/>
          </a:p>
          <a:p>
            <a:r>
              <a:rPr lang="cs-CZ" dirty="0"/>
              <a:t>Měl na punčoše (dvě oko) </a:t>
            </a:r>
            <a:r>
              <a:rPr lang="cs-CZ" dirty="0" smtClean="0"/>
              <a:t>_________________. </a:t>
            </a:r>
            <a:endParaRPr lang="cs-CZ" dirty="0"/>
          </a:p>
          <a:p>
            <a:r>
              <a:rPr lang="cs-CZ" dirty="0"/>
              <a:t>Koupil stolek </a:t>
            </a:r>
            <a:r>
              <a:rPr lang="cs-CZ" dirty="0" smtClean="0"/>
              <a:t>se (tři nohy)__________________.</a:t>
            </a:r>
            <a:endParaRPr lang="cs-CZ" dirty="0"/>
          </a:p>
          <a:p>
            <a:r>
              <a:rPr lang="cs-CZ" dirty="0"/>
              <a:t>Dědeček houpal vnoučka </a:t>
            </a:r>
            <a:r>
              <a:rPr lang="cs-CZ" dirty="0" smtClean="0"/>
              <a:t>na (kolena)________.</a:t>
            </a:r>
            <a:endParaRPr lang="cs-CZ" dirty="0"/>
          </a:p>
          <a:p>
            <a:r>
              <a:rPr lang="cs-CZ" dirty="0"/>
              <a:t>Malé dítě jedlo (ruce</a:t>
            </a:r>
            <a:r>
              <a:rPr lang="cs-CZ" dirty="0" smtClean="0"/>
              <a:t>)____________________. </a:t>
            </a:r>
            <a:endParaRPr lang="cs-CZ" dirty="0"/>
          </a:p>
          <a:p>
            <a:r>
              <a:rPr lang="cs-CZ" dirty="0"/>
              <a:t>Lidé odnesli vítěze na (ramena</a:t>
            </a:r>
            <a:r>
              <a:rPr lang="cs-CZ" dirty="0" smtClean="0"/>
              <a:t>)_____________.</a:t>
            </a:r>
            <a:endParaRPr lang="cs-CZ" dirty="0"/>
          </a:p>
          <a:p>
            <a:r>
              <a:rPr lang="cs-CZ" dirty="0"/>
              <a:t>Nemám rád mastná (oko) na polévce</a:t>
            </a:r>
            <a:r>
              <a:rPr lang="cs-CZ" dirty="0" smtClean="0"/>
              <a:t>________.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2879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5400600"/>
          </a:xfrm>
        </p:spPr>
        <p:txBody>
          <a:bodyPr>
            <a:noAutofit/>
          </a:bodyPr>
          <a:lstStyle/>
          <a:p>
            <a:r>
              <a:rPr lang="cs-CZ" dirty="0"/>
              <a:t>Zahrabali to </a:t>
            </a:r>
            <a:r>
              <a:rPr lang="cs-CZ" dirty="0" smtClean="0"/>
              <a:t>vlastníma rukama.</a:t>
            </a:r>
            <a:endParaRPr lang="cs-CZ" dirty="0"/>
          </a:p>
          <a:p>
            <a:r>
              <a:rPr lang="cs-CZ" dirty="0"/>
              <a:t>Kýval </a:t>
            </a:r>
            <a:r>
              <a:rPr lang="cs-CZ" dirty="0" smtClean="0"/>
              <a:t>tlustýma nohama.</a:t>
            </a:r>
            <a:endParaRPr lang="cs-CZ" dirty="0"/>
          </a:p>
          <a:p>
            <a:r>
              <a:rPr lang="cs-CZ" dirty="0" smtClean="0"/>
              <a:t>Držel </a:t>
            </a:r>
            <a:r>
              <a:rPr lang="cs-CZ" dirty="0"/>
              <a:t>hrnec za </a:t>
            </a:r>
            <a:r>
              <a:rPr lang="cs-CZ" dirty="0" smtClean="0"/>
              <a:t>obě ucha.</a:t>
            </a:r>
            <a:endParaRPr lang="cs-CZ" dirty="0"/>
          </a:p>
          <a:p>
            <a:r>
              <a:rPr lang="cs-CZ" dirty="0"/>
              <a:t>Měl na punčoše </a:t>
            </a:r>
            <a:r>
              <a:rPr lang="cs-CZ" dirty="0" smtClean="0"/>
              <a:t>dvě oka.</a:t>
            </a:r>
            <a:endParaRPr lang="cs-CZ" dirty="0"/>
          </a:p>
          <a:p>
            <a:r>
              <a:rPr lang="cs-CZ" dirty="0"/>
              <a:t>Koupil stolek </a:t>
            </a:r>
            <a:r>
              <a:rPr lang="cs-CZ" dirty="0" smtClean="0"/>
              <a:t>se třemi nohami.</a:t>
            </a:r>
            <a:endParaRPr lang="cs-CZ" dirty="0"/>
          </a:p>
          <a:p>
            <a:r>
              <a:rPr lang="cs-CZ" dirty="0"/>
              <a:t>Dědeček houpal vnoučka </a:t>
            </a:r>
            <a:r>
              <a:rPr lang="cs-CZ" dirty="0" smtClean="0"/>
              <a:t>na kolenou.</a:t>
            </a:r>
            <a:endParaRPr lang="cs-CZ" dirty="0"/>
          </a:p>
          <a:p>
            <a:r>
              <a:rPr lang="cs-CZ" dirty="0"/>
              <a:t>Malé dítě jedlo </a:t>
            </a:r>
            <a:r>
              <a:rPr lang="cs-CZ" dirty="0" smtClean="0"/>
              <a:t>rukama.</a:t>
            </a:r>
            <a:endParaRPr lang="cs-CZ" dirty="0"/>
          </a:p>
          <a:p>
            <a:r>
              <a:rPr lang="cs-CZ" dirty="0"/>
              <a:t>Lidé odnesli vítěze na </a:t>
            </a:r>
            <a:r>
              <a:rPr lang="cs-CZ" dirty="0" smtClean="0"/>
              <a:t>ramenou.</a:t>
            </a:r>
            <a:endParaRPr lang="cs-CZ" dirty="0"/>
          </a:p>
          <a:p>
            <a:r>
              <a:rPr lang="cs-CZ" dirty="0"/>
              <a:t>Nemám rád mastná </a:t>
            </a:r>
            <a:r>
              <a:rPr lang="cs-CZ" dirty="0" smtClean="0"/>
              <a:t>oka na polévce.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943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věty s těmito slovy: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95724" y="1343338"/>
            <a:ext cx="2088232" cy="165618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nohama</a:t>
            </a:r>
            <a:endParaRPr lang="cs-CZ" sz="2800" dirty="0"/>
          </a:p>
        </p:txBody>
      </p:sp>
      <p:sp>
        <p:nvSpPr>
          <p:cNvPr id="7" name="Ovál 6"/>
          <p:cNvSpPr/>
          <p:nvPr/>
        </p:nvSpPr>
        <p:spPr>
          <a:xfrm>
            <a:off x="3347864" y="3187348"/>
            <a:ext cx="2088232" cy="165618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oka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605993" y="4941168"/>
            <a:ext cx="2088232" cy="165618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ucha</a:t>
            </a:r>
            <a:endParaRPr lang="cs-CZ" sz="2800" dirty="0"/>
          </a:p>
        </p:txBody>
      </p:sp>
      <p:sp>
        <p:nvSpPr>
          <p:cNvPr id="9" name="Ovál 8"/>
          <p:cNvSpPr/>
          <p:nvPr/>
        </p:nvSpPr>
        <p:spPr>
          <a:xfrm>
            <a:off x="6156176" y="4970094"/>
            <a:ext cx="2088232" cy="165618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ušima</a:t>
            </a:r>
            <a:endParaRPr lang="cs-CZ" sz="2800" dirty="0"/>
          </a:p>
        </p:txBody>
      </p:sp>
      <p:sp>
        <p:nvSpPr>
          <p:cNvPr id="10" name="Ovál 9"/>
          <p:cNvSpPr/>
          <p:nvPr/>
        </p:nvSpPr>
        <p:spPr>
          <a:xfrm>
            <a:off x="6156176" y="1369844"/>
            <a:ext cx="2088232" cy="165618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nohami</a:t>
            </a:r>
            <a:endParaRPr lang="cs-CZ" sz="2800" dirty="0"/>
          </a:p>
        </p:txBody>
      </p:sp>
      <p:sp>
        <p:nvSpPr>
          <p:cNvPr id="11" name="Ovál 10"/>
          <p:cNvSpPr/>
          <p:nvPr/>
        </p:nvSpPr>
        <p:spPr>
          <a:xfrm>
            <a:off x="605993" y="3199083"/>
            <a:ext cx="2088232" cy="165618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očima</a:t>
            </a:r>
            <a:endParaRPr lang="cs-CZ" sz="2800" dirty="0"/>
          </a:p>
        </p:txBody>
      </p:sp>
      <p:sp>
        <p:nvSpPr>
          <p:cNvPr id="12" name="Ovál 11"/>
          <p:cNvSpPr/>
          <p:nvPr/>
        </p:nvSpPr>
        <p:spPr>
          <a:xfrm>
            <a:off x="3347864" y="4941168"/>
            <a:ext cx="2088232" cy="165618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oky</a:t>
            </a:r>
            <a:endParaRPr lang="cs-CZ" sz="2800" dirty="0"/>
          </a:p>
        </p:txBody>
      </p:sp>
      <p:sp>
        <p:nvSpPr>
          <p:cNvPr id="13" name="Ovál 12"/>
          <p:cNvSpPr/>
          <p:nvPr/>
        </p:nvSpPr>
        <p:spPr>
          <a:xfrm>
            <a:off x="3432047" y="1268760"/>
            <a:ext cx="2088232" cy="165618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rukou</a:t>
            </a:r>
            <a:endParaRPr lang="cs-CZ" sz="2800" dirty="0"/>
          </a:p>
        </p:txBody>
      </p:sp>
      <p:sp>
        <p:nvSpPr>
          <p:cNvPr id="14" name="Ovál 13"/>
          <p:cNvSpPr/>
          <p:nvPr/>
        </p:nvSpPr>
        <p:spPr>
          <a:xfrm>
            <a:off x="6156176" y="3071749"/>
            <a:ext cx="2088232" cy="165618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0167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jsi v dnešní hodině pracoval/a?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3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Pokud si myslíš, že jsi pracoval/a velmi dobře, klikni na veselého </a:t>
            </a:r>
            <a:r>
              <a:rPr lang="cs-CZ" dirty="0" err="1" smtClean="0"/>
              <a:t>smajlíka</a:t>
            </a:r>
            <a:r>
              <a:rPr lang="cs-CZ" dirty="0" smtClean="0"/>
              <a:t>. Pokud jsi dnešní látku nezvládl, klikni na smutného </a:t>
            </a:r>
            <a:r>
              <a:rPr lang="cs-CZ" dirty="0" err="1" smtClean="0"/>
              <a:t>smajlíka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Maruška\AppData\Local\Microsoft\Windows\Temporary Internet Files\Content.IE5\XKM73XPM\MC900437789[1].wmf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859" t="23271" r="24859"/>
          <a:stretch/>
        </p:blipFill>
        <p:spPr bwMode="auto">
          <a:xfrm>
            <a:off x="611560" y="3789040"/>
            <a:ext cx="2664296" cy="2153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uška\AppData\Local\Microsoft\Windows\Temporary Internet Files\Content.IE5\XKM73XPM\MC900434381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463" y="3950037"/>
            <a:ext cx="1968796" cy="199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6897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mi líto </a:t>
            </a:r>
            <a:r>
              <a:rPr lang="cs-CZ" dirty="0" smtClean="0">
                <a:sym typeface="Wingdings" pitchFamily="2" charset="2"/>
              </a:rPr>
              <a:t>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Zopakuj si danou látku na tomto cvičení: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Utvoř tvary slov označující části lidského těla:</a:t>
            </a:r>
          </a:p>
          <a:p>
            <a:pPr marL="0" indent="0">
              <a:buNone/>
            </a:pPr>
            <a:r>
              <a:rPr lang="cs-CZ" dirty="0" smtClean="0"/>
              <a:t>ruka – 2. p. mn. č.</a:t>
            </a:r>
          </a:p>
          <a:p>
            <a:pPr marL="0" indent="0">
              <a:buNone/>
            </a:pPr>
            <a:r>
              <a:rPr lang="cs-CZ" dirty="0" smtClean="0"/>
              <a:t>ucho – 3. p. mn. č.</a:t>
            </a:r>
          </a:p>
          <a:p>
            <a:pPr marL="0" indent="0">
              <a:buNone/>
            </a:pPr>
            <a:r>
              <a:rPr lang="cs-CZ" dirty="0" smtClean="0"/>
              <a:t>noha – 6. p. mn. č.</a:t>
            </a:r>
          </a:p>
          <a:p>
            <a:pPr marL="0" indent="0">
              <a:buNone/>
            </a:pPr>
            <a:r>
              <a:rPr lang="cs-CZ" dirty="0" smtClean="0"/>
              <a:t>oko - 7. p. mn. č. 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23528" y="584063"/>
            <a:ext cx="864096" cy="864096"/>
          </a:xfrm>
          <a:prstGeom prst="actionButtonBackPrevio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104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Výborně!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14400" y="976313"/>
            <a:ext cx="8229600" cy="6762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Za odměnu si vylušti křížovku: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251451" y="142743"/>
            <a:ext cx="792088" cy="792088"/>
          </a:xfrm>
          <a:prstGeom prst="actionButtonBackPrevio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1426347"/>
              </p:ext>
            </p:extLst>
          </p:nvPr>
        </p:nvGraphicFramePr>
        <p:xfrm>
          <a:off x="899592" y="1844823"/>
          <a:ext cx="6876765" cy="4320481"/>
        </p:xfrm>
        <a:graphic>
          <a:graphicData uri="http://schemas.openxmlformats.org/drawingml/2006/table">
            <a:tbl>
              <a:tblPr/>
              <a:tblGrid>
                <a:gridCol w="764085"/>
                <a:gridCol w="764085"/>
                <a:gridCol w="764085"/>
                <a:gridCol w="764085"/>
                <a:gridCol w="764085"/>
                <a:gridCol w="764085"/>
                <a:gridCol w="764085"/>
                <a:gridCol w="764085"/>
                <a:gridCol w="764085"/>
              </a:tblGrid>
              <a:tr h="39277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!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050" name="Picture 2" descr="C:\Users\Maruška\AppData\Local\Microsoft\Windows\Temporary Internet Files\Content.IE5\OF5S1J2O\MC9001975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89" y="4891462"/>
            <a:ext cx="1646604" cy="1640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uška\AppData\Local\Microsoft\Windows\Temporary Internet Files\Content.IE5\KDUYXSXZ\MC9001921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4158" y="4840980"/>
            <a:ext cx="1687722" cy="174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uška\AppData\Local\Microsoft\Windows\Temporary Internet Files\Content.IE5\XKM73XPM\MP9004096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347677"/>
            <a:ext cx="1778730" cy="118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uška\AppData\Local\Microsoft\Windows\Temporary Internet Files\Content.IE5\0HFAX8LC\MC9003302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83" y="3454922"/>
            <a:ext cx="1813711" cy="923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uška\AppData\Local\Microsoft\Windows\Temporary Internet Files\Content.IE5\XKM73XPM\MC9002371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142078"/>
            <a:ext cx="1790274" cy="15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ruška\AppData\Local\Microsoft\Windows\Temporary Internet Files\Content.IE5\KDUYXSXZ\MC9002320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7425" y="3679798"/>
            <a:ext cx="1326575" cy="1452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aruška\AppData\Local\Microsoft\Windows\Temporary Internet Files\Content.IE5\OF5S1J2O\MP90040120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541" y="-126357"/>
            <a:ext cx="1971739" cy="246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Maruška\AppData\Local\Microsoft\Windows\Temporary Internet Files\Content.IE5\KDUYXSXZ\MC90023656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826" y="114413"/>
            <a:ext cx="1349654" cy="1640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Maruška\AppData\Local\Microsoft\Windows\Temporary Internet Files\Content.IE5\XKM73XPM\MC90035223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30" y="1577719"/>
            <a:ext cx="1278048" cy="1804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>
            <a:hlinkClick r:id="rId12" action="ppaction://hlinksldjump"/>
          </p:cNvPr>
          <p:cNvSpPr/>
          <p:nvPr/>
        </p:nvSpPr>
        <p:spPr>
          <a:xfrm>
            <a:off x="86289" y="4891462"/>
            <a:ext cx="1646604" cy="164018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1.</a:t>
            </a:r>
            <a:endParaRPr lang="cs-CZ" sz="4000" b="1" dirty="0"/>
          </a:p>
        </p:txBody>
      </p:sp>
      <p:sp>
        <p:nvSpPr>
          <p:cNvPr id="8" name="Obdélník 7">
            <a:hlinkClick r:id="rId12" action="ppaction://hlinksldjump"/>
          </p:cNvPr>
          <p:cNvSpPr/>
          <p:nvPr/>
        </p:nvSpPr>
        <p:spPr>
          <a:xfrm>
            <a:off x="1763688" y="4891462"/>
            <a:ext cx="1656184" cy="169066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dk1"/>
                </a:solidFill>
              </a:rPr>
              <a:t>2.</a:t>
            </a:r>
          </a:p>
        </p:txBody>
      </p:sp>
      <p:sp>
        <p:nvSpPr>
          <p:cNvPr id="9" name="Obdélník 8">
            <a:hlinkClick r:id="rId12" action="ppaction://hlinksldjump"/>
          </p:cNvPr>
          <p:cNvSpPr/>
          <p:nvPr/>
        </p:nvSpPr>
        <p:spPr>
          <a:xfrm>
            <a:off x="7164288" y="5347677"/>
            <a:ext cx="1790274" cy="123444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dk1"/>
                </a:solidFill>
              </a:rPr>
              <a:t>3.</a:t>
            </a:r>
          </a:p>
        </p:txBody>
      </p:sp>
      <p:sp>
        <p:nvSpPr>
          <p:cNvPr id="11" name="Obdélník 10">
            <a:hlinkClick r:id="rId12" action="ppaction://hlinksldjump"/>
          </p:cNvPr>
          <p:cNvSpPr/>
          <p:nvPr/>
        </p:nvSpPr>
        <p:spPr>
          <a:xfrm>
            <a:off x="519350" y="3322949"/>
            <a:ext cx="1986975" cy="10776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dk1"/>
                </a:solidFill>
              </a:rPr>
              <a:t>4.</a:t>
            </a:r>
          </a:p>
        </p:txBody>
      </p:sp>
      <p:sp>
        <p:nvSpPr>
          <p:cNvPr id="12" name="Obdélník 11">
            <a:hlinkClick r:id="rId12" action="ppaction://hlinksldjump"/>
          </p:cNvPr>
          <p:cNvSpPr/>
          <p:nvPr/>
        </p:nvSpPr>
        <p:spPr>
          <a:xfrm>
            <a:off x="7164288" y="2142078"/>
            <a:ext cx="1778730" cy="15377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dk1"/>
                </a:solidFill>
              </a:rPr>
              <a:t>5.</a:t>
            </a:r>
          </a:p>
        </p:txBody>
      </p:sp>
      <p:sp>
        <p:nvSpPr>
          <p:cNvPr id="13" name="Obdélník 12">
            <a:hlinkClick r:id="rId12" action="ppaction://hlinksldjump"/>
          </p:cNvPr>
          <p:cNvSpPr/>
          <p:nvPr/>
        </p:nvSpPr>
        <p:spPr>
          <a:xfrm>
            <a:off x="7817425" y="3717032"/>
            <a:ext cx="1271120" cy="145207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dk1"/>
                </a:solidFill>
              </a:rPr>
              <a:t>6.</a:t>
            </a:r>
          </a:p>
        </p:txBody>
      </p:sp>
      <p:sp>
        <p:nvSpPr>
          <p:cNvPr id="16" name="Obdélník 15">
            <a:hlinkClick r:id="rId12" action="ppaction://hlinksldjump"/>
          </p:cNvPr>
          <p:cNvSpPr/>
          <p:nvPr/>
        </p:nvSpPr>
        <p:spPr>
          <a:xfrm>
            <a:off x="6228184" y="0"/>
            <a:ext cx="1344642" cy="214207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dk1"/>
                </a:solidFill>
              </a:rPr>
              <a:t>7.</a:t>
            </a:r>
          </a:p>
        </p:txBody>
      </p:sp>
      <p:sp>
        <p:nvSpPr>
          <p:cNvPr id="17" name="Obdélník 16">
            <a:hlinkClick r:id="rId12" action="ppaction://hlinksldjump"/>
          </p:cNvPr>
          <p:cNvSpPr/>
          <p:nvPr/>
        </p:nvSpPr>
        <p:spPr>
          <a:xfrm>
            <a:off x="7572827" y="0"/>
            <a:ext cx="1349654" cy="175524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dk1"/>
                </a:solidFill>
              </a:rPr>
              <a:t>8.</a:t>
            </a:r>
          </a:p>
        </p:txBody>
      </p:sp>
      <p:sp>
        <p:nvSpPr>
          <p:cNvPr id="18" name="Obdélník 17">
            <a:hlinkClick r:id="rId12" action="ppaction://hlinksldjump"/>
          </p:cNvPr>
          <p:cNvSpPr/>
          <p:nvPr/>
        </p:nvSpPr>
        <p:spPr>
          <a:xfrm>
            <a:off x="104340" y="1412776"/>
            <a:ext cx="1267629" cy="183989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dk1"/>
                </a:solidFill>
              </a:rPr>
              <a:t>9.</a:t>
            </a:r>
          </a:p>
        </p:txBody>
      </p:sp>
    </p:spTree>
    <p:extLst>
      <p:ext uri="{BB962C8B-B14F-4D97-AF65-F5344CB8AC3E}">
        <p14:creationId xmlns:p14="http://schemas.microsoft.com/office/powerpoint/2010/main" val="7055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6" grpId="0" animBg="1"/>
      <p:bldP spid="17" grpId="0" animBg="1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1509583"/>
              </p:ext>
            </p:extLst>
          </p:nvPr>
        </p:nvGraphicFramePr>
        <p:xfrm>
          <a:off x="971600" y="1844824"/>
          <a:ext cx="6876765" cy="4320481"/>
        </p:xfrm>
        <a:graphic>
          <a:graphicData uri="http://schemas.openxmlformats.org/drawingml/2006/table">
            <a:tbl>
              <a:tblPr/>
              <a:tblGrid>
                <a:gridCol w="764085"/>
                <a:gridCol w="764085"/>
                <a:gridCol w="764085"/>
                <a:gridCol w="764085"/>
                <a:gridCol w="764085"/>
                <a:gridCol w="764085"/>
                <a:gridCol w="764085"/>
                <a:gridCol w="764085"/>
                <a:gridCol w="764085"/>
              </a:tblGrid>
              <a:tr h="39277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Š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Ý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7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!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7294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628800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92896"/>
            <a:ext cx="9144000" cy="4365104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STYBLÍK, Vlastimil a kol. </a:t>
            </a:r>
            <a:r>
              <a:rPr lang="cs-CZ" i="1" dirty="0"/>
              <a:t>Český jazyk pro 6. ročník ZŠ</a:t>
            </a:r>
            <a:r>
              <a:rPr lang="cs-CZ" dirty="0"/>
              <a:t>. Praha: SPN, 2004, ISBN 80-7235-148-6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STYBLÍK, Vlastimil a kol. </a:t>
            </a:r>
            <a:r>
              <a:rPr lang="cs-CZ" i="1" dirty="0"/>
              <a:t>Český jazyk pro 7. ročník ZŠ</a:t>
            </a:r>
            <a:r>
              <a:rPr lang="cs-CZ" dirty="0"/>
              <a:t>. Praha: SPN, 2004, ISBN 80-7235-103-6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KRAUSOVÁ</a:t>
            </a:r>
            <a:r>
              <a:rPr lang="cs-CZ" dirty="0"/>
              <a:t>, Zdeňka; TERŠOVÁ, Renata. </a:t>
            </a:r>
            <a:r>
              <a:rPr lang="cs-CZ" i="1" dirty="0"/>
              <a:t>Český jazyk pro 7. ročník. </a:t>
            </a:r>
            <a:r>
              <a:rPr lang="cs-CZ" dirty="0"/>
              <a:t>Plzeň: Fraus, 2004, ISBN 80-7238-320-5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KRAUSOVÁ, Zdeňka; TERŠOVÁ, Renata. </a:t>
            </a:r>
            <a:r>
              <a:rPr lang="cs-CZ" i="1" dirty="0"/>
              <a:t>Český jazyk pro 6</a:t>
            </a:r>
            <a:r>
              <a:rPr lang="cs-CZ" dirty="0"/>
              <a:t>. ročník. Plzeň: Fraus, 2003, ISBN 80-7238-206-3.</a:t>
            </a:r>
          </a:p>
          <a:p>
            <a:r>
              <a:rPr lang="cs-CZ" dirty="0" smtClean="0"/>
              <a:t>Obrázky: MS Office – Klipart</a:t>
            </a:r>
          </a:p>
          <a:p>
            <a:r>
              <a:rPr lang="cs-CZ" smtClean="0"/>
              <a:t>Vlastní </a:t>
            </a:r>
            <a:r>
              <a:rPr lang="cs-CZ" smtClean="0"/>
              <a:t>zdroje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78953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8199" y="378953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9664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</TotalTime>
  <Words>689</Words>
  <Application>Microsoft Office PowerPoint</Application>
  <PresentationFormat>Předvádění na obrazovce (4:3)</PresentationFormat>
  <Paragraphs>196</Paragraphs>
  <Slides>15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Odchylky od pravidelného skloňování podstatných jmen</vt:lpstr>
      <vt:lpstr>Prezentace aplikace PowerPoint</vt:lpstr>
      <vt:lpstr>Názvy částí těla</vt:lpstr>
      <vt:lpstr>Skloňování podstatných jmen</vt:lpstr>
      <vt:lpstr>Prezentace aplikace PowerPoint</vt:lpstr>
      <vt:lpstr>Prezentace aplikace PowerPoint</vt:lpstr>
      <vt:lpstr>Prezentace aplikace PowerPoint</vt:lpstr>
      <vt:lpstr>Utvoř správný tvar:</vt:lpstr>
      <vt:lpstr>Prezentace aplikace PowerPoint</vt:lpstr>
      <vt:lpstr>Utvoř věty s těmito slovy:</vt:lpstr>
      <vt:lpstr>Jak jsi v dnešní hodině pracoval/a?</vt:lpstr>
      <vt:lpstr>Je mi líto  </vt:lpstr>
      <vt:lpstr>Výborně! </vt:lpstr>
      <vt:lpstr>Řešení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</dc:creator>
  <cp:lastModifiedBy>Maruška</cp:lastModifiedBy>
  <cp:revision>19</cp:revision>
  <dcterms:created xsi:type="dcterms:W3CDTF">2013-04-09T19:18:41Z</dcterms:created>
  <dcterms:modified xsi:type="dcterms:W3CDTF">2013-04-29T17:34:25Z</dcterms:modified>
</cp:coreProperties>
</file>