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084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47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217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997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289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651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575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180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359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610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368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>
                <a:alpha val="88000"/>
              </a:srgbClr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2B8284-88F5-4D31-A4EC-931367DBC52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427A1-9B1B-4E66-A2AD-7818E7412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314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Procvičování podstatných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34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4624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44624"/>
            <a:ext cx="885202" cy="1485900"/>
          </a:xfrm>
          <a:prstGeom prst="rect">
            <a:avLst/>
          </a:prstGeom>
          <a:noFill/>
        </p:spPr>
      </p:pic>
      <p:graphicFrame>
        <p:nvGraphicFramePr>
          <p:cNvPr id="6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43849763"/>
              </p:ext>
            </p:extLst>
          </p:nvPr>
        </p:nvGraphicFramePr>
        <p:xfrm>
          <a:off x="35497" y="1556792"/>
          <a:ext cx="9108504" cy="5373935"/>
        </p:xfrm>
        <a:graphic>
          <a:graphicData uri="http://schemas.openxmlformats.org/drawingml/2006/table">
            <a:tbl>
              <a:tblPr/>
              <a:tblGrid>
                <a:gridCol w="3779794"/>
                <a:gridCol w="5328710"/>
              </a:tblGrid>
              <a:tr h="388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VY_32_INOVACE_06_01_05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7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00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Procvičování podstatných jmen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62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Interaktivní prezentace je určena žákům 6. – 7. ročníku, slouží k procvičování podstatných jmen. V prvním cvičení mají žáci určit pád vybraných podstatných jmen. Ve druhém cvičení rozhodují, zda tučně vytištěné slovo je v množném či jednotném čísle. Při kliknutí se rámeček posune ke správné odpovědi. Ve třetím cvičení rozlišují rod mužský životný, neživotný. Správná odpověď se objeví při kliknutí na dané slovo – přesune se do kostky.  Ve čtvrtém cvičení žáci určují mluvnické kategorie u podtržených podstatných jmen. V pátém cvičení klikají na rámečky – pokud je tvar správně, zvýrazní se. Pokud je chybně, přesune se do koše. Při kliknutí na panáčka chybné odpovědi odjedou. V šestém cvičení doplňují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i,í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/ y, ý. Řešení je obsaženo na další straně.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7837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pády u vyznačených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29000"/>
          </a:xfrm>
        </p:spPr>
        <p:txBody>
          <a:bodyPr>
            <a:normAutofit/>
          </a:bodyPr>
          <a:lstStyle/>
          <a:p>
            <a:r>
              <a:rPr lang="cs-CZ" dirty="0" smtClean="0"/>
              <a:t>Na našich stěnách visely starožitné obrazy.</a:t>
            </a:r>
          </a:p>
          <a:p>
            <a:r>
              <a:rPr lang="cs-CZ" dirty="0" smtClean="0"/>
              <a:t>Obrazy v tomto obchodě nenajdeš.</a:t>
            </a:r>
          </a:p>
          <a:p>
            <a:r>
              <a:rPr lang="cs-CZ" dirty="0" smtClean="0"/>
              <a:t>Obrazy se prodávají i na splátky.</a:t>
            </a:r>
          </a:p>
          <a:p>
            <a:r>
              <a:rPr lang="cs-CZ" dirty="0" smtClean="0"/>
              <a:t>Obrazy vyjadřují umělci svůj názor.</a:t>
            </a:r>
          </a:p>
          <a:p>
            <a:r>
              <a:rPr lang="cs-CZ" dirty="0" smtClean="0"/>
              <a:t>V některém stavení se svítilo.</a:t>
            </a:r>
          </a:p>
          <a:p>
            <a:r>
              <a:rPr lang="cs-CZ" dirty="0" smtClean="0"/>
              <a:t>Prohlédli jsme si několik stavení.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632915"/>
              </p:ext>
            </p:extLst>
          </p:nvPr>
        </p:nvGraphicFramePr>
        <p:xfrm>
          <a:off x="7668344" y="2276872"/>
          <a:ext cx="1152128" cy="414528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1521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Pády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2800" dirty="0" smtClean="0"/>
                        <a:t>1.pád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2.pád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3.pád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4.pád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5.pád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6.pád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7.pád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760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Rozliš mluvnické číslo u podstatných jmen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331640" y="836712"/>
            <a:ext cx="1944216" cy="1296144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Číslo množné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605558" y="836712"/>
            <a:ext cx="2160240" cy="1296144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Číslo jednotné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179512" y="2550899"/>
            <a:ext cx="4283968" cy="8004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 obchodě jsem si koupil moderní </a:t>
            </a:r>
            <a:r>
              <a:rPr lang="cs-CZ" sz="2800" b="1" dirty="0" smtClean="0">
                <a:solidFill>
                  <a:schemeClr val="tx1"/>
                </a:solidFill>
              </a:rPr>
              <a:t>kalhoty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179512" y="3645024"/>
            <a:ext cx="4283968" cy="8004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U silnice ležely hromady </a:t>
            </a:r>
            <a:r>
              <a:rPr lang="cs-CZ" sz="2800" b="1" dirty="0" smtClean="0">
                <a:solidFill>
                  <a:schemeClr val="tx1"/>
                </a:solidFill>
              </a:rPr>
              <a:t>kamení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4793236" y="3645024"/>
            <a:ext cx="4238132" cy="8004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Jabloň na zahradě lákala </a:t>
            </a:r>
            <a:r>
              <a:rPr lang="cs-CZ" sz="2800" b="1" dirty="0" smtClean="0">
                <a:solidFill>
                  <a:schemeClr val="tx1"/>
                </a:solidFill>
              </a:rPr>
              <a:t>hmyz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216024" y="4597896"/>
            <a:ext cx="4283968" cy="8004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 silnici ležely velké </a:t>
            </a:r>
            <a:r>
              <a:rPr lang="cs-CZ" sz="2800" b="1" dirty="0" smtClean="0">
                <a:solidFill>
                  <a:schemeClr val="tx1"/>
                </a:solidFill>
              </a:rPr>
              <a:t>kameny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4747400" y="4653136"/>
            <a:ext cx="4283968" cy="8004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Brzy budou </a:t>
            </a:r>
            <a:r>
              <a:rPr lang="cs-CZ" sz="2800" b="1" dirty="0" smtClean="0">
                <a:solidFill>
                  <a:schemeClr val="tx1"/>
                </a:solidFill>
              </a:rPr>
              <a:t>Velikonoce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2" action="ppaction://hlinksldjump"/>
          </p:cNvPr>
          <p:cNvSpPr/>
          <p:nvPr/>
        </p:nvSpPr>
        <p:spPr>
          <a:xfrm>
            <a:off x="144016" y="5661248"/>
            <a:ext cx="4283968" cy="8004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Navštívil jsi </a:t>
            </a:r>
            <a:r>
              <a:rPr lang="cs-CZ" sz="2800" b="1" dirty="0" smtClean="0">
                <a:solidFill>
                  <a:schemeClr val="tx1"/>
                </a:solidFill>
              </a:rPr>
              <a:t>Hradčany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4727163" y="5661248"/>
            <a:ext cx="4283968" cy="8004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Dnes nám přivezou </a:t>
            </a:r>
            <a:r>
              <a:rPr lang="cs-CZ" sz="2800" b="1" dirty="0" smtClean="0">
                <a:solidFill>
                  <a:schemeClr val="tx1"/>
                </a:solidFill>
              </a:rPr>
              <a:t>uhlí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4793236" y="2550899"/>
            <a:ext cx="4283968" cy="8004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 </a:t>
            </a:r>
            <a:r>
              <a:rPr lang="cs-CZ" sz="2800" b="1" dirty="0" smtClean="0">
                <a:solidFill>
                  <a:schemeClr val="tx1"/>
                </a:solidFill>
              </a:rPr>
              <a:t>narozeninám</a:t>
            </a:r>
            <a:r>
              <a:rPr lang="cs-CZ" sz="2800" dirty="0" smtClean="0">
                <a:solidFill>
                  <a:schemeClr val="tx1"/>
                </a:solidFill>
              </a:rPr>
              <a:t> jsem dostal nové kolo.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20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6.263E-7 C -0.00138 -0.02358 -0.00191 -0.0379 -0.00694 -0.0587 C -0.00781 -0.06795 -0.00937 -0.07719 -0.00937 -0.08667 C -0.00937 -0.11047 -0.00833 -0.13428 -0.00694 -0.15785 C -0.00503 -0.19136 0.0283 -0.20661 0.04879 -0.20731 C 0.07674 -0.20823 0.10469 -0.20731 0.13264 -0.20731 " pathEditMode="relative" ptsTypes="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8.48163E-7 C 0.02708 -0.00092 0.05434 -0.00023 0.08142 -0.003 C 0.10173 -0.00508 0.12153 -0.01294 0.14184 -0.01548 C 0.15798 -0.02057 0.17239 -0.03097 0.18837 -0.03721 C 0.19687 -0.04067 0.21354 -0.04414 0.22326 -0.04645 C 0.24167 -0.07095 0.25642 -0.06933 0.27673 -0.08666 C 0.30191 -0.10816 0.28142 -0.09799 0.29774 -0.10515 C 0.30417 -0.11209 0.30955 -0.12041 0.31632 -0.12688 C 0.32743 -0.13751 0.33993 -0.14698 0.35121 -0.15784 C 0.35347 -0.16039 0.35399 -0.16455 0.3559 -0.16709 C 0.3618 -0.17495 0.36857 -0.18096 0.37448 -0.18881 C 0.37986 -0.21054 0.37187 -0.18396 0.38611 -0.2073 C 0.39531 -0.22232 0.40069 -0.24151 0.40937 -0.25699 C 0.41128 -0.26046 0.41441 -0.26277 0.41632 -0.26623 C 0.42795 -0.2868 0.43472 -0.30968 0.43958 -0.33441 C 0.43698 -0.40051 0.4526 -0.39635 0.42795 -0.39635 " pathEditMode="relative" ptsTypes="fffffffffffffff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55073E-6 C 0.0007 -0.06448 -0.01441 -0.21839 0.02101 -0.2972 C 0.02344 -0.31084 0.02761 -0.32378 0.03021 -0.33741 C 0.03177 -0.34573 0.0349 -0.36214 0.0349 -0.36214 C 0.03577 -0.37254 0.03577 -0.38294 0.03733 -0.39311 C 0.03993 -0.40998 0.04723 -0.43217 0.05122 -0.44881 C 0.05191 -0.45713 0.05226 -0.46545 0.05348 -0.47353 C 0.05452 -0.48001 0.05712 -0.48578 0.05816 -0.49225 C 0.06233 -0.51791 0.06302 -0.54402 0.07448 -0.56644 C 0.07587 -0.57222 0.07657 -0.58816 0.08143 -0.58816 " pathEditMode="relative" ptsTypes="ffff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16917E-6 C 0.00156 -0.00832 0.00278 -0.01664 0.00469 -0.02496 C 0.00746 -0.03744 0.01406 -0.06194 0.01406 -0.06194 C 0.01858 -0.10608 0.01996 -0.15438 0.02569 -0.19829 C 0.02882 -0.22256 0.03594 -0.2489 0.04184 -0.27247 C 0.04444 -0.31246 0.04844 -0.3529 0.0651 -0.3871 C 0.06771 -0.40744 0.0743 -0.42339 0.07917 -0.4428 C 0.08142 -0.46707 0.08489 -0.49203 0.09305 -0.51398 C 0.09896 -0.58701 0.10243 -0.6575 0.10243 -0.73076 " pathEditMode="relative" ptsTypes="ffffffff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62075E-6 C -0.01163 -0.00208 -0.02326 -0.0037 -0.03472 -0.00624 C -0.04271 -0.00809 -0.04826 -0.0148 -0.05573 -0.01872 C -0.07118 -0.02704 -0.08854 -0.03028 -0.10451 -0.03721 C -0.13264 -0.06194 -0.09184 -0.02427 -0.11614 -0.0527 C -0.12378 -0.06171 -0.13073 -0.06564 -0.13941 -0.07119 C -0.15087 -0.08644 -0.16545 -0.09499 -0.18125 -0.09915 C -0.19583 -0.10886 -0.21215 -0.11209 -0.22778 -0.11764 C -0.25746 -0.12827 -0.28785 -0.13497 -0.31858 -0.13936 C -0.33281 -0.1523 -0.31892 -0.13798 -0.33021 -0.15485 C -0.34236 -0.17287 -0.3566 -0.19367 -0.3743 -0.2013 C -0.37899 -0.20546 -0.38368 -0.20962 -0.38837 -0.21378 C -0.40868 -0.23181 -0.38819 -0.22949 -0.40451 -0.24151 C -0.40885 -0.24475 -0.41389 -0.24567 -0.41858 -0.24775 C -0.42378 -0.25006 -0.43472 -0.25076 -0.43472 -0.25076 " pathEditMode="relative" ptsTypes="ffffffffffffff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9.59094E-7 C -0.00173 -0.10746 0.00052 -0.12133 -0.01389 -0.2073 C -0.02656 -0.2831 -0.01354 -0.22671 -0.02083 -0.25699 C -0.02153 -0.26623 -0.0217 -0.27571 -0.02309 -0.28472 C -0.02413 -0.29119 -0.02691 -0.29674 -0.02778 -0.30321 C -0.03715 -0.36861 -0.025 -0.30668 -0.03246 -0.3529 C -0.03472 -0.36653 -0.03715 -0.37555 -0.03715 -0.39011 " pathEditMode="relative" ptsTypes="ffffff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68685E-6 C -0.00885 -0.02381 -0.01215 -0.02242 -0.02552 -0.04021 C -0.03021 -0.0587 -0.02483 -0.04068 -0.0349 -0.06194 C -0.0441 -0.08112 -0.04913 -0.09475 -0.06285 -0.10839 C -0.06736 -0.12665 -0.06181 -0.10862 -0.07205 -0.12711 C -0.07865 -0.1389 -0.08385 -0.15207 -0.09062 -0.16409 C -0.09479 -0.1798 -0.10052 -0.19598 -0.1092 -0.20754 C -0.11424 -0.23319 -0.12552 -0.25699 -0.13958 -0.27571 C -0.14913 -0.3016 -0.13819 -0.2771 -0.15121 -0.2942 C -0.15399 -0.2979 -0.15538 -0.30275 -0.15816 -0.30645 C -0.1625 -0.31223 -0.16771 -0.31616 -0.17205 -0.32193 C -0.17604 -0.33765 -0.18611 -0.34065 -0.19531 -0.3529 C -0.21233 -0.37578 -0.19965 -0.36839 -0.21389 -0.37463 C -0.22743 -0.40143 -0.24271 -0.40421 -0.26285 -0.42732 C -0.28142 -0.44858 -0.27205 -0.4435 -0.28837 -0.44904 C -0.28906 -0.45205 -0.28906 -0.45574 -0.29062 -0.45829 C -0.29236 -0.46129 -0.29549 -0.46222 -0.29757 -0.46453 C -0.31163 -0.48047 -0.30121 -0.474 -0.31389 -0.48001 C -0.33403 -0.50659 -0.32691 -0.49665 -0.34653 -0.51398 C -0.37743 -0.54148 -0.34496 -0.51791 -0.3651 -0.52947 C -0.38264 -0.5394 -0.38594 -0.54796 -0.40694 -0.54796 " pathEditMode="relative" ptsTypes="ffffffffffffffffffff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1111E-6 -1.55073E-6 C 0.03854 -0.10261 -0.02049 -0.23134 0.01163 -0.33765 C 0.01232 -0.34689 0.01215 -0.35637 0.01388 -0.36538 C 0.01458 -0.36908 0.0177 -0.37116 0.01857 -0.37463 C 0.02152 -0.38688 0.02326 -0.39935 0.02551 -0.41207 C 0.02673 -0.41807 0.02916 -0.42385 0.0302 -0.43032 C 0.03506 -0.46291 0.0401 -0.49665 0.05121 -0.52646 C 0.05954 -0.578 0.04982 -0.5364 0.06284 -0.56668 C 0.07083 -0.58516 0.05815 -0.56668 0.06979 -0.58516 C 0.07187 -0.5884 0.07465 -0.59094 0.07673 -0.59441 C 0.0802 -0.60042 0.08611 -0.61313 0.08611 -0.61313 C 0.09097 -0.633 0.10329 -0.64502 0.11388 -0.65958 " pathEditMode="relative" ptsTypes="fffffffffffA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 mužský životný x neživotný?</a:t>
            </a:r>
            <a:endParaRPr lang="cs-CZ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467544" y="1628800"/>
            <a:ext cx="2376264" cy="1296144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hejna </a:t>
            </a:r>
            <a:r>
              <a:rPr lang="cs-CZ" sz="3200" b="1" dirty="0" smtClean="0">
                <a:solidFill>
                  <a:schemeClr val="tx1"/>
                </a:solidFill>
              </a:rPr>
              <a:t>hmyzu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467544" y="5301208"/>
            <a:ext cx="2376264" cy="1296144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davy</a:t>
            </a:r>
            <a:r>
              <a:rPr lang="cs-CZ" sz="3200" dirty="0" smtClean="0">
                <a:solidFill>
                  <a:schemeClr val="tx1"/>
                </a:solidFill>
              </a:rPr>
              <a:t> lidí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467544" y="3373760"/>
            <a:ext cx="2376264" cy="1296144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stavěli </a:t>
            </a:r>
            <a:r>
              <a:rPr lang="cs-CZ" sz="3200" b="1" dirty="0" smtClean="0">
                <a:solidFill>
                  <a:schemeClr val="tx1"/>
                </a:solidFill>
              </a:rPr>
              <a:t>sněhuláka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5301208"/>
            <a:ext cx="2376264" cy="1296144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první </a:t>
            </a:r>
            <a:r>
              <a:rPr lang="cs-CZ" sz="3200" b="1" dirty="0" smtClean="0">
                <a:solidFill>
                  <a:schemeClr val="tx1"/>
                </a:solidFill>
              </a:rPr>
              <a:t>člověk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6156176" y="3373760"/>
            <a:ext cx="2376264" cy="1296144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husité </a:t>
            </a:r>
            <a:r>
              <a:rPr lang="cs-CZ" sz="3200" dirty="0" smtClean="0">
                <a:solidFill>
                  <a:schemeClr val="tx1"/>
                </a:solidFill>
              </a:rPr>
              <a:t>bojovali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6156176" y="1653037"/>
            <a:ext cx="2376264" cy="1296144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stáda </a:t>
            </a:r>
            <a:r>
              <a:rPr lang="cs-CZ" sz="3200" b="1" dirty="0" smtClean="0">
                <a:solidFill>
                  <a:schemeClr val="tx1"/>
                </a:solidFill>
              </a:rPr>
              <a:t>dobytka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3743908" y="1653037"/>
            <a:ext cx="1872208" cy="1783432"/>
          </a:xfrm>
          <a:prstGeom prst="cub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rod mužský životný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3529351" y="4409492"/>
            <a:ext cx="2088232" cy="1783432"/>
          </a:xfrm>
          <a:prstGeom prst="cub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rod mužský neživotný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03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6129E-6 C 0.00313 0.00278 0.01441 0.01271 0.01615 0.01549 C 0.0184 0.01895 0.01892 0.02404 0.02083 0.02797 C 0.02604 0.0386 0.03038 0.04992 0.03715 0.05893 C 0.03941 0.06194 0.04219 0.06471 0.0441 0.06818 C 0.05122 0.08158 0.04757 0.08736 0.06042 0.09291 C 0.06545 0.11348 0.06076 0.10007 0.08368 0.12388 C 0.09861 0.13936 0.11684 0.14699 0.13247 0.16108 C 0.13993 0.16779 0.15017 0.1694 0.15799 0.17657 C 0.16493 0.19043 0.17639 0.20222 0.18837 0.20754 C 0.19618 0.21794 0.20608 0.22487 0.21389 0.23527 C 0.21927 0.24243 0.22483 0.24983 0.23021 0.25699 C 0.23247 0.26 0.23715 0.26624 0.23715 0.26624 C 0.24045 0.27964 0.24757 0.28865 0.25347 0.30021 C 0.25521 0.30761 0.26007 0.31408 0.26042 0.32193 C 0.26267 0.364 0.26267 0.40236 0.26267 0.4428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5.05431E-6 C 0.00573 -0.0231 -0.00209 0.00532 0.00694 -0.01848 C 0.00764 -0.02056 0.01562 -0.04737 0.01857 -0.05268 C 0.02048 -0.05615 0.02361 -0.05846 0.02552 -0.06193 C 0.04184 -0.09313 0.03854 -0.09451 0.05816 -0.12063 C 0.08351 -0.15437 0.06389 -0.14397 0.08142 -0.1516 C 0.08732 -0.16315 0.09566 -0.16893 0.10226 -0.17956 C 0.11319 -0.19689 0.09896 -0.18095 0.11632 -0.20129 C 0.14601 -0.23595 0.10885 -0.19065 0.13264 -0.21677 C 0.14427 -0.22948 0.1342 -0.2237 0.14653 -0.22902 C 0.15798 -0.23919 0.16996 -0.24681 0.18142 -0.25698 C 0.19583 -0.26992 0.20573 -0.28841 0.22326 -0.29396 C 0.2309 -0.30089 0.23559 -0.30875 0.24427 -0.31268 C 0.25364 -0.31175 0.27708 -0.31545 0.28837 -0.30343 C 0.30295 -0.28795 0.30607 -0.27177 0.31389 -0.25074 C 0.32482 -0.22139 0.32795 -0.19389 0.32795 -0.16084 L 0.33958 -0.19805 " pathEditMode="relative" ptsTypes="fffffffffffffff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-6.2006E-6 C 0.00624 -0.00833 0.01232 -0.01641 0.01857 -0.02473 C 0.02204 -0.02936 0.0243 -0.03583 0.02795 -0.04022 C 0.03298 -0.04623 0.04427 -0.0557 0.04427 -0.0557 C 0.05034 -0.07673 0.06128 -0.09522 0.07673 -0.10516 C 0.09479 -0.12919 0.08576 -0.12342 0.09999 -0.13012 C 0.10885 -0.14745 0.09947 -0.13243 0.11388 -0.1456 C 0.14218 -0.17149 0.12499 -0.16247 0.14183 -0.17033 C 0.15729 -0.18489 0.17187 -0.1983 0.19062 -0.2043 C 0.19444 -0.20731 0.19808 -0.21101 0.20225 -0.21355 C 0.20677 -0.21632 0.21631 -0.21979 0.21631 -0.21979 C 0.23749 -0.23874 0.26857 -0.24013 0.29305 -0.24452 C 0.30624 -0.24244 0.31961 -0.24174 0.33263 -0.23828 C 0.33732 -0.23712 0.34357 -0.22649 0.34652 -0.22302 C 0.35451 -0.21401 0.3585 -0.21286 0.3651 -0.2013 C 0.37951 -0.17565 0.36093 -0.20061 0.37447 -0.17958 C 0.3842 -0.16432 0.38923 -0.15323 0.39774 -0.13613 C 0.3993 -0.13312 0.40069 -0.12989 0.40225 -0.12688 C 0.40381 -0.12388 0.40694 -0.11764 0.40694 -0.11764 C 0.40937 -0.10216 0.40954 -0.0876 0.41631 -0.07442 C 0.41927 -0.06217 0.42795 -0.04877 0.42795 -0.03721 " pathEditMode="relative" ptsTypes="ffffffffffffffffffff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61058E-6 C -0.01354 0.00254 -0.01944 0.00277 -0.03021 0.01248 C -0.03628 0.0245 -0.04305 0.03235 -0.05348 0.03721 C -0.06198 0.04553 -0.07049 0.05362 -0.079 0.06194 C -0.0941 0.0765 -0.08282 0.06032 -0.09532 0.07418 C -0.10921 0.08967 -0.0941 0.0795 -0.11389 0.08967 C -0.11771 0.09383 -0.12188 0.09753 -0.12553 0.10215 C -0.13282 0.11116 -0.13889 0.12156 -0.14653 0.13011 C -0.16337 0.14883 -0.18212 0.16524 -0.19757 0.18581 C -0.20573 0.19667 -0.21285 0.20892 -0.22084 0.21978 C -0.22535 0.23457 -0.23108 0.24821 -0.2349 0.26323 C -0.2356 0.26947 -0.23542 0.27594 -0.23716 0.28172 C -0.23855 0.28657 -0.24306 0.28911 -0.2441 0.2942 C -0.24636 0.30529 -0.24566 0.31685 -0.24653 0.32817 C -0.24879 0.35452 -0.25278 0.38017 -0.25816 0.40559 C -0.26094 0.47562 -0.26042 0.44465 -0.26042 0.4985 " pathEditMode="relative" ptsTypes="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5.3871E-6 C -0.02639 -0.00184 -0.0493 -0.00253 -0.07449 -0.00947 C -0.10209 -0.02772 -0.07501 -0.01224 -0.12084 -0.02495 C -0.12483 -0.02611 -0.12848 -0.02957 -0.13247 -0.03096 C -0.13785 -0.03281 -0.14341 -0.03304 -0.14879 -0.0342 C -0.16424 -0.04252 -0.179 -0.04922 -0.19532 -0.05268 C -0.20539 -0.07256 -0.19324 -0.05291 -0.20921 -0.06516 C -0.21216 -0.06747 -0.21372 -0.07163 -0.21633 -0.07441 C -0.22414 -0.08296 -0.23126 -0.08758 -0.23716 -0.09914 C -0.23647 -0.10746 -0.23612 -0.11578 -0.2349 -0.12386 C -0.23386 -0.13034 -0.23091 -0.13611 -0.23022 -0.14258 C -0.22917 -0.15275 -0.23022 -0.16315 -0.23022 -0.17355 " pathEditMode="relative" ptsTypes="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1.40282E-6 C -0.02118 0.00346 -0.02083 0.00577 -0.04409 -0.00324 C -0.05607 -0.00786 -0.06301 -0.01988 -0.07448 -0.02473 C -0.0783 -0.02889 -0.08177 -0.03398 -0.08611 -0.03721 C -0.09046 -0.04045 -0.09601 -0.03975 -0.1 -0.04345 C -0.10539 -0.0483 -0.10851 -0.05709 -0.11389 -0.06194 C -0.12101 -0.06841 -0.12969 -0.07165 -0.13716 -0.07742 C -0.14445 -0.08297 -0.15105 -0.09014 -0.15816 -0.09614 C -0.175 -0.1107 -0.18421 -0.12573 -0.20469 -0.13012 C -0.22171 -0.15277 -0.22726 -0.1597 -0.2349 -0.18882 C -0.23594 -0.22302 -0.23664 -0.27294 -0.23959 -0.30969 C -0.24271 -0.34828 -0.25296 -0.3841 -0.26042 -0.42108 C -0.26511 -0.44442 -0.2691 -0.46568 -0.279 -0.48602 C -0.28282 -0.50567 -0.27969 -0.4948 -0.29063 -0.51699 C -0.29341 -0.52254 -0.30469 -0.52323 -0.30469 -0.52323 C -0.32084 -0.51791 -0.31337 -0.52277 -0.30695 -0.51699 C -0.29584 -0.50705 -0.30417 -0.50775 -0.29775 -0.50775 " pathEditMode="relative" ptsTypes="ffffffffffffffffA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mluvnické kategorie: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20888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V lese jsme potkali </a:t>
            </a:r>
            <a:r>
              <a:rPr lang="cs-CZ" u="sng" dirty="0" smtClean="0"/>
              <a:t>hajného</a:t>
            </a:r>
            <a:r>
              <a:rPr lang="cs-CZ" dirty="0" smtClean="0"/>
              <a:t>. Zapomněl jsem zamknout </a:t>
            </a:r>
            <a:r>
              <a:rPr lang="cs-CZ" u="sng" dirty="0" smtClean="0"/>
              <a:t>dveře</a:t>
            </a:r>
            <a:r>
              <a:rPr lang="cs-CZ" dirty="0" smtClean="0"/>
              <a:t>. Pomáhala jsem </a:t>
            </a:r>
            <a:r>
              <a:rPr lang="cs-CZ" u="sng" dirty="0" smtClean="0"/>
              <a:t>mamince</a:t>
            </a:r>
            <a:r>
              <a:rPr lang="cs-CZ" dirty="0" smtClean="0"/>
              <a:t> věšet </a:t>
            </a:r>
            <a:r>
              <a:rPr lang="cs-CZ" u="sng" dirty="0" smtClean="0"/>
              <a:t>prádlo</a:t>
            </a:r>
            <a:r>
              <a:rPr lang="cs-CZ" dirty="0" smtClean="0"/>
              <a:t>. Zítra budeš štípat </a:t>
            </a:r>
            <a:r>
              <a:rPr lang="cs-CZ" u="sng" dirty="0" smtClean="0"/>
              <a:t>dříví</a:t>
            </a:r>
            <a:r>
              <a:rPr lang="cs-CZ" dirty="0" smtClean="0"/>
              <a:t>. Přišel mi </a:t>
            </a:r>
            <a:r>
              <a:rPr lang="cs-CZ" u="sng" dirty="0" smtClean="0"/>
              <a:t>dopis</a:t>
            </a:r>
            <a:r>
              <a:rPr lang="cs-CZ" dirty="0" smtClean="0"/>
              <a:t> od </a:t>
            </a:r>
            <a:r>
              <a:rPr lang="cs-CZ" u="sng" dirty="0" smtClean="0"/>
              <a:t>kamaráda</a:t>
            </a:r>
            <a:r>
              <a:rPr lang="cs-CZ" dirty="0" smtClean="0"/>
              <a:t>. Měla jsem </a:t>
            </a:r>
            <a:r>
              <a:rPr lang="cs-CZ" u="sng" dirty="0" smtClean="0"/>
              <a:t>strach</a:t>
            </a:r>
            <a:r>
              <a:rPr lang="cs-CZ" dirty="0" smtClean="0"/>
              <a:t>, a proto jsem tam nešla. Co ti říkal </a:t>
            </a:r>
            <a:r>
              <a:rPr lang="cs-CZ" u="sng" dirty="0" smtClean="0"/>
              <a:t>obhájce</a:t>
            </a:r>
            <a:r>
              <a:rPr lang="cs-CZ" dirty="0" smtClean="0"/>
              <a:t>? </a:t>
            </a:r>
            <a:r>
              <a:rPr lang="cs-CZ" u="sng" dirty="0" smtClean="0"/>
              <a:t>Petro</a:t>
            </a:r>
            <a:r>
              <a:rPr lang="cs-CZ" dirty="0" smtClean="0"/>
              <a:t>, pojď už!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67561" y="4581128"/>
            <a:ext cx="8552911" cy="590985"/>
            <a:chOff x="267561" y="4581128"/>
            <a:chExt cx="8552911" cy="590985"/>
          </a:xfrm>
        </p:grpSpPr>
        <p:sp>
          <p:nvSpPr>
            <p:cNvPr id="5" name="Obdélník 4"/>
            <p:cNvSpPr/>
            <p:nvPr/>
          </p:nvSpPr>
          <p:spPr>
            <a:xfrm>
              <a:off x="267561" y="4581128"/>
              <a:ext cx="1418360" cy="576064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pád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2123728" y="4581128"/>
              <a:ext cx="1605976" cy="576064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číslo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4144792" y="4581128"/>
              <a:ext cx="2160240" cy="576064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rod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6660232" y="4596049"/>
              <a:ext cx="2160240" cy="576064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vzor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199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odpověď</a:t>
            </a:r>
            <a:endParaRPr lang="cs-CZ" dirty="0"/>
          </a:p>
        </p:txBody>
      </p:sp>
      <p:sp>
        <p:nvSpPr>
          <p:cNvPr id="4" name="Vývojový diagram: alternativní postup 3">
            <a:hlinkClick r:id="rId2" action="ppaction://hlinksldjump"/>
          </p:cNvPr>
          <p:cNvSpPr/>
          <p:nvPr/>
        </p:nvSpPr>
        <p:spPr>
          <a:xfrm>
            <a:off x="611560" y="1654703"/>
            <a:ext cx="2376264" cy="936104"/>
          </a:xfrm>
          <a:prstGeom prst="flowChartAlternate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stůl s nohama</a:t>
            </a:r>
            <a:endParaRPr lang="cs-CZ" sz="2400" b="1" dirty="0"/>
          </a:p>
        </p:txBody>
      </p:sp>
      <p:sp>
        <p:nvSpPr>
          <p:cNvPr id="5" name="Vývojový diagram: alternativní postup 4">
            <a:hlinkClick r:id="rId2" action="ppaction://hlinksldjump"/>
          </p:cNvPr>
          <p:cNvSpPr/>
          <p:nvPr/>
        </p:nvSpPr>
        <p:spPr>
          <a:xfrm>
            <a:off x="3371035" y="2605675"/>
            <a:ext cx="2376264" cy="936104"/>
          </a:xfrm>
          <a:prstGeom prst="flowChartAlternate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hýbal rukama</a:t>
            </a:r>
            <a:endParaRPr lang="cs-CZ" sz="2400" b="1" dirty="0"/>
          </a:p>
        </p:txBody>
      </p:sp>
      <p:sp>
        <p:nvSpPr>
          <p:cNvPr id="6" name="Vývojový diagram: alternativní postup 5">
            <a:hlinkClick r:id="rId2" action="ppaction://hlinksldjump"/>
          </p:cNvPr>
          <p:cNvSpPr/>
          <p:nvPr/>
        </p:nvSpPr>
        <p:spPr>
          <a:xfrm>
            <a:off x="3371035" y="4547726"/>
            <a:ext cx="2376264" cy="936104"/>
          </a:xfrm>
          <a:prstGeom prst="flowChartAlternate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hrnec má uši</a:t>
            </a:r>
            <a:endParaRPr lang="cs-CZ" sz="2400" b="1" dirty="0"/>
          </a:p>
        </p:txBody>
      </p:sp>
      <p:sp>
        <p:nvSpPr>
          <p:cNvPr id="7" name="Vývojový diagram: alternativní postup 6">
            <a:hlinkClick r:id="rId2" action="ppaction://hlinksldjump"/>
          </p:cNvPr>
          <p:cNvSpPr/>
          <p:nvPr/>
        </p:nvSpPr>
        <p:spPr>
          <a:xfrm>
            <a:off x="6228184" y="3429000"/>
            <a:ext cx="2376264" cy="936104"/>
          </a:xfrm>
          <a:prstGeom prst="flowChartAlternate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oči na punčoše</a:t>
            </a:r>
            <a:endParaRPr lang="cs-CZ" sz="2400" b="1" dirty="0"/>
          </a:p>
        </p:txBody>
      </p:sp>
      <p:sp>
        <p:nvSpPr>
          <p:cNvPr id="8" name="Vývojový diagram: alternativní postup 7">
            <a:hlinkClick r:id="rId2" action="ppaction://hlinksldjump"/>
          </p:cNvPr>
          <p:cNvSpPr/>
          <p:nvPr/>
        </p:nvSpPr>
        <p:spPr>
          <a:xfrm>
            <a:off x="6156176" y="1654703"/>
            <a:ext cx="2376264" cy="936104"/>
          </a:xfrm>
          <a:prstGeom prst="flowChartAlternate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hodinky s ručičkami</a:t>
            </a:r>
            <a:endParaRPr lang="cs-CZ" sz="2400" b="1" dirty="0"/>
          </a:p>
        </p:txBody>
      </p:sp>
      <p:sp>
        <p:nvSpPr>
          <p:cNvPr id="9" name="Vývojový diagram: alternativní postup 8">
            <a:hlinkClick r:id="rId2" action="ppaction://hlinksldjump"/>
          </p:cNvPr>
          <p:cNvSpPr/>
          <p:nvPr/>
        </p:nvSpPr>
        <p:spPr>
          <a:xfrm>
            <a:off x="611560" y="3472178"/>
            <a:ext cx="2376264" cy="936104"/>
          </a:xfrm>
          <a:prstGeom prst="flowChartAlternate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 krásnýma očima</a:t>
            </a:r>
            <a:endParaRPr lang="cs-CZ" sz="2400" b="1" dirty="0"/>
          </a:p>
        </p:txBody>
      </p:sp>
      <p:pic>
        <p:nvPicPr>
          <p:cNvPr id="1026" name="Picture 2" descr="C:\Users\Maruška\AppData\Local\Microsoft\Windows\Temporary Internet Files\Content.IE5\OF5S1J2O\MC9002416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25216"/>
            <a:ext cx="1708099" cy="162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748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598 0.0134 -0.00208 -0.00463 0.01164 0.02472 C 0.0132 0.02796 0.01632 0.02888 0.01875 0.03096 C 0.02327 0.04021 0.02848 0.05546 0.03733 0.0587 C 0.04341 0.06101 0.04966 0.06078 0.05591 0.06193 C 0.06858 0.06748 0.07952 0.0691 0.09306 0.07118 C 0.10608 0.07626 0.12014 0.07719 0.13264 0.08343 C 0.14618 0.09013 0.15834 0.10076 0.17223 0.10515 C 0.18212 0.11509 0.19202 0.12063 0.20243 0.12988 C 0.20712 0.13404 0.21111 0.13958 0.21632 0.14236 C 0.22084 0.1449 0.23264 0.15068 0.23733 0.15461 C 0.24306 0.15923 0.24809 0.16524 0.25365 0.17009 C 0.26164 0.18673 0.25938 0.20383 0.25122 0.21978 C 0.24757 0.23503 0.24219 0.2452 0.23264 0.25375 C 0.21841 0.28172 0.18941 0.29882 0.16528 0.30321 C 0.15903 0.30644 0.15261 0.30922 0.14653 0.31268 C 0.13577 0.31869 0.12778 0.32747 0.11632 0.33117 C 0.1132 0.33418 0.1099 0.33672 0.10712 0.34042 C 0.09948 0.35059 0.10469 0.34781 0.1 0.35914 C 0.09306 0.37578 0.09236 0.37554 0.08386 0.38687 C 0.08073 0.39912 0.07657 0.40559 0.06979 0.41483 C 0.06823 0.42107 0.06684 0.42708 0.06528 0.43332 C 0.06459 0.43633 0.06459 0.44025 0.06285 0.44257 C 0.06059 0.44557 0.05799 0.44834 0.05591 0.45181 C 0.05243 0.45782 0.04653 0.47053 0.04653 0.47053 C 0.04497 0.48994 0.04323 0.51028 0.03959 0.52923 C 0.03837 0.5357 0.0349 0.54795 0.0349 0.54795 C 0.03195 0.57152 0.03264 0.5602 0.03264 0.58192 " pathEditMode="relative" ptsTypes="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88121E-6 C -0.01146 0.02981 -0.03108 0.03466 -0.05347 0.04322 C -0.06146 0.04622 -0.07101 0.05177 -0.07917 0.05246 C -0.12032 0.05546 -0.16129 0.05662 -0.20243 0.0587 C -0.23924 0.06448 -0.27604 0.06494 -0.31163 0.08042 C -0.3132 0.08874 -0.31337 0.09753 -0.31632 0.10515 C -0.32813 0.13658 -0.37396 0.13381 -0.3908 0.13612 C -0.41285 0.1456 -0.37604 0.14236 -0.36511 0.14236 " pathEditMode="relative" ptsTypes="fffffffA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8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5.2392E-6 C 0.01353 0.05176 0.00781 0.02588 -5.27778E-6 0.14859 C -0.00053 0.15668 -0.01598 0.16269 -0.01858 0.16408 C -0.03976 0.17425 -0.06199 0.18164 -0.08369 0.18881 C -0.08612 0.1895 -0.0882 0.19158 -0.09063 0.19181 C -0.12848 0.19482 -0.1665 0.19551 -0.20452 0.19805 C -0.22865 0.19967 -0.25261 0.20383 -0.27674 0.20429 C -0.3349 0.20522 -0.39289 0.20637 -0.45105 0.2073 C -0.47692 0.23018 -0.50452 0.23434 -0.5349 0.2445 C -0.54289 0.24982 -0.55626 0.25999 -0.56511 0.25999 " pathEditMode="relative" ptsTypes="fffffffffA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2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3.13843E-6 C 0.25295 0.02403 0.06493 0.00947 0.56511 0.00623 C 0.58316 0.00115 0.57309 0.00485 0.59532 -0.00624 C 0.60782 -0.01248 0.6217 -0.01295 0.6349 -0.01549 C 0.64879 -0.01803 0.67674 -0.02173 0.67674 -0.02173 C 0.68889 -0.0282 0.70486 -0.03952 0.71858 -0.04022 C 0.7566 -0.04207 0.83247 -0.04322 0.83247 -0.04322 " pathEditMode="relative" ptsTypes="ffffffA">
                                      <p:cBhvr>
                                        <p:cTn id="4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7"/>
                                            </p:cond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i, í/ y ý</a:t>
            </a:r>
            <a:endParaRPr lang="cs-CZ" dirty="0"/>
          </a:p>
        </p:txBody>
      </p:sp>
      <p:pic>
        <p:nvPicPr>
          <p:cNvPr id="1026" name="Picture 2" descr="C:\Users\Maruška\AppData\Local\Microsoft\Windows\Temporary Internet Files\Content.IE5\KDUYXSXZ\MM90017823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837" y="355426"/>
            <a:ext cx="1845543" cy="184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KDUYXSXZ\MM90017821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4579"/>
            <a:ext cx="1981358" cy="177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534753" y="2583329"/>
            <a:ext cx="2016224" cy="1115037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otep____ slámy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77066" y="2942483"/>
            <a:ext cx="2557017" cy="98787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 spisovatel___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6445956" y="2344575"/>
            <a:ext cx="2299304" cy="97491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stát se vítěz___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27151" y="4281157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slyšel </a:t>
            </a:r>
            <a:r>
              <a:rPr lang="cs-CZ" sz="2800" dirty="0" err="1" smtClean="0"/>
              <a:t>ps</a:t>
            </a:r>
            <a:r>
              <a:rPr lang="cs-CZ" sz="2800" dirty="0" smtClean="0"/>
              <a:t>__ 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587496" y="3606321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 učitel___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87496" y="4605193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za </a:t>
            </a:r>
            <a:r>
              <a:rPr lang="cs-CZ" sz="2800" dirty="0" err="1" smtClean="0"/>
              <a:t>chvíl</a:t>
            </a:r>
            <a:r>
              <a:rPr lang="cs-CZ" sz="2800" dirty="0" smtClean="0"/>
              <a:t>___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67544" y="5785246"/>
            <a:ext cx="2203243" cy="98672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š</a:t>
            </a:r>
            <a:r>
              <a:rPr lang="cs-CZ" sz="2800" dirty="0" smtClean="0"/>
              <a:t>etřit peněz__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356176" y="5723380"/>
            <a:ext cx="25306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 Francouz__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68557" y="4929229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seznam___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534753" y="4048830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počas</a:t>
            </a:r>
            <a:r>
              <a:rPr lang="cs-CZ" sz="2800" dirty="0" smtClean="0"/>
              <a:t>__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533458" y="1651355"/>
            <a:ext cx="2044235" cy="88712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 </a:t>
            </a:r>
            <a:r>
              <a:rPr lang="cs-CZ" sz="2800" dirty="0" err="1" smtClean="0"/>
              <a:t>pytl</a:t>
            </a:r>
            <a:r>
              <a:rPr lang="cs-CZ" sz="2800" dirty="0" smtClean="0"/>
              <a:t>___ obilí</a:t>
            </a:r>
            <a:endParaRPr lang="cs-CZ" sz="28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527151" y="6109282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 Rus___</a:t>
            </a:r>
            <a:endParaRPr lang="cs-CZ" sz="28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97103" y="5122558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 cíl___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173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4" name="Picture 2" descr="C:\Users\Maruška\AppData\Local\Microsoft\Windows\Temporary Internet Files\Content.IE5\KDUYXSXZ\MM90017823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837" y="355426"/>
            <a:ext cx="1845543" cy="184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aruška\AppData\Local\Microsoft\Windows\Temporary Internet Files\Content.IE5\KDUYXSXZ\MM90017821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4579"/>
            <a:ext cx="1981358" cy="177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534753" y="2583329"/>
            <a:ext cx="2016224" cy="1115037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o</a:t>
            </a:r>
            <a:r>
              <a:rPr lang="cs-CZ" sz="2800" dirty="0" smtClean="0"/>
              <a:t>tepi  slámy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3277066" y="2942483"/>
            <a:ext cx="2557017" cy="98787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 spisovateli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6445956" y="2344575"/>
            <a:ext cx="2299304" cy="97491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stát se vítězi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27151" y="4281157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slyšel psy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587496" y="3606321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 učiteli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87496" y="4605193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za chvíli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67544" y="5785246"/>
            <a:ext cx="2203243" cy="98672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š</a:t>
            </a:r>
            <a:r>
              <a:rPr lang="cs-CZ" sz="2800" dirty="0" smtClean="0"/>
              <a:t>etřit penězi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356176" y="5723380"/>
            <a:ext cx="25306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 Francouzi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68557" y="4929229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seznamy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534753" y="4048830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počas</a:t>
            </a:r>
            <a:r>
              <a:rPr lang="cs-CZ" sz="2800" dirty="0"/>
              <a:t>í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3533458" y="1651355"/>
            <a:ext cx="2044235" cy="88712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 pytli obilí</a:t>
            </a:r>
            <a:endParaRPr lang="cs-CZ" sz="28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527151" y="6109282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 Rusy</a:t>
            </a:r>
            <a:endParaRPr lang="cs-CZ" sz="28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97103" y="5122558"/>
            <a:ext cx="2016224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 cíli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7736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4624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44624"/>
            <a:ext cx="885202" cy="14859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3528" y="2200479"/>
            <a:ext cx="864096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STYBLÍK, Vlastimil a kol. </a:t>
            </a:r>
            <a:r>
              <a:rPr lang="cs-CZ" sz="2800" i="1" dirty="0"/>
              <a:t>Český jazyk pro 6. ročník ZŠ</a:t>
            </a:r>
            <a:r>
              <a:rPr lang="cs-CZ" sz="2800" dirty="0"/>
              <a:t>. Praha: SPN, 2004, ISBN 80-7235-148-6</a:t>
            </a:r>
            <a:r>
              <a:rPr lang="cs-CZ" sz="2800" dirty="0" smtClean="0"/>
              <a:t>.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STYBLÍK, Vlastimil a kol. </a:t>
            </a:r>
            <a:r>
              <a:rPr lang="cs-CZ" sz="2800" i="1" dirty="0"/>
              <a:t>Český jazyk pro 7. ročník ZŠ</a:t>
            </a:r>
            <a:r>
              <a:rPr lang="cs-CZ" sz="2800" dirty="0"/>
              <a:t>. Praha: SPN, 2004, ISBN 80-7235-103-6.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KRAUSOVÁ</a:t>
            </a:r>
            <a:r>
              <a:rPr lang="cs-CZ" sz="2800" dirty="0"/>
              <a:t>, Zdeňka; TERŠOVÁ, Renata. </a:t>
            </a:r>
            <a:r>
              <a:rPr lang="cs-CZ" sz="2800" i="1" dirty="0"/>
              <a:t>Český jazyk pro 7. ročník. </a:t>
            </a:r>
            <a:r>
              <a:rPr lang="cs-CZ" sz="2800" dirty="0"/>
              <a:t>Plzeň: Fraus, 2004, ISBN 80-7238-320-5</a:t>
            </a:r>
            <a:r>
              <a:rPr lang="cs-CZ" sz="2800" dirty="0" smtClean="0"/>
              <a:t>.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KRAUSOVÁ, Zdeňka; TERŠOVÁ, Renata. </a:t>
            </a:r>
            <a:r>
              <a:rPr lang="cs-CZ" sz="2800" i="1" dirty="0"/>
              <a:t>Český jazyk pro 6</a:t>
            </a:r>
            <a:r>
              <a:rPr lang="cs-CZ" sz="2800" dirty="0"/>
              <a:t>. ročník. Plzeň: Fraus, 2003, ISBN 80-7238-206-3</a:t>
            </a:r>
            <a:r>
              <a:rPr lang="cs-CZ" sz="28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Obrázky: MS Office – Klipart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Vlastní zdroje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803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</TotalTime>
  <Words>477</Words>
  <Application>Microsoft Office PowerPoint</Application>
  <PresentationFormat>Předvádění na obrazovce (4:3)</PresentationFormat>
  <Paragraphs>100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Procvičování podstatných jmen</vt:lpstr>
      <vt:lpstr>Prezentace aplikace PowerPoint</vt:lpstr>
      <vt:lpstr>Urči pády u vyznačených podstatných jmen</vt:lpstr>
      <vt:lpstr>Rozliš mluvnické číslo u podstatných jmen</vt:lpstr>
      <vt:lpstr>Rod mužský životný x neživotný?</vt:lpstr>
      <vt:lpstr>Urči mluvnické kategorie:</vt:lpstr>
      <vt:lpstr>Vyber správnou odpověď</vt:lpstr>
      <vt:lpstr>Doplň i, í/ y ý</vt:lpstr>
      <vt:lpstr>Řešení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podstatných jmen</dc:title>
  <dc:creator>Maruška</dc:creator>
  <cp:lastModifiedBy>Maruška</cp:lastModifiedBy>
  <cp:revision>24</cp:revision>
  <dcterms:created xsi:type="dcterms:W3CDTF">2013-04-09T20:23:49Z</dcterms:created>
  <dcterms:modified xsi:type="dcterms:W3CDTF">2013-04-28T11:30:41Z</dcterms:modified>
</cp:coreProperties>
</file>