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38" autoAdjust="0"/>
    <p:restoredTop sz="94660"/>
  </p:normalViewPr>
  <p:slideViewPr>
    <p:cSldViewPr>
      <p:cViewPr varScale="1">
        <p:scale>
          <a:sx n="45" d="100"/>
          <a:sy n="45" d="100"/>
        </p:scale>
        <p:origin x="-127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9D5165B-D7C0-48F7-98F5-D36CB7F9B1A1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1097EC0-2CDA-4E57-AB22-021C17A7C0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99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78953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378953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9696263"/>
              </p:ext>
            </p:extLst>
          </p:nvPr>
        </p:nvGraphicFramePr>
        <p:xfrm>
          <a:off x="611560" y="1900675"/>
          <a:ext cx="8280920" cy="4662713"/>
        </p:xfrm>
        <a:graphic>
          <a:graphicData uri="http://schemas.openxmlformats.org/drawingml/2006/table">
            <a:tbl>
              <a:tblPr/>
              <a:tblGrid>
                <a:gridCol w="2952642"/>
                <a:gridCol w="5328278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VY_32_INOVACE_06_01_07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Stupňování přídavných jmen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zaměřena na stupňování přídavných jmen. Učivo je určeno pro 6. ročník. Jedná se o výkladový materiál, který obsahuje příklady k jednotlivému výkladu. Dále si žáci v interaktivním cvičení procvičí probíranou látku. Kliknutím se odpověď přesune do správného oválu (2. nebo 3. stupeň). V dalším cvičení žáci doplňují správný tvar daného přídavného jména a číslovky. V závěru zhodnotí svou práci.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7560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2323653"/>
            <a:ext cx="8352928" cy="961332"/>
          </a:xfrm>
        </p:spPr>
        <p:txBody>
          <a:bodyPr/>
          <a:lstStyle/>
          <a:p>
            <a:r>
              <a:rPr lang="cs-CZ" dirty="0" smtClean="0"/>
              <a:t>Některá přídavná jména mohou vyjadřovat trojí stupeň vlastnosti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835696" y="3284984"/>
            <a:ext cx="93610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27984" y="3140968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318906" y="3193874"/>
            <a:ext cx="1224136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95216" y="4230874"/>
            <a:ext cx="183620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1. stupeň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09882" y="4221088"/>
            <a:ext cx="183620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. stupeň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24940" y="4189115"/>
            <a:ext cx="183620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. stupeň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08977" y="5085184"/>
            <a:ext cx="2190815" cy="1368152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Vyjadřuje základní míru vlastnosti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25663" y="5085184"/>
            <a:ext cx="2604642" cy="1368152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Vyjadřuje větší míru vlastnosti než 1. stupeň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447635" y="5085184"/>
            <a:ext cx="2190815" cy="1368152"/>
          </a:xfrm>
          <a:prstGeom prst="ellipse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Vyjadřuje největší míru vlastnosti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77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323652"/>
            <a:ext cx="6552843" cy="4201692"/>
          </a:xfrm>
        </p:spPr>
        <p:txBody>
          <a:bodyPr>
            <a:normAutofit/>
          </a:bodyPr>
          <a:lstStyle/>
          <a:p>
            <a:r>
              <a:rPr lang="cs-CZ" dirty="0" smtClean="0"/>
              <a:t>Tvoří se z 1. stupně příponami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65760" lvl="1" indent="0">
              <a:buNone/>
            </a:pPr>
            <a:endParaRPr lang="cs-CZ" dirty="0"/>
          </a:p>
          <a:p>
            <a:pPr marL="365760" lvl="1" indent="0">
              <a:buNone/>
            </a:pPr>
            <a:r>
              <a:rPr lang="cs-CZ" dirty="0" smtClean="0"/>
              <a:t>			koncovkou</a:t>
            </a:r>
          </a:p>
          <a:p>
            <a:pPr marL="365760" lvl="1" indent="0">
              <a:buNone/>
            </a:pPr>
            <a:endParaRPr lang="cs-CZ" dirty="0"/>
          </a:p>
          <a:p>
            <a:pPr marL="365760" lvl="1" indent="0">
              <a:buNone/>
            </a:pPr>
            <a:r>
              <a:rPr lang="cs-CZ" dirty="0" smtClean="0"/>
              <a:t>Př. </a:t>
            </a:r>
            <a:r>
              <a:rPr lang="cs-CZ" dirty="0"/>
              <a:t>c</a:t>
            </a:r>
            <a:r>
              <a:rPr lang="cs-CZ" dirty="0" smtClean="0"/>
              <a:t>hytřejší, slavnější, sladší, lehčí, snazší 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37895" y="2276872"/>
            <a:ext cx="194421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- </a:t>
            </a:r>
            <a:r>
              <a:rPr lang="cs-CZ" sz="3200" dirty="0" err="1" smtClean="0"/>
              <a:t>ejší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084168" y="3140968"/>
            <a:ext cx="194421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- </a:t>
            </a:r>
            <a:r>
              <a:rPr lang="cs-CZ" sz="3200" dirty="0" err="1"/>
              <a:t>ě</a:t>
            </a:r>
            <a:r>
              <a:rPr lang="cs-CZ" sz="3200" dirty="0" err="1" smtClean="0"/>
              <a:t>jší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055129" y="4049452"/>
            <a:ext cx="194421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- </a:t>
            </a:r>
            <a:r>
              <a:rPr lang="cs-CZ" sz="3200" dirty="0" err="1" smtClean="0"/>
              <a:t>ší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006511" y="5013176"/>
            <a:ext cx="194421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- 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477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2545508"/>
          </a:xfrm>
        </p:spPr>
        <p:txBody>
          <a:bodyPr/>
          <a:lstStyle/>
          <a:p>
            <a:r>
              <a:rPr lang="cs-CZ" dirty="0" smtClean="0"/>
              <a:t>Tvoří se z 2. stupně předponou</a:t>
            </a:r>
          </a:p>
          <a:p>
            <a:endParaRPr lang="cs-CZ" dirty="0"/>
          </a:p>
          <a:p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Př. </a:t>
            </a:r>
            <a:r>
              <a:rPr lang="cs-CZ" dirty="0"/>
              <a:t>n</a:t>
            </a:r>
            <a:r>
              <a:rPr lang="cs-CZ" dirty="0" smtClean="0"/>
              <a:t>ejchytřejší, nejslavnější, nejsladší, nejlehčí, nejsnazší …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228184" y="2276872"/>
            <a:ext cx="194421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nej</a:t>
            </a:r>
            <a:r>
              <a:rPr lang="cs-CZ" sz="3200" dirty="0" smtClean="0"/>
              <a:t> -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3112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734493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Určete stupně přídavných jmen</a:t>
            </a:r>
            <a:endParaRPr lang="cs-CZ" dirty="0"/>
          </a:p>
        </p:txBody>
      </p:sp>
      <p:sp>
        <p:nvSpPr>
          <p:cNvPr id="4" name="Výbuch 1 3">
            <a:hlinkClick r:id="rId2" action="ppaction://hlinksldjump"/>
          </p:cNvPr>
          <p:cNvSpPr/>
          <p:nvPr/>
        </p:nvSpPr>
        <p:spPr>
          <a:xfrm>
            <a:off x="494458" y="1690439"/>
            <a:ext cx="2808312" cy="1512168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hustší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Výbuch 1 4">
            <a:hlinkClick r:id="rId2" action="ppaction://hlinksldjump"/>
          </p:cNvPr>
          <p:cNvSpPr/>
          <p:nvPr/>
        </p:nvSpPr>
        <p:spPr>
          <a:xfrm>
            <a:off x="5796136" y="3306726"/>
            <a:ext cx="2808312" cy="1512168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nejhezčí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ýbuch 1 5">
            <a:hlinkClick r:id="rId2" action="ppaction://hlinksldjump"/>
          </p:cNvPr>
          <p:cNvSpPr/>
          <p:nvPr/>
        </p:nvSpPr>
        <p:spPr>
          <a:xfrm>
            <a:off x="555319" y="3306726"/>
            <a:ext cx="2808312" cy="1512168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nejstarší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Výbuch 1 6">
            <a:hlinkClick r:id="rId2" action="ppaction://hlinksldjump"/>
          </p:cNvPr>
          <p:cNvSpPr/>
          <p:nvPr/>
        </p:nvSpPr>
        <p:spPr>
          <a:xfrm>
            <a:off x="503548" y="4941168"/>
            <a:ext cx="2808312" cy="1512168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nejširší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ýbuch 1 7">
            <a:hlinkClick r:id="rId2" action="ppaction://hlinksldjump"/>
          </p:cNvPr>
          <p:cNvSpPr/>
          <p:nvPr/>
        </p:nvSpPr>
        <p:spPr>
          <a:xfrm>
            <a:off x="5904437" y="1690439"/>
            <a:ext cx="2808312" cy="1512168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těžší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ýbuch 1 8">
            <a:hlinkClick r:id="rId2" action="ppaction://hlinksldjump"/>
          </p:cNvPr>
          <p:cNvSpPr/>
          <p:nvPr/>
        </p:nvSpPr>
        <p:spPr>
          <a:xfrm>
            <a:off x="5927319" y="4991359"/>
            <a:ext cx="2808312" cy="1512168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tišší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Vývojový diagram: paměť s přímým přístupem 9"/>
          <p:cNvSpPr/>
          <p:nvPr/>
        </p:nvSpPr>
        <p:spPr>
          <a:xfrm>
            <a:off x="3363631" y="2426293"/>
            <a:ext cx="2592288" cy="1245878"/>
          </a:xfrm>
          <a:prstGeom prst="flowChartMagneticDru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2. stupeň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aměť s přímým přístupem 10"/>
          <p:cNvSpPr/>
          <p:nvPr/>
        </p:nvSpPr>
        <p:spPr>
          <a:xfrm>
            <a:off x="3280038" y="4451374"/>
            <a:ext cx="2592288" cy="1245878"/>
          </a:xfrm>
          <a:prstGeom prst="flowChartMagneticDrum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. stupeň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25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8.893E-6 C 0.00851 -0.01133 0.01736 -0.02219 0.02569 -0.03398 C 0.02899 -0.03883 0.0309 -0.04553 0.03489 -0.04946 C 0.04045 -0.05501 0.04722 -0.05755 0.05347 -0.06171 C 0.06007 -0.0661 0.07448 -0.07119 0.07448 -0.07119 C 0.13663 -0.0698 0.20191 -0.08852 0.26059 -0.06171 C 0.26389 -0.04368 0.26944 -0.03144 0.27917 -0.01849 C 0.27986 -0.01549 0.28021 -0.01202 0.28142 -0.00925 C 0.2842 -0.00278 0.2908 0.00947 0.2908 0.00947 C 0.29844 0.0409 0.28646 -0.00555 0.29774 0.02796 C 0.29983 0.03397 0.30243 0.04645 0.30243 0.04645 C 0.30156 0.05269 0.30156 0.05916 0.3 0.06517 C 0.29913 0.06863 0.2967 0.07118 0.29549 0.07441 C 0.29201 0.08366 0.29305 0.0855 0.29305 0.09614 " pathEditMode="relative" ptsTypes="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0931E-7 C 0.07152 -0.003 0.13958 -0.00739 0.21163 -0.00924 C 0.23784 -0.01386 0.26441 -0.01409 0.29062 -0.01872 C 0.30538 -0.01756 0.32083 -0.02172 0.33489 -0.01548 C 0.33871 -0.01386 0.33281 -0.00531 0.33246 -1.10931E-7 C 0.32812 0.07141 0.33767 0.04253 0.32552 0.07419 C 0.32257 0.10331 0.32517 0.08805 0.31857 0.1144 C 0.3177 0.11764 0.31632 0.12388 0.31632 0.12388 C 0.31545 0.1322 0.31545 0.14052 0.31388 0.1486 C 0.31319 0.15207 0.30989 0.15415 0.30937 0.15785 C 0.30833 0.16501 0.30937 0.17241 0.30937 0.17957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1.88352E-6 C 0.00242 -0.00416 0.00433 -0.00855 0.00711 -0.01225 C 0.00989 -0.01595 0.01388 -0.01756 0.01631 -0.02149 C 0.02013 -0.0275 0.01978 -0.03674 0.02326 -0.04322 C 0.02517 -0.04668 0.02812 -0.04922 0.0302 -0.05246 C 0.03281 -0.05639 0.03506 -0.06055 0.03732 -0.06494 C 0.04739 -0.08412 0.05642 -0.10284 0.06753 -0.12064 C 0.07291 -0.12919 0.07777 -0.14121 0.08385 -0.14837 C 0.08558 -0.15022 0.10867 -0.17402 0.11162 -0.17633 C 0.11458 -0.17864 0.11822 -0.1798 0.121 -0.18257 C 0.13176 -0.19344 0.14044 -0.20915 0.15121 -0.21978 C 0.17204 -0.24058 0.19027 -0.26554 0.21162 -0.28472 C 0.21805 -0.2972 0.21857 -0.30229 0.2302 -0.29697 C 0.23524 -0.26531 0.23506 -0.24705 0.23732 -0.21031 C 0.23836 -0.19274 0.24583 -0.17495 0.24652 -0.15784 C 0.24722 -0.14028 0.24652 -0.12272 0.24652 -0.10515 " pathEditMode="relative" ptsTypes="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8352E-6 C -0.01302 0.04969 0.00469 0.10839 -0.01875 0.15484 C -0.01944 0.159 -0.01944 0.16339 -0.021 0.16709 C -0.02257 0.17079 -0.02656 0.1724 -0.02795 0.17633 C -0.03524 0.19806 -0.03021 0.2207 -0.04652 0.23526 C -0.05 0.2422 -0.05191 0.25052 -0.0559 0.25699 C -0.05833 0.26092 -0.06215 0.263 -0.0651 0.26623 C -0.06771 0.26901 -0.07014 0.27201 -0.07222 0.27548 C -0.07396 0.27825 -0.07465 0.28241 -0.07673 0.28472 C -0.08021 0.28865 -0.08472 0.2905 -0.08836 0.29397 C -0.09566 0.3009 -0.10243 0.30853 -0.10937 0.31569 C -0.1125 0.31893 -0.11718 0.31754 -0.121 0.31893 C -0.1335 0.32309 -0.12257 0.32077 -0.13732 0.32817 C -0.14253 0.33071 -0.14826 0.33187 -0.15347 0.33441 C -0.16718 0.3284 -0.17639 0.32077 -0.18836 0.30945 C -0.19149 0.30645 -0.19461 0.30321 -0.19774 0.30021 C -0.2 0.29813 -0.20468 0.29397 -0.20468 0.29397 C -0.21093 0.28172 -0.21718 0.26947 -0.22326 0.25699 C -0.22482 0.25398 -0.22639 0.25075 -0.22795 0.24774 C -0.22951 0.24451 -0.23264 0.23827 -0.23264 0.23827 C -0.23541 0.22694 -0.23698 0.21747 -0.24201 0.2073 C -0.24357 0.20106 -0.24496 0.19505 -0.24652 0.18881 C -0.24722 0.18581 -0.24896 0.17957 -0.24896 0.17957 C -0.25364 0.14051 -0.25121 0.16709 -0.25121 0.09914 " pathEditMode="relative" ptsTypes="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57754E-6 C -0.00087 -0.01248 -2.77778E-6 -0.02519 -0.00243 -0.03721 C -0.0033 -0.04137 -0.0066 -0.04437 -0.00938 -0.04645 C -0.02118 -0.05523 -0.0382 -0.05731 -0.05122 -0.06194 C -0.05642 -0.06887 -0.05955 -0.07187 -0.06285 -0.08042 C -0.06719 -0.09175 -0.06962 -0.10192 -0.07691 -0.11139 C -0.08715 -0.1248 -0.08264 -0.11024 -0.09774 -0.12387 C -0.10747 -0.13265 -0.10278 -0.12757 -0.11163 -0.13936 C -0.11406 -0.15184 -0.11667 -0.16177 -0.12101 -0.17333 C -0.12413 -0.19089 -0.13438 -0.21701 -0.14201 -0.23226 C -0.14323 -0.23758 -0.14497 -0.24751 -0.14896 -0.25075 C -0.15313 -0.25422 -0.15886 -0.25329 -0.16285 -0.25699 C -0.16788 -0.26161 -0.17188 -0.26808 -0.17691 -0.27247 C -0.1849 -0.27941 -0.19809 -0.28287 -0.20712 -0.28472 C -0.2717 -0.31384 -0.41163 -0.2972 -0.41163 -0.2972 C -0.44132 -0.30206 -0.47031 -0.31176 -0.5 -0.31569 C -0.51111 -0.36029 -0.5132 -0.41853 -0.49306 -0.45805 C -0.48698 -0.48347 -0.46285 -0.50635 -0.44653 -0.51999 C -0.43386 -0.53062 -0.42188 -0.5431 -0.40938 -0.55419 C -0.40261 -0.5602 -0.39375 -0.55974 -0.38611 -0.56344 C -0.38281 -0.56506 -0.38004 -0.56783 -0.37691 -0.56968 C -0.37465 -0.57106 -0.37222 -0.57176 -0.36979 -0.57268 C -0.35903 -0.57176 -0.34792 -0.57314 -0.33733 -0.56968 C -0.33455 -0.56875 -0.33281 -0.5639 -0.33264 -0.5602 C -0.33108 -0.51652 -0.33958 -0.474 -0.33958 -0.43032 " pathEditMode="relative" ptsTypes="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2.81951E-6 C -0.02344 0.02034 0.00885 -0.00947 -0.01164 0.01526 C -0.02692 0.03374 -0.02449 0.03143 -0.03716 0.03698 C -0.04219 0.04345 -0.0474 0.05108 -0.05348 0.0557 C -0.07067 0.06887 -0.04827 0.04461 -0.0698 0.06494 C -0.07952 0.07419 -0.0882 0.08621 -0.09775 0.09591 C -0.10278 0.101 -0.10903 0.10331 -0.11407 0.10816 C -0.12275 0.11648 -0.12466 0.12064 -0.1349 0.12688 C -0.13942 0.12965 -0.14428 0.13081 -0.14879 0.13312 C -0.15209 0.13474 -0.15504 0.13705 -0.15817 0.13913 C -0.16806 0.1523 -0.18438 0.17634 -0.19775 0.18258 C -0.20817 0.21077 -0.20122 0.20222 -0.21407 0.21355 C -0.22101 0.22764 -0.23143 0.23527 -0.24185 0.24451 C -0.2441 0.24659 -0.24653 0.24867 -0.24879 0.25075 C -0.25122 0.25283 -0.25591 0.25676 -0.25591 0.25676 C -0.25747 0.26 -0.25799 0.26439 -0.26042 0.26624 C -0.26598 0.27063 -0.2731 0.26947 -0.27917 0.27225 C -0.28386 0.27433 -0.29306 0.27849 -0.29306 0.27849 C -0.30001 0.28473 -0.30695 0.28773 -0.31407 0.29397 C -0.32414 0.29305 -0.33959 0.30298 -0.34428 0.29097 C -0.35348 0.26716 -0.34653 0.23712 -0.34653 0.21031 C -0.34653 0.16848 -0.34185 0.13058 -0.34185 0.08967 " pathEditMode="relative" ptsTypes="fffffffffffffffffffff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Pamatuj!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493" y="2323652"/>
            <a:ext cx="4608628" cy="3985668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krátký – kratší</a:t>
            </a:r>
          </a:p>
          <a:p>
            <a:pPr marL="68580" indent="0">
              <a:buNone/>
            </a:pPr>
            <a:r>
              <a:rPr lang="cs-CZ" dirty="0" smtClean="0"/>
              <a:t>prudký – prudší</a:t>
            </a:r>
          </a:p>
          <a:p>
            <a:pPr marL="68580" indent="0">
              <a:buNone/>
            </a:pPr>
            <a:r>
              <a:rPr lang="cs-CZ" dirty="0" smtClean="0"/>
              <a:t>těžký – těžší</a:t>
            </a:r>
          </a:p>
          <a:p>
            <a:pPr marL="68580" indent="0">
              <a:buNone/>
            </a:pPr>
            <a:r>
              <a:rPr lang="cs-CZ" dirty="0" smtClean="0"/>
              <a:t>blízký – bližší</a:t>
            </a:r>
          </a:p>
          <a:p>
            <a:pPr marL="68580" indent="0">
              <a:buNone/>
            </a:pPr>
            <a:r>
              <a:rPr lang="cs-CZ" dirty="0" smtClean="0"/>
              <a:t>drahý – dražší</a:t>
            </a:r>
          </a:p>
          <a:p>
            <a:pPr marL="68580" indent="0">
              <a:buNone/>
            </a:pPr>
            <a:r>
              <a:rPr lang="cs-CZ" dirty="0" smtClean="0"/>
              <a:t>jednoduchý – jednodušší</a:t>
            </a:r>
          </a:p>
          <a:p>
            <a:pPr marL="68580" indent="0">
              <a:buNone/>
            </a:pPr>
            <a:r>
              <a:rPr lang="cs-CZ" dirty="0" smtClean="0"/>
              <a:t>hluboký – hlubší</a:t>
            </a:r>
          </a:p>
          <a:p>
            <a:pPr marL="68580" indent="0">
              <a:buNone/>
            </a:pPr>
            <a:r>
              <a:rPr lang="cs-CZ" dirty="0" smtClean="0"/>
              <a:t>vysoký – vyšší</a:t>
            </a:r>
          </a:p>
          <a:p>
            <a:pPr marL="68580" indent="0">
              <a:buNone/>
            </a:pPr>
            <a:r>
              <a:rPr lang="cs-CZ" dirty="0" smtClean="0"/>
              <a:t>tichý – tišší </a:t>
            </a:r>
          </a:p>
          <a:p>
            <a:pPr marL="68580" indent="0">
              <a:buNone/>
            </a:pPr>
            <a:r>
              <a:rPr lang="cs-CZ" dirty="0" smtClean="0"/>
              <a:t>přátelský – přátelštější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1026" name="Picture 2" descr="C:\Users\Maruška\AppData\Local\Microsoft\Windows\Temporary Internet Files\Content.IE5\OF5S1J2O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8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0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3068960"/>
            <a:ext cx="8280920" cy="1512168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200" dirty="0" smtClean="0"/>
              <a:t>Jak zní 2. stupeň od těchto přídavných jmen?</a:t>
            </a:r>
            <a:endParaRPr lang="cs-CZ" sz="3200" dirty="0"/>
          </a:p>
        </p:txBody>
      </p:sp>
      <p:pic>
        <p:nvPicPr>
          <p:cNvPr id="2050" name="Picture 2" descr="C:\Users\Maruška\AppData\Local\Microsoft\Windows\Temporary Internet Files\Content.IE5\OF5S1J2O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692696"/>
            <a:ext cx="2199565" cy="176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34900" y="4302224"/>
            <a:ext cx="230425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dobrý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0970" y="5445224"/>
            <a:ext cx="230425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zlý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3419872" y="4302224"/>
            <a:ext cx="1656184" cy="72008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419872" y="5407897"/>
            <a:ext cx="1656184" cy="72008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71039" y="5445224"/>
            <a:ext cx="230425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horší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45673" y="4276997"/>
            <a:ext cx="2304256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lepší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30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806489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Doplň správný tvar podle číslice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8136904" cy="3960440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Čeká nás (dlouhý 2) ________________ dovolená.</a:t>
            </a:r>
          </a:p>
          <a:p>
            <a:pPr marL="68580" indent="0">
              <a:buNone/>
            </a:pPr>
            <a:r>
              <a:rPr lang="cs-CZ" dirty="0" smtClean="0"/>
              <a:t>(Kvalitní 3) ___________________ je černé uhlí.</a:t>
            </a:r>
          </a:p>
          <a:p>
            <a:pPr marL="68580" indent="0">
              <a:buNone/>
            </a:pPr>
            <a:r>
              <a:rPr lang="cs-CZ" dirty="0" smtClean="0"/>
              <a:t>Nic (zlý 2) ____________________ jsem nemohl udělat.</a:t>
            </a:r>
          </a:p>
          <a:p>
            <a:pPr marL="68580" indent="0">
              <a:buNone/>
            </a:pPr>
            <a:r>
              <a:rPr lang="cs-CZ" dirty="0" smtClean="0"/>
              <a:t>Pavel byl ze všech chlapců ve třídě (rozumný 3) _____________________.</a:t>
            </a:r>
          </a:p>
          <a:p>
            <a:pPr marL="68580" indent="0">
              <a:buNone/>
            </a:pPr>
            <a:r>
              <a:rPr lang="cs-CZ" dirty="0" smtClean="0"/>
              <a:t>Náš tatínek je (prudké 2) _____________ povahy.</a:t>
            </a:r>
          </a:p>
          <a:p>
            <a:pPr marL="68580" indent="0">
              <a:buNone/>
            </a:pPr>
            <a:r>
              <a:rPr lang="cs-CZ" dirty="0" smtClean="0"/>
              <a:t>Mluv (tichý 2) __________________ hlasem. </a:t>
            </a:r>
          </a:p>
          <a:p>
            <a:pPr marL="68580" indent="0">
              <a:buNone/>
            </a:pPr>
            <a:r>
              <a:rPr lang="cs-CZ" dirty="0" smtClean="0"/>
              <a:t>Znáš (vysoký 3) ___________________horu světa?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73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 smtClean="0"/>
              <a:t>Zhodnoť své vědomosti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7344932" cy="4104455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Stupňování přídavných jmen – klikni na odpověď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		umím</a:t>
            </a:r>
          </a:p>
          <a:p>
            <a:pPr marL="68580" indent="0">
              <a:buNone/>
            </a:pPr>
            <a:r>
              <a:rPr lang="cs-CZ" dirty="0" smtClean="0"/>
              <a:t>	</a:t>
            </a:r>
            <a:endParaRPr lang="cs-CZ" dirty="0"/>
          </a:p>
          <a:p>
            <a:pPr marL="68580" indent="0">
              <a:buNone/>
            </a:pPr>
            <a:r>
              <a:rPr lang="cs-CZ" dirty="0" smtClean="0"/>
              <a:t>		neumím</a:t>
            </a:r>
          </a:p>
          <a:p>
            <a:pPr marL="6858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občas se spletu</a:t>
            </a:r>
          </a:p>
          <a:p>
            <a:pPr marL="68580" indent="0">
              <a:buNone/>
            </a:pPr>
            <a:endParaRPr lang="cs-CZ" dirty="0" smtClean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835696" y="2856346"/>
            <a:ext cx="8640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1835696" y="3814497"/>
            <a:ext cx="8640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3" action="ppaction://hlinksldjump"/>
          </p:cNvPr>
          <p:cNvSpPr/>
          <p:nvPr/>
        </p:nvSpPr>
        <p:spPr>
          <a:xfrm>
            <a:off x="1835696" y="4631683"/>
            <a:ext cx="86409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28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mi líto…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13660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3200" dirty="0" smtClean="0"/>
              <a:t>Zopakuj si toto učivo znovu. </a:t>
            </a:r>
          </a:p>
          <a:p>
            <a:pPr marL="68580" indent="0">
              <a:buNone/>
            </a:pPr>
            <a:r>
              <a:rPr lang="cs-CZ" sz="3200" dirty="0" smtClean="0"/>
              <a:t>Vezmi si sešit a utvoř 2. stupeň:</a:t>
            </a:r>
          </a:p>
          <a:p>
            <a:pPr marL="68580" indent="0">
              <a:buNone/>
            </a:pPr>
            <a:r>
              <a:rPr lang="cs-CZ" sz="3200" i="1" dirty="0" smtClean="0"/>
              <a:t>blízký</a:t>
            </a:r>
          </a:p>
          <a:p>
            <a:pPr marL="68580" indent="0">
              <a:buNone/>
            </a:pPr>
            <a:r>
              <a:rPr lang="cs-CZ" sz="3200" i="1" dirty="0" smtClean="0"/>
              <a:t>drahý</a:t>
            </a:r>
          </a:p>
          <a:p>
            <a:pPr marL="68580" indent="0">
              <a:buNone/>
            </a:pPr>
            <a:r>
              <a:rPr lang="cs-CZ" sz="3200" i="1" dirty="0" smtClean="0"/>
              <a:t>vysoký</a:t>
            </a:r>
          </a:p>
          <a:p>
            <a:pPr marL="68580" indent="0">
              <a:buNone/>
            </a:pPr>
            <a:r>
              <a:rPr lang="cs-CZ" sz="3200" i="1" dirty="0" smtClean="0"/>
              <a:t>tenký</a:t>
            </a:r>
          </a:p>
          <a:p>
            <a:pPr marL="68580" indent="0">
              <a:buNone/>
            </a:pPr>
            <a:r>
              <a:rPr lang="cs-CZ" sz="3200" i="1" dirty="0" smtClean="0"/>
              <a:t>dobrý</a:t>
            </a:r>
          </a:p>
        </p:txBody>
      </p:sp>
      <p:pic>
        <p:nvPicPr>
          <p:cNvPr id="3074" name="Picture 2" descr="C:\Users\Maruška\AppData\Local\Microsoft\Windows\Temporary Internet Files\Content.IE5\OF5S1J2O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03" y="3588112"/>
            <a:ext cx="200977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827584" y="548680"/>
            <a:ext cx="792088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69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5498" y="908720"/>
            <a:ext cx="7024744" cy="1143000"/>
          </a:xfrm>
        </p:spPr>
        <p:txBody>
          <a:bodyPr/>
          <a:lstStyle/>
          <a:p>
            <a:r>
              <a:rPr lang="cs-CZ" dirty="0" smtClean="0"/>
              <a:t>Výborně!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23652"/>
            <a:ext cx="7704856" cy="3913660"/>
          </a:xfrm>
        </p:spPr>
        <p:txBody>
          <a:bodyPr>
            <a:normAutofit/>
          </a:bodyPr>
          <a:lstStyle/>
          <a:p>
            <a:pPr marL="68580" indent="0" algn="just">
              <a:buNone/>
            </a:pPr>
            <a:endParaRPr lang="cs-CZ" sz="3200" dirty="0" smtClean="0"/>
          </a:p>
          <a:p>
            <a:pPr marL="68580" indent="0" algn="just">
              <a:buNone/>
            </a:pPr>
            <a:r>
              <a:rPr lang="cs-CZ" sz="3200" dirty="0" smtClean="0"/>
              <a:t>Dnešní učivo jsi zvládl/a na jedničku. </a:t>
            </a:r>
          </a:p>
          <a:p>
            <a:pPr marL="68580" indent="0" algn="just">
              <a:buNone/>
            </a:pPr>
            <a:endParaRPr lang="cs-CZ" sz="3200" dirty="0" smtClean="0"/>
          </a:p>
          <a:p>
            <a:pPr marL="68580" indent="0" algn="just">
              <a:buNone/>
            </a:pPr>
            <a:r>
              <a:rPr lang="cs-CZ" sz="3200" dirty="0" smtClean="0"/>
              <a:t>Za odměnu můžeš svým spolužákům, kterým dnešní učivo moc nešlo, vymyslet 5 přídavných jmen, u kterých určí mluvnické kategorie.</a:t>
            </a:r>
            <a:endParaRPr lang="cs-CZ" sz="3200" dirty="0"/>
          </a:p>
        </p:txBody>
      </p:sp>
      <p:pic>
        <p:nvPicPr>
          <p:cNvPr id="4098" name="Picture 2" descr="C:\Users\Maruška\AppData\Local\Microsoft\Windows\Temporary Internet Files\Content.IE5\XKM73XPM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77162"/>
            <a:ext cx="1944879" cy="214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5576" y="476672"/>
            <a:ext cx="792088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7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Maruška\AppData\Local\Microsoft\Windows\Temporary Internet Files\Content.IE5\KDUYXSXZ\MC900383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33056"/>
            <a:ext cx="2146987" cy="213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uška\AppData\Local\Microsoft\Windows\Temporary Internet Files\Content.IE5\XKM73XPM\MC900391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64704"/>
            <a:ext cx="1823521" cy="275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 rot="1241107">
            <a:off x="1322374" y="2872076"/>
            <a:ext cx="6336704" cy="173339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Dnešní učivo jste zvládli! Těším se na další hodinu!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89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9233" y="1124744"/>
            <a:ext cx="7024744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9233" y="-2738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1174" y="-27384"/>
            <a:ext cx="885202" cy="14859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1560" y="2276872"/>
            <a:ext cx="828092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STYBLÍK, Vlastimil a kol. </a:t>
            </a:r>
            <a:r>
              <a:rPr lang="cs-CZ" sz="2000" i="1" dirty="0"/>
              <a:t>Český jazyk pro 6. ročník ZŠ</a:t>
            </a:r>
            <a:r>
              <a:rPr lang="cs-CZ" sz="2000" dirty="0"/>
              <a:t>. Praha: SPN, 2004, ISBN 80-7235-148-6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STYBLÍK, Vlastimil a kol. </a:t>
            </a:r>
            <a:r>
              <a:rPr lang="cs-CZ" sz="2000" i="1" dirty="0"/>
              <a:t>Český jazyk pro 7. ročník ZŠ</a:t>
            </a:r>
            <a:r>
              <a:rPr lang="cs-CZ" sz="20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KRAUSOVÁ</a:t>
            </a:r>
            <a:r>
              <a:rPr lang="cs-CZ" sz="2000" dirty="0"/>
              <a:t>, Zdeňka; TERŠOVÁ, Renata. </a:t>
            </a:r>
            <a:r>
              <a:rPr lang="cs-CZ" sz="2000" i="1" dirty="0"/>
              <a:t>Český jazyk pro 7. ročník. </a:t>
            </a:r>
            <a:r>
              <a:rPr lang="cs-CZ" sz="2000" dirty="0"/>
              <a:t>Plzeň: Fraus, 2004, ISBN 80-7238-320-5</a:t>
            </a:r>
            <a:r>
              <a:rPr lang="cs-CZ" sz="2000" dirty="0" smtClean="0"/>
              <a:t>.</a:t>
            </a:r>
            <a:endParaRPr lang="cs-CZ" sz="20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KRAUSOVÁ, Zdeňka; TERŠOVÁ, Renata. </a:t>
            </a:r>
            <a:r>
              <a:rPr lang="cs-CZ" sz="2000" i="1" dirty="0"/>
              <a:t>Český jazyk pro 6</a:t>
            </a:r>
            <a:r>
              <a:rPr lang="cs-CZ" sz="2000" dirty="0"/>
              <a:t>. ročník. Plzeň: Fraus, 2003, ISBN 80-7238-206-3</a:t>
            </a:r>
            <a:r>
              <a:rPr lang="cs-CZ" sz="20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Vlastní zdroje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727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85</TotalTime>
  <Words>418</Words>
  <Application>Microsoft Office PowerPoint</Application>
  <PresentationFormat>Předvádění na obrazovce (4:3)</PresentationFormat>
  <Paragraphs>106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Stupňování přídavných jmen</vt:lpstr>
      <vt:lpstr>Prezentace aplikace PowerPoint</vt:lpstr>
      <vt:lpstr>Stupňování přídavných jmen</vt:lpstr>
      <vt:lpstr>2. stupeň</vt:lpstr>
      <vt:lpstr>3. stupeň</vt:lpstr>
      <vt:lpstr>Určete stupně přídavných jmen</vt:lpstr>
      <vt:lpstr>Pamatuj!</vt:lpstr>
      <vt:lpstr>Prezentace aplikace PowerPoint</vt:lpstr>
      <vt:lpstr>Doplň správný tvar podle číslice</vt:lpstr>
      <vt:lpstr>Zhodnoť své vědomosti</vt:lpstr>
      <vt:lpstr>Je mi líto…</vt:lpstr>
      <vt:lpstr>Výborně!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12</cp:revision>
  <dcterms:created xsi:type="dcterms:W3CDTF">2013-04-14T15:06:00Z</dcterms:created>
  <dcterms:modified xsi:type="dcterms:W3CDTF">2013-04-29T17:47:27Z</dcterms:modified>
</cp:coreProperties>
</file>