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7934344-8C1F-44EC-9A14-6995E7BB3E0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9B5703D-58E3-41C8-811F-96B90E6ADF2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Číslovky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28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663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116632"/>
            <a:ext cx="885202" cy="1485900"/>
          </a:xfrm>
          <a:prstGeom prst="rect">
            <a:avLst/>
          </a:prstGeom>
          <a:noFill/>
        </p:spPr>
      </p:pic>
      <p:graphicFrame>
        <p:nvGraphicFramePr>
          <p:cNvPr id="6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92270584"/>
              </p:ext>
            </p:extLst>
          </p:nvPr>
        </p:nvGraphicFramePr>
        <p:xfrm>
          <a:off x="323528" y="1772816"/>
          <a:ext cx="8640960" cy="4662713"/>
        </p:xfrm>
        <a:graphic>
          <a:graphicData uri="http://schemas.openxmlformats.org/drawingml/2006/table">
            <a:tbl>
              <a:tblPr/>
              <a:tblGrid>
                <a:gridCol w="3024336"/>
                <a:gridCol w="5616624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VY_32_INOVACE_06_01_09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Číslovky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primárně pro žáky 6. ročníku. Nejprve si žáci zopakují informace o číslovkách. Ve cvičení určí druh číslovky – správná odpověď se objeví při kliknutí myši. Zopakují si také pravopis číslovek – při kliknutí na zelený rámeček s panáčkem se objeví odpověď na otázku. Dále doplní tečky za číslovky – řešení se objeví při kliknutí. V závěru interaktivní prezentace si žáci procvičí skloňování číslovek. Řešení je uvedeno na následující straně.  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125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číslovek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819054"/>
          </a:xfrm>
        </p:spPr>
        <p:txBody>
          <a:bodyPr/>
          <a:lstStyle/>
          <a:p>
            <a:r>
              <a:rPr lang="cs-CZ" dirty="0" smtClean="0"/>
              <a:t>Rozlišujeme číslovky: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u="sng" dirty="0" smtClean="0">
                <a:solidFill>
                  <a:srgbClr val="FF0000"/>
                </a:solidFill>
              </a:rPr>
              <a:t>určité </a:t>
            </a:r>
            <a:r>
              <a:rPr lang="cs-CZ" dirty="0" smtClean="0"/>
              <a:t>– označuj určitý, přesný počet, určité 		      pořadí</a:t>
            </a:r>
          </a:p>
          <a:p>
            <a:pPr marL="0" indent="0">
              <a:buNone/>
            </a:pPr>
            <a:r>
              <a:rPr lang="cs-CZ" sz="2600" dirty="0" smtClean="0"/>
              <a:t>		</a:t>
            </a:r>
            <a:r>
              <a:rPr lang="cs-CZ" dirty="0" smtClean="0"/>
              <a:t>  -  lze je vyjádřit číslicemi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u="sng" dirty="0" smtClean="0">
                <a:solidFill>
                  <a:srgbClr val="FF0000"/>
                </a:solidFill>
              </a:rPr>
              <a:t>neurčité</a:t>
            </a:r>
            <a:r>
              <a:rPr lang="cs-CZ" dirty="0" smtClean="0"/>
              <a:t> – nevyjadřují určitý, přesný počet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- nelze je vyjádřit číslicemi</a:t>
            </a:r>
          </a:p>
        </p:txBody>
      </p:sp>
      <p:pic>
        <p:nvPicPr>
          <p:cNvPr id="1026" name="Picture 2" descr="C:\Users\Maruška\AppData\Local\Microsoft\Windows\Temporary Internet Files\Content.IE5\XKM73XPM\MC9004108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09120"/>
            <a:ext cx="2034875" cy="208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442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 – podle významu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Základní</a:t>
            </a:r>
            <a:r>
              <a:rPr lang="cs-CZ" dirty="0" smtClean="0"/>
              <a:t> – vyjadřují počet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i="1" dirty="0" smtClean="0">
                <a:solidFill>
                  <a:srgbClr val="00B0F0"/>
                </a:solidFill>
              </a:rPr>
              <a:t>Kolik?</a:t>
            </a:r>
            <a:r>
              <a:rPr lang="cs-CZ" i="1" dirty="0" smtClean="0"/>
              <a:t>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Řadové</a:t>
            </a:r>
            <a:r>
              <a:rPr lang="cs-CZ" dirty="0" smtClean="0"/>
              <a:t> – označují místo v číselné řadě, pořadí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i="1" dirty="0">
                <a:solidFill>
                  <a:srgbClr val="00B0F0"/>
                </a:solidFill>
              </a:rPr>
              <a:t>Kolikátý?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Druhové</a:t>
            </a:r>
            <a:r>
              <a:rPr lang="cs-CZ" dirty="0" smtClean="0"/>
              <a:t> – označují množství druhu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i="1" dirty="0">
                <a:solidFill>
                  <a:srgbClr val="00B0F0"/>
                </a:solidFill>
              </a:rPr>
              <a:t>Kolikerý, kolikery?</a:t>
            </a: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Násobné</a:t>
            </a:r>
            <a:r>
              <a:rPr lang="cs-CZ" dirty="0" smtClean="0"/>
              <a:t> – vyjadřují, kolikrát se nějaká věc vyskytuje, kolikrát se znásobila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i="1" dirty="0">
                <a:solidFill>
                  <a:srgbClr val="00B0F0"/>
                </a:solidFill>
              </a:rPr>
              <a:t>Kolikrát, kolikanásobný?</a:t>
            </a:r>
          </a:p>
        </p:txBody>
      </p:sp>
    </p:spTree>
    <p:extLst>
      <p:ext uri="{BB962C8B-B14F-4D97-AF65-F5344CB8AC3E}">
        <p14:creationId xmlns:p14="http://schemas.microsoft.com/office/powerpoint/2010/main" val="205714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druhy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druhý - ____________</a:t>
            </a:r>
          </a:p>
          <a:p>
            <a:r>
              <a:rPr lang="cs-CZ" dirty="0"/>
              <a:t>n</a:t>
            </a:r>
            <a:r>
              <a:rPr lang="cs-CZ" dirty="0" smtClean="0"/>
              <a:t>ěkolikerý - ________</a:t>
            </a:r>
          </a:p>
          <a:p>
            <a:r>
              <a:rPr lang="cs-CZ" dirty="0" smtClean="0"/>
              <a:t>stý - ______________</a:t>
            </a:r>
          </a:p>
          <a:p>
            <a:r>
              <a:rPr lang="cs-CZ" dirty="0" smtClean="0"/>
              <a:t>jeden - ____________</a:t>
            </a:r>
          </a:p>
          <a:p>
            <a:r>
              <a:rPr lang="cs-CZ" dirty="0"/>
              <a:t>n</a:t>
            </a:r>
            <a:r>
              <a:rPr lang="cs-CZ" dirty="0" smtClean="0"/>
              <a:t>ěkolikrát - ________</a:t>
            </a:r>
          </a:p>
          <a:p>
            <a:r>
              <a:rPr lang="cs-CZ" dirty="0" smtClean="0"/>
              <a:t>čtvery - ____________</a:t>
            </a:r>
          </a:p>
          <a:p>
            <a:r>
              <a:rPr lang="cs-CZ" dirty="0" smtClean="0"/>
              <a:t>mnoho - ___________</a:t>
            </a:r>
          </a:p>
          <a:p>
            <a:r>
              <a:rPr lang="cs-CZ" dirty="0" smtClean="0"/>
              <a:t>třikrát - ____________</a:t>
            </a:r>
          </a:p>
          <a:p>
            <a:r>
              <a:rPr lang="cs-CZ" dirty="0" smtClean="0"/>
              <a:t>několik - ___________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řadová, určitá</a:t>
            </a:r>
          </a:p>
          <a:p>
            <a:r>
              <a:rPr lang="cs-CZ" dirty="0" smtClean="0"/>
              <a:t>druhová, neurčitá</a:t>
            </a:r>
          </a:p>
          <a:p>
            <a:r>
              <a:rPr lang="cs-CZ" dirty="0" smtClean="0"/>
              <a:t>řadová, určitá</a:t>
            </a:r>
          </a:p>
          <a:p>
            <a:r>
              <a:rPr lang="cs-CZ" dirty="0" smtClean="0"/>
              <a:t>základní, určitá</a:t>
            </a:r>
          </a:p>
          <a:p>
            <a:r>
              <a:rPr lang="cs-CZ" dirty="0" smtClean="0"/>
              <a:t>násobná, neurčitá</a:t>
            </a:r>
          </a:p>
          <a:p>
            <a:r>
              <a:rPr lang="cs-CZ" dirty="0" smtClean="0"/>
              <a:t>druhová, určitá</a:t>
            </a:r>
          </a:p>
          <a:p>
            <a:r>
              <a:rPr lang="cs-CZ" dirty="0" smtClean="0"/>
              <a:t>základní, neurčitá</a:t>
            </a:r>
          </a:p>
          <a:p>
            <a:r>
              <a:rPr lang="cs-CZ" dirty="0" smtClean="0"/>
              <a:t>násobná, určitá</a:t>
            </a:r>
          </a:p>
          <a:p>
            <a:r>
              <a:rPr lang="cs-CZ" dirty="0" smtClean="0"/>
              <a:t>základní, neurčitá</a:t>
            </a:r>
            <a:endParaRPr lang="cs-CZ" dirty="0"/>
          </a:p>
        </p:txBody>
      </p:sp>
      <p:pic>
        <p:nvPicPr>
          <p:cNvPr id="2050" name="Picture 2" descr="C:\Users\Maruška\AppData\Local\Microsoft\Windows\Temporary Internet Files\Content.IE5\OF5S1J2O\MP9004032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6064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21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Pravopis číslovek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 řadovou číslovkou píšeme tečku.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/>
              <a:t>5. strana (kolikátá?)</a:t>
            </a:r>
          </a:p>
          <a:p>
            <a:r>
              <a:rPr lang="cs-CZ" dirty="0" smtClean="0"/>
              <a:t>Tečku nepíšeme za datem napsaným zlomkem a za letopočtem.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/>
              <a:t>15/4, 2013</a:t>
            </a:r>
          </a:p>
          <a:p>
            <a:r>
              <a:rPr lang="cs-CZ" dirty="0" smtClean="0"/>
              <a:t>Je-li číslice za podstatným jménem, tečka se nepíše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/>
              <a:t>rok 1918, strana 89, kapitola 30 (kolik?)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>
                <a:solidFill>
                  <a:srgbClr val="FF0000"/>
                </a:solidFill>
              </a:rPr>
              <a:t>!!!</a:t>
            </a:r>
            <a:r>
              <a:rPr lang="cs-CZ" i="1" dirty="0" smtClean="0"/>
              <a:t> 17. kapitola, 3. díl (kolikátý?) </a:t>
            </a:r>
            <a:r>
              <a:rPr lang="cs-CZ" i="1" dirty="0" smtClean="0">
                <a:solidFill>
                  <a:srgbClr val="FF0000"/>
                </a:solidFill>
              </a:rPr>
              <a:t>!!!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116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číslovky od 21 do 99 zapisujeme dvojím způsobem.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46 – čtyřicet šest, šestačtyřicet</a:t>
            </a:r>
          </a:p>
          <a:p>
            <a:r>
              <a:rPr lang="cs-CZ" dirty="0" smtClean="0"/>
              <a:t>U několikačlenných základních číslovek píšeme každý člen zvlášť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smtClean="0"/>
              <a:t>1155 tisíc sto padesát pět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Maruška\AppData\Local\Microsoft\Windows\Temporary Internet Files\Content.IE5\XKM73XPM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69160"/>
            <a:ext cx="15208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195736" y="5085184"/>
            <a:ext cx="4608512" cy="1581026"/>
          </a:xfrm>
          <a:prstGeom prst="round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Kdy píšeme několikačlenné základní číslovky dohromady?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Maruška\AppData\Local\Microsoft\Windows\Temporary Internet Files\Content.IE5\OF5S1J2O\MP9003994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217" y="4295346"/>
            <a:ext cx="1896228" cy="237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067217" y="4295346"/>
            <a:ext cx="1896228" cy="237086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Na složence</a:t>
            </a:r>
            <a:endParaRPr lang="cs-CZ" sz="3200" dirty="0">
              <a:solidFill>
                <a:schemeClr val="tx1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7181234" y="4869160"/>
            <a:ext cx="1668194" cy="1368152"/>
            <a:chOff x="7181234" y="4869160"/>
            <a:chExt cx="1668194" cy="1368152"/>
          </a:xfrm>
        </p:grpSpPr>
        <p:sp>
          <p:nvSpPr>
            <p:cNvPr id="6" name="Ovál 5"/>
            <p:cNvSpPr/>
            <p:nvPr/>
          </p:nvSpPr>
          <p:spPr>
            <a:xfrm>
              <a:off x="7181234" y="4869160"/>
              <a:ext cx="1668194" cy="1368152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077" name="Picture 5" descr="C:\Users\Maruška\AppData\Local\Microsoft\Windows\Temporary Internet Files\Content.IE5\XKM73XPM\MC90044193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82990" y="4935441"/>
              <a:ext cx="1280816" cy="12355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95861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tečky do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61256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Začátek představení byl o 17 hodině. </a:t>
            </a:r>
          </a:p>
          <a:p>
            <a:pPr marL="0" indent="0">
              <a:buNone/>
            </a:pPr>
            <a:r>
              <a:rPr lang="cs-CZ" dirty="0" smtClean="0"/>
              <a:t>6 7 1415 byl v Kostnici upálen Jan Hus.</a:t>
            </a:r>
          </a:p>
          <a:p>
            <a:pPr marL="0" indent="0">
              <a:buNone/>
            </a:pPr>
            <a:r>
              <a:rPr lang="cs-CZ" dirty="0" smtClean="0"/>
              <a:t>Chodíme do 6 ročníku.</a:t>
            </a:r>
          </a:p>
          <a:p>
            <a:pPr marL="0" indent="0">
              <a:buNone/>
            </a:pPr>
            <a:r>
              <a:rPr lang="cs-CZ" dirty="0" smtClean="0"/>
              <a:t>Za vlády Karla IV Praha vzkvétala.</a:t>
            </a:r>
          </a:p>
          <a:p>
            <a:pPr marL="0" indent="0">
              <a:buNone/>
            </a:pPr>
            <a:r>
              <a:rPr lang="cs-CZ" dirty="0" smtClean="0"/>
              <a:t>Na olympiádě obsadil 2 místo.</a:t>
            </a:r>
          </a:p>
          <a:p>
            <a:pPr marL="0" indent="0">
              <a:buNone/>
            </a:pPr>
            <a:r>
              <a:rPr lang="cs-CZ" dirty="0" smtClean="0"/>
              <a:t>Vlak do Pardubic odjíždí v 13 hodin 20 minut.</a:t>
            </a:r>
          </a:p>
          <a:p>
            <a:pPr marL="0" indent="0">
              <a:buNone/>
            </a:pPr>
            <a:r>
              <a:rPr lang="cs-CZ" dirty="0" smtClean="0"/>
              <a:t>Za domácí úkol napíšete cvičení 5 na straně 69 dole.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Dnes si přečteme celou 4 kapitolu z 9 dílu.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6444208" y="1484784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17. hodině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998857" y="2162275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 </a:t>
            </a:r>
            <a:r>
              <a:rPr lang="cs-CZ" smtClean="0"/>
              <a:t>7. </a:t>
            </a:r>
            <a:r>
              <a:rPr lang="cs-CZ" dirty="0" smtClean="0"/>
              <a:t>1415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355976" y="2666101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 ročníku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56176" y="3170157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Karla IV.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73379" y="3730848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místo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13890" y="4774563"/>
            <a:ext cx="2354849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cvičení 5 na straně 69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998857" y="4270507"/>
            <a:ext cx="1800200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 h 20 m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518561" y="5768859"/>
            <a:ext cx="2304256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 kapitolu z 9. dílu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402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Pamatuj!</a:t>
            </a:r>
            <a:endParaRPr lang="cs-CZ" dirty="0"/>
          </a:p>
        </p:txBody>
      </p:sp>
      <p:pic>
        <p:nvPicPr>
          <p:cNvPr id="4098" name="Picture 2" descr="C:\Users\Maruška\AppData\Local\Microsoft\Windows\Temporary Internet Files\Content.IE5\0HFAX8LC\MC900346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077" y="4000"/>
            <a:ext cx="197734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21829" y="1853074"/>
            <a:ext cx="2592288" cy="12241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dva, oba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4365104"/>
            <a:ext cx="2592288" cy="12241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tři, čtyři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987824" y="2276872"/>
            <a:ext cx="3168352" cy="288032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Jak zní </a:t>
            </a:r>
            <a:r>
              <a:rPr lang="cs-CZ" sz="3200" dirty="0" smtClean="0">
                <a:solidFill>
                  <a:schemeClr val="tx1"/>
                </a:solidFill>
              </a:rPr>
              <a:t>7. </a:t>
            </a:r>
            <a:r>
              <a:rPr lang="cs-CZ" sz="3200" dirty="0" smtClean="0">
                <a:solidFill>
                  <a:schemeClr val="tx1"/>
                </a:solidFill>
              </a:rPr>
              <a:t>p. těchto číslovek?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32678" y="1842591"/>
            <a:ext cx="3043777" cy="12241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dvěma, oběma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32679" y="4545124"/>
            <a:ext cx="3043776" cy="12241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t</a:t>
            </a:r>
            <a:r>
              <a:rPr lang="cs-CZ" sz="3200" dirty="0" smtClean="0">
                <a:solidFill>
                  <a:schemeClr val="tx1"/>
                </a:solidFill>
              </a:rPr>
              <a:t>řemi, čtyřmi 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04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tvary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dirty="0" smtClean="0"/>
              <a:t>V místnosti stál stolek se 3 _________ nohami.</a:t>
            </a:r>
          </a:p>
          <a:p>
            <a:r>
              <a:rPr lang="cs-CZ" dirty="0" smtClean="0"/>
              <a:t>Číslo 12 dělitelné nejen 2 a 3 ______________.</a:t>
            </a:r>
          </a:p>
          <a:p>
            <a:r>
              <a:rPr lang="cs-CZ" dirty="0" smtClean="0"/>
              <a:t>Šla jsem do restaurace s dalšími 2 ________ kamarády.</a:t>
            </a:r>
          </a:p>
          <a:p>
            <a:r>
              <a:rPr lang="cs-CZ" dirty="0" smtClean="0"/>
              <a:t>Od 3 _________hodin máme recitační soutěž.</a:t>
            </a:r>
          </a:p>
          <a:p>
            <a:r>
              <a:rPr lang="cs-CZ" dirty="0" smtClean="0"/>
              <a:t>Upadl, ale hned stál na oba_______ nohách.</a:t>
            </a:r>
          </a:p>
          <a:p>
            <a:r>
              <a:rPr lang="cs-CZ" dirty="0" smtClean="0"/>
              <a:t>Se svým plánem se svěřil pouze 2 _________ kamarádům.</a:t>
            </a:r>
          </a:p>
          <a:p>
            <a:r>
              <a:rPr lang="cs-CZ" dirty="0" smtClean="0"/>
              <a:t>Utkání se hrálo ve 2 ________ poločasech. </a:t>
            </a:r>
            <a:endParaRPr lang="cs-CZ" dirty="0"/>
          </a:p>
        </p:txBody>
      </p:sp>
      <p:pic>
        <p:nvPicPr>
          <p:cNvPr id="5122" name="Picture 2" descr="C:\Users\Maruška\AppData\Local\Microsoft\Windows\Temporary Internet Files\Content.IE5\XKM73XPM\MC90043252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8748" y="-9053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7157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Máš správně všechny číslovky?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379524"/>
            <a:ext cx="8686800" cy="511519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 místnosti stál stolek se třemi nohami.</a:t>
            </a:r>
          </a:p>
          <a:p>
            <a:r>
              <a:rPr lang="cs-CZ" dirty="0" smtClean="0"/>
              <a:t>Číslo 12 dělitelné nejen dvěma a třemi.</a:t>
            </a:r>
          </a:p>
          <a:p>
            <a:r>
              <a:rPr lang="cs-CZ" dirty="0" smtClean="0"/>
              <a:t>Šla jsem do restaurace s dalšími dvěma kamarády.</a:t>
            </a:r>
          </a:p>
          <a:p>
            <a:r>
              <a:rPr lang="cs-CZ" dirty="0" smtClean="0"/>
              <a:t>Od tří hodin máme recitační soutěž.</a:t>
            </a:r>
          </a:p>
          <a:p>
            <a:r>
              <a:rPr lang="cs-CZ" dirty="0" smtClean="0"/>
              <a:t>Upadl, ale hned stál na obou nohách.</a:t>
            </a:r>
          </a:p>
          <a:p>
            <a:r>
              <a:rPr lang="cs-CZ" dirty="0" smtClean="0"/>
              <a:t>Se svým plánem se svěřil pouze dvěma kamarádům.</a:t>
            </a:r>
          </a:p>
          <a:p>
            <a:r>
              <a:rPr lang="cs-CZ" dirty="0" smtClean="0"/>
              <a:t>Utkání se hrálo ve dvou poločasech. </a:t>
            </a:r>
            <a:endParaRPr lang="cs-CZ" dirty="0"/>
          </a:p>
        </p:txBody>
      </p:sp>
      <p:pic>
        <p:nvPicPr>
          <p:cNvPr id="6146" name="Picture 2" descr="C:\Users\Maruška\AppData\Local\Microsoft\Windows\Temporary Internet Files\Content.IE5\OF5S1J2O\MC9004377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395" y="3186235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10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40768"/>
            <a:ext cx="8686800" cy="8382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-2738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8199" y="-27384"/>
            <a:ext cx="885202" cy="1485900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2060848"/>
            <a:ext cx="9143999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6. ročník ZŠ</a:t>
            </a:r>
            <a:r>
              <a:rPr lang="cs-CZ" sz="2800" dirty="0"/>
              <a:t>. Praha: SPN, 2004, ISBN 80-7235-148-6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STYBLÍK, Vlastimil a kol. </a:t>
            </a:r>
            <a:r>
              <a:rPr lang="cs-CZ" sz="2800" i="1" dirty="0"/>
              <a:t>Český jazyk pro 7. ročník ZŠ</a:t>
            </a:r>
            <a:r>
              <a:rPr lang="cs-CZ" sz="2800" dirty="0"/>
              <a:t>. Praha: SPN, 2004, ISBN 80-7235-103-6.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KRAUSOVÁ</a:t>
            </a:r>
            <a:r>
              <a:rPr lang="cs-CZ" sz="2800" dirty="0"/>
              <a:t>, Zdeňka; TERŠOVÁ, Renata. </a:t>
            </a:r>
            <a:r>
              <a:rPr lang="cs-CZ" sz="2800" i="1" dirty="0"/>
              <a:t>Český jazyk pro 7. ročník. </a:t>
            </a:r>
            <a:r>
              <a:rPr lang="cs-CZ" sz="2800" dirty="0"/>
              <a:t>Plzeň: Fraus, 2004, ISBN 80-7238-320-5</a:t>
            </a:r>
            <a:r>
              <a:rPr lang="cs-CZ" sz="2800" dirty="0" smtClean="0"/>
              <a:t>.</a:t>
            </a:r>
            <a:endParaRPr lang="cs-CZ" sz="2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/>
              <a:t>KRAUSOVÁ, Zdeňka; TERŠOVÁ, Renata. </a:t>
            </a:r>
            <a:r>
              <a:rPr lang="cs-CZ" sz="2800" i="1" dirty="0"/>
              <a:t>Český jazyk pro 6</a:t>
            </a:r>
            <a:r>
              <a:rPr lang="cs-CZ" sz="2800" dirty="0"/>
              <a:t>. ročník. Plzeň: Fraus, 2003, ISBN 80-7238-206-3</a:t>
            </a:r>
            <a:r>
              <a:rPr lang="cs-CZ" sz="28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Obrázky: MS Office – Klipart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dirty="0" smtClean="0"/>
              <a:t>Vlastní zdroje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756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120</TotalTime>
  <Words>486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Číslovky</vt:lpstr>
      <vt:lpstr>Prezentace aplikace PowerPoint</vt:lpstr>
      <vt:lpstr>Druhy číslovek - opakování</vt:lpstr>
      <vt:lpstr>Číslovky – podle významu</vt:lpstr>
      <vt:lpstr>Urči druhy číslovek</vt:lpstr>
      <vt:lpstr>Pravopis číslovek</vt:lpstr>
      <vt:lpstr>Prezentace aplikace PowerPoint</vt:lpstr>
      <vt:lpstr>Doplňte tečky do textu</vt:lpstr>
      <vt:lpstr>Pamatuj!</vt:lpstr>
      <vt:lpstr>Doplň správné tvary číslovek</vt:lpstr>
      <vt:lpstr>Máš správně všechny číslovky?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Maruška</dc:creator>
  <cp:lastModifiedBy>Maruška</cp:lastModifiedBy>
  <cp:revision>14</cp:revision>
  <dcterms:created xsi:type="dcterms:W3CDTF">2013-04-14T18:37:24Z</dcterms:created>
  <dcterms:modified xsi:type="dcterms:W3CDTF">2013-04-29T17:41:10Z</dcterms:modified>
</cp:coreProperties>
</file>