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15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878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335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61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06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778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50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785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539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713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535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92005-A7BF-4B57-ADF6-19038499078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6F7216-CEA5-4C26-BD70-9F7F2B8A6B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065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59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42929344"/>
              </p:ext>
            </p:extLst>
          </p:nvPr>
        </p:nvGraphicFramePr>
        <p:xfrm>
          <a:off x="251520" y="1700808"/>
          <a:ext cx="8496944" cy="4662713"/>
        </p:xfrm>
        <a:graphic>
          <a:graphicData uri="http://schemas.openxmlformats.org/drawingml/2006/table">
            <a:tbl>
              <a:tblPr/>
              <a:tblGrid>
                <a:gridCol w="2897347"/>
                <a:gridCol w="5599597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VY_32_INOVACE_06_01_10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Slovesa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Výkladová prezentace je určena pro žáky 6. a 7. ročníku. Jedná se převážně o základní shrnutí učiva. V uvedených cvičeních žáci procvičují mluvnické kategorie, pomocí rozházených písmen skládají slovesa a určují mluvnické kategorie. Řešení se objeví při kliknutí. V závěru prezentace žáci ohodnotí svou práci – při kliknutí na veselého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postupují podle uvedených instrukcí. Při kliknutí na smutného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si dnešní učivo znovu zopakují.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4899" y="-111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5474" y="-1116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2369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to slovesa?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Slovesa vyjadřují děj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195736" y="2060848"/>
            <a:ext cx="1512168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707904" y="2060848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07904" y="2060848"/>
            <a:ext cx="2088232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539552" y="3212976"/>
            <a:ext cx="2088232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činnost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918092" y="3247770"/>
            <a:ext cx="2088232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stav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508104" y="3212976"/>
            <a:ext cx="2088232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změna stavu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4365104"/>
            <a:ext cx="2088232" cy="1944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běhat</a:t>
            </a:r>
          </a:p>
          <a:p>
            <a:pPr algn="ctr"/>
            <a:r>
              <a:rPr lang="cs-CZ" sz="2400" dirty="0" smtClean="0"/>
              <a:t>zpívat</a:t>
            </a:r>
          </a:p>
          <a:p>
            <a:pPr algn="ctr"/>
            <a:r>
              <a:rPr lang="cs-CZ" sz="2400" dirty="0" smtClean="0"/>
              <a:t>tančit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480682" y="4365104"/>
            <a:ext cx="2088232" cy="1944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zčervenat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změnit se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951820" y="4365104"/>
            <a:ext cx="2088232" cy="1944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sedět</a:t>
            </a:r>
          </a:p>
          <a:p>
            <a:pPr algn="ctr"/>
            <a:r>
              <a:rPr lang="cs-CZ" sz="2400" dirty="0" smtClean="0"/>
              <a:t>čekat</a:t>
            </a:r>
          </a:p>
          <a:p>
            <a:pPr algn="ctr"/>
            <a:r>
              <a:rPr lang="cs-CZ" sz="2400" dirty="0" smtClean="0"/>
              <a:t>těšit se</a:t>
            </a:r>
          </a:p>
        </p:txBody>
      </p:sp>
    </p:spTree>
    <p:extLst>
      <p:ext uri="{BB962C8B-B14F-4D97-AF65-F5344CB8AC3E}">
        <p14:creationId xmlns:p14="http://schemas.microsoft.com/office/powerpoint/2010/main" val="150314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tvar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395536" y="3068961"/>
            <a:ext cx="4040188" cy="2016224"/>
          </a:xfrm>
        </p:spPr>
        <p:txBody>
          <a:bodyPr/>
          <a:lstStyle/>
          <a:p>
            <a:r>
              <a:rPr lang="cs-CZ" dirty="0" smtClean="0"/>
              <a:t>Je vyjádřen jedním slovesem</a:t>
            </a:r>
          </a:p>
          <a:p>
            <a:r>
              <a:rPr lang="cs-CZ" dirty="0" smtClean="0"/>
              <a:t>Např. jít, pracuje, utíkáme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716016" y="3068961"/>
            <a:ext cx="4041775" cy="2160240"/>
          </a:xfrm>
        </p:spPr>
        <p:txBody>
          <a:bodyPr/>
          <a:lstStyle/>
          <a:p>
            <a:r>
              <a:rPr lang="cs-CZ" dirty="0" smtClean="0"/>
              <a:t>Je vyjádřen dvěma – nebo více – slovesy</a:t>
            </a:r>
          </a:p>
          <a:p>
            <a:r>
              <a:rPr lang="cs-CZ" dirty="0" smtClean="0"/>
              <a:t>Např. pracovali jste, utíkal by, byli bychom šli, bude pracovat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835696" y="1124744"/>
            <a:ext cx="230425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716016" y="1124744"/>
            <a:ext cx="208823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179512" y="1772816"/>
            <a:ext cx="2808312" cy="93610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jednoduchý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5580112" y="1802112"/>
            <a:ext cx="2808312" cy="93610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složený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971600" y="5085184"/>
            <a:ext cx="7416824" cy="14401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Všechny tvary minulého času jsou složené, vyjadřují se příčestí minulým významového slovesa a tvarem pomocného slovesa být.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0583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3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určujeme u sloves?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osoba – 1., 2., 3.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číslo – jednotné, množné</a:t>
            </a:r>
          </a:p>
          <a:p>
            <a:pPr marL="0" indent="0">
              <a:buNone/>
            </a:pPr>
            <a:r>
              <a:rPr lang="cs-CZ" dirty="0" smtClean="0"/>
              <a:t>způsob – oznamovací, podmiňovací, rozkazovací</a:t>
            </a:r>
          </a:p>
          <a:p>
            <a:pPr marL="0" indent="0">
              <a:buNone/>
            </a:pPr>
            <a:r>
              <a:rPr lang="cs-CZ" dirty="0" smtClean="0"/>
              <a:t>čas – minulý, přítomný, budoucí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rod</a:t>
            </a:r>
          </a:p>
          <a:p>
            <a:pPr marL="0" indent="0">
              <a:buNone/>
            </a:pPr>
            <a:r>
              <a:rPr lang="cs-CZ" dirty="0" smtClean="0"/>
              <a:t>vid</a:t>
            </a:r>
          </a:p>
          <a:p>
            <a:pPr marL="0" indent="0">
              <a:buNone/>
            </a:pPr>
            <a:r>
              <a:rPr lang="cs-CZ" dirty="0" smtClean="0"/>
              <a:t>třída</a:t>
            </a:r>
          </a:p>
          <a:p>
            <a:pPr marL="0" indent="0">
              <a:buNone/>
            </a:pPr>
            <a:r>
              <a:rPr lang="cs-CZ" dirty="0" smtClean="0"/>
              <a:t>vzor</a:t>
            </a:r>
          </a:p>
        </p:txBody>
      </p:sp>
      <p:sp>
        <p:nvSpPr>
          <p:cNvPr id="9" name="Popisek se šipkou doprava 8"/>
          <p:cNvSpPr/>
          <p:nvPr/>
        </p:nvSpPr>
        <p:spPr>
          <a:xfrm>
            <a:off x="1475656" y="4077072"/>
            <a:ext cx="1728192" cy="2160240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03848" y="4077072"/>
            <a:ext cx="3168352" cy="187220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Toto se budete učit ve vyšším ročníku.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5598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Určujeme čas u všech způsobů?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NE! Čas určujeme pouze u způsobu___________</a:t>
            </a:r>
          </a:p>
          <a:p>
            <a:pPr marL="0" indent="0">
              <a:buNone/>
            </a:pPr>
            <a:r>
              <a:rPr lang="cs-CZ" dirty="0" smtClean="0"/>
              <a:t>př.:</a:t>
            </a:r>
          </a:p>
          <a:p>
            <a:pPr marL="0" indent="0">
              <a:buNone/>
            </a:pPr>
            <a:r>
              <a:rPr lang="cs-CZ" i="1" dirty="0" smtClean="0"/>
              <a:t>Spi! – způsob rozkazovací, čas 0</a:t>
            </a:r>
          </a:p>
          <a:p>
            <a:pPr marL="0" indent="0">
              <a:buNone/>
            </a:pPr>
            <a:r>
              <a:rPr lang="cs-CZ" i="1" dirty="0" smtClean="0"/>
              <a:t>Viděli bychom – způsob podmiňovací přítomný,      čas 0</a:t>
            </a:r>
          </a:p>
          <a:p>
            <a:pPr marL="0" indent="0">
              <a:buNone/>
            </a:pPr>
            <a:r>
              <a:rPr lang="cs-CZ" i="1" dirty="0" smtClean="0"/>
              <a:t>Zkouší – způsob oznamovací, čas přítomný</a:t>
            </a:r>
            <a:endParaRPr lang="cs-CZ" i="1" dirty="0"/>
          </a:p>
        </p:txBody>
      </p:sp>
      <p:pic>
        <p:nvPicPr>
          <p:cNvPr id="1026" name="Picture 2" descr="C:\Users\Maruška\AppData\Local\Microsoft\Windows\Temporary Internet Files\Content.IE5\XKM73XPM\MC9004325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786" y="1268760"/>
            <a:ext cx="1452255" cy="143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20789" y="3114242"/>
            <a:ext cx="2232248" cy="58942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oznamovacího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6570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mluvnické kategorie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Osobu, číslo, způsob a čas</a:t>
            </a:r>
            <a:endParaRPr lang="cs-CZ" dirty="0"/>
          </a:p>
        </p:txBody>
      </p:sp>
      <p:sp>
        <p:nvSpPr>
          <p:cNvPr id="4" name="6cípá hvězda 3"/>
          <p:cNvSpPr/>
          <p:nvPr/>
        </p:nvSpPr>
        <p:spPr>
          <a:xfrm>
            <a:off x="539552" y="3068960"/>
            <a:ext cx="2088232" cy="2160240"/>
          </a:xfrm>
          <a:prstGeom prst="star6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Šipka doprava se zářezem 4"/>
          <p:cNvSpPr/>
          <p:nvPr/>
        </p:nvSpPr>
        <p:spPr>
          <a:xfrm>
            <a:off x="3131840" y="2492896"/>
            <a:ext cx="3456384" cy="1440160"/>
          </a:xfrm>
          <a:prstGeom prst="notched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p</a:t>
            </a:r>
            <a:r>
              <a:rPr lang="cs-CZ" sz="3200" dirty="0" smtClean="0">
                <a:solidFill>
                  <a:schemeClr val="tx1"/>
                </a:solidFill>
              </a:rPr>
              <a:t>ospíchal jsem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3347864" y="4725144"/>
            <a:ext cx="3240360" cy="1728192"/>
          </a:xfrm>
          <a:prstGeom prst="irregularSeal1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trhají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56176" y="1628800"/>
            <a:ext cx="2448272" cy="8640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utíkali byste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588224" y="3933056"/>
            <a:ext cx="2016224" cy="165618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přines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lna 8"/>
          <p:cNvSpPr/>
          <p:nvPr/>
        </p:nvSpPr>
        <p:spPr>
          <a:xfrm>
            <a:off x="539552" y="5589240"/>
            <a:ext cx="2592288" cy="1008112"/>
          </a:xfrm>
          <a:prstGeom prst="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l</a:t>
            </a:r>
            <a:r>
              <a:rPr lang="cs-CZ" sz="3200" dirty="0" smtClean="0">
                <a:solidFill>
                  <a:schemeClr val="tx1"/>
                </a:solidFill>
              </a:rPr>
              <a:t>yžoval bych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418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Podmiňovací způsob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Způsob podmiňovací vyjadřuje děj možný a děj, který by nastal, kdyby se splnily jisté podmínky.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 smtClean="0"/>
              <a:t>Kdybychom přišli včas, neujel by nám autobus.</a:t>
            </a:r>
          </a:p>
          <a:p>
            <a:pPr marL="0" indent="0">
              <a:buNone/>
            </a:pPr>
            <a:r>
              <a:rPr lang="cs-CZ" i="1" dirty="0" smtClean="0"/>
              <a:t>Petr by byl šel s námi.</a:t>
            </a:r>
            <a:endParaRPr lang="cs-CZ" i="1" dirty="0"/>
          </a:p>
        </p:txBody>
      </p:sp>
      <p:sp>
        <p:nvSpPr>
          <p:cNvPr id="4" name="Obdélník 3"/>
          <p:cNvSpPr/>
          <p:nvPr/>
        </p:nvSpPr>
        <p:spPr>
          <a:xfrm>
            <a:off x="539552" y="2193316"/>
            <a:ext cx="2448272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přítomný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652120" y="2193316"/>
            <a:ext cx="2448272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minulý</a:t>
            </a:r>
            <a:endParaRPr lang="cs-CZ" sz="3200" dirty="0"/>
          </a:p>
        </p:txBody>
      </p:sp>
      <p:cxnSp>
        <p:nvCxnSpPr>
          <p:cNvPr id="7" name="Přímá spojnice 6"/>
          <p:cNvCxnSpPr>
            <a:stCxn id="4" idx="0"/>
          </p:cNvCxnSpPr>
          <p:nvPr/>
        </p:nvCxnSpPr>
        <p:spPr>
          <a:xfrm flipV="1">
            <a:off x="1763688" y="1124744"/>
            <a:ext cx="1872208" cy="10685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5076056" y="1124744"/>
            <a:ext cx="2016224" cy="10685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36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Podmiňovací způsob přítomný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77656"/>
            <a:ext cx="8229600" cy="48965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Osoba	číslo jednotné		číslo množné</a:t>
            </a:r>
          </a:p>
          <a:p>
            <a:pPr marL="0" indent="0">
              <a:buNone/>
            </a:pPr>
            <a:r>
              <a:rPr lang="cs-CZ" dirty="0" smtClean="0"/>
              <a:t>1. 		četl bych			četli </a:t>
            </a:r>
            <a:r>
              <a:rPr lang="cs-CZ" dirty="0" smtClean="0">
                <a:solidFill>
                  <a:srgbClr val="FF0000"/>
                </a:solidFill>
              </a:rPr>
              <a:t>bychom</a:t>
            </a:r>
          </a:p>
          <a:p>
            <a:pPr marL="0" indent="0">
              <a:buNone/>
            </a:pPr>
            <a:r>
              <a:rPr lang="cs-CZ" dirty="0" smtClean="0"/>
              <a:t>2. 		četl bys			četli </a:t>
            </a:r>
            <a:r>
              <a:rPr lang="cs-CZ" dirty="0" smtClean="0">
                <a:solidFill>
                  <a:srgbClr val="FF0000"/>
                </a:solidFill>
              </a:rPr>
              <a:t>byste</a:t>
            </a:r>
          </a:p>
          <a:p>
            <a:pPr marL="0" indent="0">
              <a:buNone/>
            </a:pPr>
            <a:r>
              <a:rPr lang="cs-CZ" dirty="0" smtClean="0"/>
              <a:t>3. 		četl by			četli by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Utvoř od slovesa slyšet 2. os. č. mn.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vrátit se 1. os č. mn.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plavat 3. os. č. jed.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516216" y="4221088"/>
            <a:ext cx="252028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slyšeli byste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6588224" y="5013176"/>
            <a:ext cx="252028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vrátili byste se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444208" y="5805264"/>
            <a:ext cx="252028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plaval 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25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Podmiňovací způsob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6868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Osoba	číslo jednotné		číslo množné</a:t>
            </a:r>
          </a:p>
          <a:p>
            <a:pPr marL="0" indent="0">
              <a:buNone/>
            </a:pPr>
            <a:r>
              <a:rPr lang="cs-CZ" dirty="0" smtClean="0"/>
              <a:t>1.		byl bych četl		byli </a:t>
            </a:r>
            <a:r>
              <a:rPr lang="cs-CZ" dirty="0" smtClean="0">
                <a:solidFill>
                  <a:srgbClr val="FF0000"/>
                </a:solidFill>
              </a:rPr>
              <a:t>bychom</a:t>
            </a:r>
            <a:r>
              <a:rPr lang="cs-CZ" dirty="0" smtClean="0"/>
              <a:t> četli</a:t>
            </a:r>
          </a:p>
          <a:p>
            <a:pPr marL="0" indent="0">
              <a:buNone/>
            </a:pPr>
            <a:r>
              <a:rPr lang="cs-CZ" dirty="0" smtClean="0"/>
              <a:t>2.		byl bys četl			byli </a:t>
            </a:r>
            <a:r>
              <a:rPr lang="cs-CZ" dirty="0" smtClean="0">
                <a:solidFill>
                  <a:srgbClr val="FF0000"/>
                </a:solidFill>
              </a:rPr>
              <a:t>byste</a:t>
            </a:r>
            <a:r>
              <a:rPr lang="cs-CZ" dirty="0" smtClean="0"/>
              <a:t> četli</a:t>
            </a:r>
          </a:p>
          <a:p>
            <a:pPr marL="0" indent="0">
              <a:buNone/>
            </a:pPr>
            <a:r>
              <a:rPr lang="cs-CZ" dirty="0" smtClean="0"/>
              <a:t>3. 		byl by četl			byli by četli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Lze užívat i tvary: </a:t>
            </a:r>
            <a:r>
              <a:rPr lang="cs-CZ" i="1" dirty="0" smtClean="0"/>
              <a:t>byl bych býval četl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</a:t>
            </a:r>
            <a:r>
              <a:rPr lang="cs-CZ" i="1" dirty="0" smtClean="0"/>
              <a:t>byl bys býval četl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</a:t>
            </a:r>
            <a:r>
              <a:rPr lang="cs-CZ" i="1" dirty="0" smtClean="0"/>
              <a:t>byli bychom bývali četli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14662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 2. osobě čísla jednotného se u zvratných sloves k zvratnému zájmenu připojuje –s.</a:t>
            </a:r>
          </a:p>
          <a:p>
            <a:pPr marL="0" indent="0">
              <a:buNone/>
            </a:pPr>
            <a:r>
              <a:rPr lang="cs-CZ" dirty="0" smtClean="0"/>
              <a:t>Př.: </a:t>
            </a:r>
            <a:r>
              <a:rPr lang="cs-CZ" i="1" dirty="0" smtClean="0"/>
              <a:t>hrál by sis, učil by ses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Slovesné tvary bych, bys, bychom apod. bývají často spojeny se spojkou v jedno slovo.</a:t>
            </a:r>
          </a:p>
          <a:p>
            <a:pPr marL="0" indent="0">
              <a:buNone/>
            </a:pPr>
            <a:r>
              <a:rPr lang="cs-CZ" dirty="0" smtClean="0"/>
              <a:t>Př.: </a:t>
            </a:r>
            <a:r>
              <a:rPr lang="cs-CZ" i="1" dirty="0" smtClean="0"/>
              <a:t>kdybych přišel, abys nekřičel, kdybychom běželi…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Maruška\AppData\Local\Microsoft\Windows\Temporary Internet Files\Content.IE5\0HFAX8LC\MC900379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244582"/>
            <a:ext cx="1609785" cy="1611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50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souvětí a rozliš podmiňovací způsob přítomný a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Kdybys tam nechodil, _____________________</a:t>
            </a:r>
          </a:p>
          <a:p>
            <a:pPr marL="0" indent="0">
              <a:buNone/>
            </a:pPr>
            <a:r>
              <a:rPr lang="cs-CZ" dirty="0" smtClean="0"/>
              <a:t>Byli bychom ten výkres namalovali, __________</a:t>
            </a:r>
          </a:p>
          <a:p>
            <a:pPr marL="0" indent="0">
              <a:buNone/>
            </a:pPr>
            <a:r>
              <a:rPr lang="cs-CZ" dirty="0" smtClean="0"/>
              <a:t>Zapiš si dnešní úkol do sešitu, abys ___________</a:t>
            </a:r>
          </a:p>
          <a:p>
            <a:pPr marL="0" indent="0">
              <a:buNone/>
            </a:pPr>
            <a:r>
              <a:rPr lang="cs-CZ" dirty="0" smtClean="0"/>
              <a:t>Kdybyste jedli hodně zeleniny, ______________</a:t>
            </a:r>
          </a:p>
          <a:p>
            <a:pPr marL="0" indent="0">
              <a:buNone/>
            </a:pPr>
            <a:r>
              <a:rPr lang="cs-CZ" dirty="0" smtClean="0"/>
              <a:t>Maminka by byla ušila sukni, _______________</a:t>
            </a:r>
          </a:p>
          <a:p>
            <a:pPr marL="0" indent="0">
              <a:buNone/>
            </a:pPr>
            <a:r>
              <a:rPr lang="cs-CZ" dirty="0" smtClean="0"/>
              <a:t>Kdybyste přišli včas, _______________________</a:t>
            </a:r>
            <a:endParaRPr lang="cs-CZ" dirty="0"/>
          </a:p>
        </p:txBody>
      </p:sp>
      <p:pic>
        <p:nvPicPr>
          <p:cNvPr id="3074" name="Picture 2" descr="C:\Users\Maruška\AppData\Local\Microsoft\Windows\Temporary Internet Files\Content.IE5\0HFAX8LC\MC900379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229200"/>
            <a:ext cx="1248954" cy="1250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20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 slovesné způsoby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nebi svítí měsíc. </a:t>
            </a:r>
          </a:p>
          <a:p>
            <a:pPr marL="0" indent="0">
              <a:buNone/>
            </a:pPr>
            <a:r>
              <a:rPr lang="cs-CZ" dirty="0" smtClean="0"/>
              <a:t>Seď klidně. </a:t>
            </a:r>
          </a:p>
          <a:p>
            <a:pPr marL="0" indent="0">
              <a:buNone/>
            </a:pPr>
            <a:r>
              <a:rPr lang="cs-CZ" dirty="0" smtClean="0"/>
              <a:t>Kdyby byli počkali, mohli se s tebou domluvit.</a:t>
            </a:r>
          </a:p>
          <a:p>
            <a:pPr marL="0" indent="0">
              <a:buNone/>
            </a:pPr>
            <a:r>
              <a:rPr lang="cs-CZ" dirty="0" smtClean="0"/>
              <a:t>Na louce kvetly bílé sedmikrásky.</a:t>
            </a:r>
          </a:p>
          <a:p>
            <a:pPr marL="0" indent="0">
              <a:buNone/>
            </a:pPr>
            <a:r>
              <a:rPr lang="cs-CZ" dirty="0" smtClean="0"/>
              <a:t>Nešel bys se mnou dnes večer do kina?</a:t>
            </a:r>
          </a:p>
          <a:p>
            <a:pPr marL="0" indent="0">
              <a:buNone/>
            </a:pPr>
            <a:r>
              <a:rPr lang="cs-CZ" dirty="0" smtClean="0"/>
              <a:t>Neumaž si šaty.</a:t>
            </a:r>
          </a:p>
          <a:p>
            <a:pPr marL="0" indent="0">
              <a:buNone/>
            </a:pPr>
            <a:r>
              <a:rPr lang="cs-CZ" dirty="0" smtClean="0"/>
              <a:t>Už ses to konečně naučila?</a:t>
            </a:r>
          </a:p>
          <a:p>
            <a:pPr marL="0" indent="0">
              <a:buNone/>
            </a:pPr>
            <a:r>
              <a:rPr lang="cs-CZ" dirty="0" smtClean="0"/>
              <a:t>Jana by chtěla o prázdninách jet k moři.</a:t>
            </a:r>
          </a:p>
        </p:txBody>
      </p:sp>
    </p:spTree>
    <p:extLst>
      <p:ext uri="{BB962C8B-B14F-4D97-AF65-F5344CB8AC3E}">
        <p14:creationId xmlns:p14="http://schemas.microsoft.com/office/powerpoint/2010/main" val="395764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čas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07504" y="2016669"/>
            <a:ext cx="2808312" cy="79208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přítomný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148705" y="2016669"/>
            <a:ext cx="2808312" cy="79208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minulý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274836" y="2024844"/>
            <a:ext cx="2808312" cy="79208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budoucí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0655" y="3095541"/>
            <a:ext cx="2304256" cy="72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píšu, čtu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400733" y="4704964"/>
            <a:ext cx="2304256" cy="16154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Vyjadřuje se tvarem složeným: budu psát, budu číst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125973" y="3163491"/>
            <a:ext cx="2716286" cy="72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psal jsem, četl jsem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215942" y="4172727"/>
            <a:ext cx="2622075" cy="23488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Vyjadřuje se tvarem jednoduchým – napíšu, přečtu – nemohou vyjádřit čas přítomný</a:t>
            </a:r>
            <a:endParaRPr lang="cs-CZ" sz="2400" dirty="0"/>
          </a:p>
        </p:txBody>
      </p:sp>
      <p:cxnSp>
        <p:nvCxnSpPr>
          <p:cNvPr id="16" name="Přímá spojnice 15"/>
          <p:cNvCxnSpPr>
            <a:stCxn id="8" idx="0"/>
          </p:cNvCxnSpPr>
          <p:nvPr/>
        </p:nvCxnSpPr>
        <p:spPr>
          <a:xfrm flipV="1">
            <a:off x="1511660" y="1052736"/>
            <a:ext cx="2972456" cy="9639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84116" y="1052736"/>
            <a:ext cx="0" cy="9639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0" idx="0"/>
          </p:cNvCxnSpPr>
          <p:nvPr/>
        </p:nvCxnSpPr>
        <p:spPr>
          <a:xfrm>
            <a:off x="4484116" y="1052736"/>
            <a:ext cx="3194876" cy="972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10" idx="4"/>
          </p:cNvCxnSpPr>
          <p:nvPr/>
        </p:nvCxnSpPr>
        <p:spPr>
          <a:xfrm flipH="1">
            <a:off x="5076056" y="2816932"/>
            <a:ext cx="2602936" cy="18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0" idx="4"/>
          </p:cNvCxnSpPr>
          <p:nvPr/>
        </p:nvCxnSpPr>
        <p:spPr>
          <a:xfrm>
            <a:off x="7678992" y="2816932"/>
            <a:ext cx="0" cy="13557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0065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slovesa</a:t>
            </a:r>
            <a:endParaRPr lang="cs-CZ" dirty="0"/>
          </a:p>
        </p:txBody>
      </p:sp>
      <p:sp>
        <p:nvSpPr>
          <p:cNvPr id="3" name="Výbuch 1 2"/>
          <p:cNvSpPr/>
          <p:nvPr/>
        </p:nvSpPr>
        <p:spPr>
          <a:xfrm>
            <a:off x="899592" y="1844824"/>
            <a:ext cx="1008112" cy="1152128"/>
          </a:xfrm>
          <a:prstGeom prst="irregularSeal1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6732240" y="5373216"/>
            <a:ext cx="1008112" cy="1152128"/>
          </a:xfrm>
          <a:prstGeom prst="irregularSeal1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5961438" y="2890835"/>
            <a:ext cx="1008112" cy="1152128"/>
          </a:xfrm>
          <a:prstGeom prst="irregularSeal1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2699792" y="3789040"/>
            <a:ext cx="1008112" cy="1152128"/>
          </a:xfrm>
          <a:prstGeom prst="irregularSeal1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053192" y="2776505"/>
            <a:ext cx="792088" cy="73684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699792" y="5427369"/>
            <a:ext cx="792088" cy="73684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0" name="Ovál 9"/>
          <p:cNvSpPr/>
          <p:nvPr/>
        </p:nvSpPr>
        <p:spPr>
          <a:xfrm>
            <a:off x="4128039" y="2052464"/>
            <a:ext cx="792088" cy="73684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351912" y="5580856"/>
            <a:ext cx="792088" cy="73684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217750" y="4400443"/>
            <a:ext cx="792088" cy="73684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44871" y="3996680"/>
            <a:ext cx="792088" cy="73684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Čtyřiadvaceticípá hvězda 13"/>
          <p:cNvSpPr/>
          <p:nvPr/>
        </p:nvSpPr>
        <p:spPr>
          <a:xfrm>
            <a:off x="5202070" y="1804628"/>
            <a:ext cx="1116124" cy="1105272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Čtyřiadvaceticípá hvězda 14"/>
          <p:cNvSpPr/>
          <p:nvPr/>
        </p:nvSpPr>
        <p:spPr>
          <a:xfrm>
            <a:off x="7631832" y="4365104"/>
            <a:ext cx="1116124" cy="1105272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Čtyřiadvaceticípá hvězda 15"/>
          <p:cNvSpPr/>
          <p:nvPr/>
        </p:nvSpPr>
        <p:spPr>
          <a:xfrm>
            <a:off x="4497670" y="3165445"/>
            <a:ext cx="1116124" cy="1105272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Čtyřiadvaceticípá hvězda 16"/>
          <p:cNvSpPr/>
          <p:nvPr/>
        </p:nvSpPr>
        <p:spPr>
          <a:xfrm>
            <a:off x="878897" y="4996370"/>
            <a:ext cx="1116124" cy="1105272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Čtyřiadvaceticípá hvězda 17"/>
          <p:cNvSpPr/>
          <p:nvPr/>
        </p:nvSpPr>
        <p:spPr>
          <a:xfrm>
            <a:off x="1907704" y="2547118"/>
            <a:ext cx="1116124" cy="1105272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Čtyřiadvaceticípá hvězda 18"/>
          <p:cNvSpPr/>
          <p:nvPr/>
        </p:nvSpPr>
        <p:spPr>
          <a:xfrm>
            <a:off x="6969550" y="1633088"/>
            <a:ext cx="1116124" cy="1105272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Čtyřiadvaceticípá hvězda 19"/>
          <p:cNvSpPr/>
          <p:nvPr/>
        </p:nvSpPr>
        <p:spPr>
          <a:xfrm>
            <a:off x="3527884" y="4584655"/>
            <a:ext cx="1116124" cy="1105272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834807" y="1678398"/>
            <a:ext cx="738082" cy="742490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02833" y="2724409"/>
            <a:ext cx="738082" cy="742490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8085674" y="2927593"/>
            <a:ext cx="738082" cy="742490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055732" y="5597169"/>
            <a:ext cx="738082" cy="742490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600509" y="4084064"/>
            <a:ext cx="738082" cy="742490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727684" y="3797129"/>
            <a:ext cx="738082" cy="742490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438203" y="2958168"/>
            <a:ext cx="738082" cy="694222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81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/>
          <a:lstStyle/>
          <a:p>
            <a:r>
              <a:rPr lang="cs-CZ" dirty="0" smtClean="0"/>
              <a:t>U těchto sloves urči: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osobu	číslo		způsob		čas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39552" y="1556792"/>
            <a:ext cx="4752528" cy="9361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Našli jste správně?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54904" y="1155287"/>
            <a:ext cx="3024336" cy="280831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hrát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slyšet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přinést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otevřít</a:t>
            </a:r>
          </a:p>
        </p:txBody>
      </p:sp>
      <p:pic>
        <p:nvPicPr>
          <p:cNvPr id="4098" name="Picture 2" descr="C:\Users\Maruška\AppData\Local\Microsoft\Windows\Temporary Internet Files\Content.IE5\XKM73XPM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30871"/>
            <a:ext cx="3657143" cy="365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49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 ti dnes šlo toto učivo? Pokud jsi neměl/a problém, klikni na veselého </a:t>
            </a:r>
            <a:r>
              <a:rPr lang="cs-CZ" dirty="0" err="1" smtClean="0"/>
              <a:t>smajlíka</a:t>
            </a:r>
            <a:r>
              <a:rPr lang="cs-CZ" dirty="0" smtClean="0"/>
              <a:t>. Pokud jsi něčemu nerozuměl, klikni na smutného </a:t>
            </a:r>
            <a:r>
              <a:rPr lang="cs-CZ" dirty="0" err="1" smtClean="0"/>
              <a:t>smajlíka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Users\Maruška\AppData\Local\Microsoft\Windows\Temporary Internet Files\Content.IE5\0HFAX8LC\MC9004338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491" y="37170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uška\AppData\Local\Microsoft\Windows\Temporary Internet Files\Content.IE5\OF5S1J2O\MC900434407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7032"/>
            <a:ext cx="1598268" cy="1674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27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mi líto, vezmi si znovu sešit, popř. učebnici a procvičuj si danou látku. </a:t>
            </a:r>
          </a:p>
          <a:p>
            <a:pPr marL="0" indent="0">
              <a:buNone/>
            </a:pPr>
            <a:r>
              <a:rPr lang="cs-CZ" dirty="0" smtClean="0"/>
              <a:t>Příště učivo jistě zvládneš!</a:t>
            </a:r>
            <a:endParaRPr lang="cs-CZ" dirty="0"/>
          </a:p>
        </p:txBody>
      </p:sp>
      <p:pic>
        <p:nvPicPr>
          <p:cNvPr id="6146" name="Picture 2" descr="C:\Users\Maruška\AppData\Local\Microsoft\Windows\Temporary Internet Files\Content.IE5\OF5S1J2O\MC900434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7072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1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Výborně, učivo jsi zvládl/a. </a:t>
            </a:r>
          </a:p>
          <a:p>
            <a:pPr marL="0" indent="0">
              <a:buNone/>
            </a:pPr>
            <a:r>
              <a:rPr lang="cs-CZ" dirty="0" smtClean="0"/>
              <a:t>Můžeš pomoci těm spolužákům, kteří klikli na smutného </a:t>
            </a:r>
            <a:r>
              <a:rPr lang="cs-CZ" dirty="0" err="1" smtClean="0"/>
              <a:t>smajlíka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C:\Users\Maruška\AppData\Local\Microsoft\Windows\Temporary Internet Files\Content.IE5\0HFAX8LC\MC9004338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491" y="37170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216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663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1174" y="116632"/>
            <a:ext cx="885202" cy="148590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2132856"/>
            <a:ext cx="896448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6. ročník ZŠ</a:t>
            </a:r>
            <a:r>
              <a:rPr lang="cs-CZ" sz="2800" dirty="0"/>
              <a:t>. Praha: SPN, 2004, ISBN 80-7235-148-6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7. ročník ZŠ</a:t>
            </a:r>
            <a:r>
              <a:rPr lang="cs-CZ" sz="28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KRAUSOVÁ</a:t>
            </a:r>
            <a:r>
              <a:rPr lang="cs-CZ" sz="2800" dirty="0"/>
              <a:t>, Zdeňka; TERŠOVÁ, Renata. </a:t>
            </a:r>
            <a:r>
              <a:rPr lang="cs-CZ" sz="2800" i="1" dirty="0"/>
              <a:t>Český jazyk pro 7. ročník. </a:t>
            </a:r>
            <a:r>
              <a:rPr lang="cs-CZ" sz="2800" dirty="0"/>
              <a:t>Plzeň: Fraus, 2004, ISBN 80-7238-320-5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KRAUSOVÁ, Zdeňka; TERŠOVÁ, Renata. </a:t>
            </a:r>
            <a:r>
              <a:rPr lang="cs-CZ" sz="2800" i="1" dirty="0"/>
              <a:t>Český jazyk pro 6</a:t>
            </a:r>
            <a:r>
              <a:rPr lang="cs-CZ" sz="2800" dirty="0"/>
              <a:t>. ročník. Plzeň: Fraus, 2003, ISBN 80-7238-206-3</a:t>
            </a:r>
            <a:r>
              <a:rPr lang="cs-CZ" sz="28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Vlastní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742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228</TotalTime>
  <Words>667</Words>
  <Application>Microsoft Office PowerPoint</Application>
  <PresentationFormat>Předvádění na obrazovce (4:3)</PresentationFormat>
  <Paragraphs>174</Paragraphs>
  <Slides>20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Slovesa </vt:lpstr>
      <vt:lpstr>Prezentace aplikace PowerPoint</vt:lpstr>
      <vt:lpstr>Co jsou to slovesa?</vt:lpstr>
      <vt:lpstr>Slovesný tvar</vt:lpstr>
      <vt:lpstr>Co určujeme u sloves?</vt:lpstr>
      <vt:lpstr>Čas</vt:lpstr>
      <vt:lpstr>Urči mluvnické kategorie</vt:lpstr>
      <vt:lpstr>Podmiňovací způsob</vt:lpstr>
      <vt:lpstr>Podmiňovací způsob přítomný</vt:lpstr>
      <vt:lpstr>Podmiňovací způsob minulý</vt:lpstr>
      <vt:lpstr>Prezentace aplikace PowerPoint</vt:lpstr>
      <vt:lpstr>Doplň souvětí a rozliš podmiňovací způsob přítomný a minulý</vt:lpstr>
      <vt:lpstr>Rozliš slovesné způsoby</vt:lpstr>
      <vt:lpstr>Slovesný čas</vt:lpstr>
      <vt:lpstr>Najdi slovesa</vt:lpstr>
      <vt:lpstr>Řešení</vt:lpstr>
      <vt:lpstr>???</vt:lpstr>
      <vt:lpstr></vt:lpstr>
      <vt:lpstr>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</dc:title>
  <dc:creator>Maruška</dc:creator>
  <cp:lastModifiedBy>Maruška</cp:lastModifiedBy>
  <cp:revision>15</cp:revision>
  <dcterms:created xsi:type="dcterms:W3CDTF">2013-04-14T18:39:43Z</dcterms:created>
  <dcterms:modified xsi:type="dcterms:W3CDTF">2013-04-28T13:26:41Z</dcterms:modified>
</cp:coreProperties>
</file>