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9649" autoAdjust="0"/>
  </p:normalViewPr>
  <p:slideViewPr>
    <p:cSldViewPr>
      <p:cViewPr>
        <p:scale>
          <a:sx n="77" d="100"/>
          <a:sy n="77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http/upload.wikimedia.org/wikipedia/common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917382466"/>
              </p:ext>
            </p:extLst>
          </p:nvPr>
        </p:nvGraphicFramePr>
        <p:xfrm>
          <a:off x="611560" y="2132856"/>
          <a:ext cx="7704856" cy="3563110"/>
        </p:xfrm>
        <a:graphic>
          <a:graphicData uri="http://schemas.openxmlformats.org/drawingml/2006/table">
            <a:tbl>
              <a:tblPr/>
              <a:tblGrid>
                <a:gridCol w="2591133"/>
                <a:gridCol w="5113723"/>
              </a:tblGrid>
              <a:tr h="3732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bg2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8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VY_32_INOVACE_02_02_06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32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Románská kultura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45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Zelenková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39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doplňuje učebnici Dějepis pro 7.r., výklad učitele. Může sloužit jako strukturovaný zápis látky.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bg2"/>
                </a:solidFill>
              </a:rPr>
              <a:t>1. Materiál je určen pro práci na interaktivní tabuli a na PC.</a:t>
            </a:r>
          </a:p>
          <a:p>
            <a:pPr marL="0" indent="0">
              <a:buNone/>
            </a:pPr>
            <a:r>
              <a:rPr lang="cs-CZ" dirty="0">
                <a:solidFill>
                  <a:schemeClr val="bg2"/>
                </a:solidFill>
              </a:rPr>
              <a:t>2. Není časově </a:t>
            </a:r>
            <a:r>
              <a:rPr lang="cs-CZ" dirty="0" smtClean="0">
                <a:solidFill>
                  <a:schemeClr val="bg2"/>
                </a:solidFill>
              </a:rPr>
              <a:t>náročný, lze využít k výkladu, procvičování i opakování.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/>
                </a:solidFill>
              </a:rPr>
              <a:t>3</a:t>
            </a:r>
            <a:r>
              <a:rPr lang="cs-CZ" dirty="0">
                <a:solidFill>
                  <a:schemeClr val="bg2"/>
                </a:solidFill>
              </a:rPr>
              <a:t>. Grafické zpracování je doplněno animačními efekty, které by měly zaujmout žáky.</a:t>
            </a:r>
          </a:p>
          <a:p>
            <a:pPr marL="0" indent="0">
              <a:buNone/>
            </a:pPr>
            <a:r>
              <a:rPr lang="cs-CZ" dirty="0">
                <a:solidFill>
                  <a:schemeClr val="bg2"/>
                </a:solidFill>
              </a:rPr>
              <a:t>4. Snímek č. </a:t>
            </a:r>
            <a:r>
              <a:rPr lang="cs-CZ" dirty="0" smtClean="0">
                <a:solidFill>
                  <a:schemeClr val="bg2"/>
                </a:solidFill>
              </a:rPr>
              <a:t>3,5,8, 9, doplňují obrázky.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/>
                </a:solidFill>
              </a:rPr>
              <a:t>5. Snímek </a:t>
            </a:r>
            <a:r>
              <a:rPr lang="cs-CZ" dirty="0">
                <a:solidFill>
                  <a:schemeClr val="bg2"/>
                </a:solidFill>
              </a:rPr>
              <a:t>č. </a:t>
            </a:r>
            <a:r>
              <a:rPr lang="cs-CZ" dirty="0" smtClean="0">
                <a:solidFill>
                  <a:schemeClr val="bg2"/>
                </a:solidFill>
              </a:rPr>
              <a:t>10 </a:t>
            </a:r>
            <a:r>
              <a:rPr lang="cs-CZ" dirty="0">
                <a:solidFill>
                  <a:schemeClr val="bg2"/>
                </a:solidFill>
              </a:rPr>
              <a:t>– závěrečné shrnutí podle </a:t>
            </a:r>
            <a:r>
              <a:rPr lang="cs-CZ" dirty="0" smtClean="0">
                <a:solidFill>
                  <a:schemeClr val="bg2"/>
                </a:solidFill>
              </a:rPr>
              <a:t>slov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/>
                </a:solidFill>
              </a:rPr>
              <a:t>z přesmyčky. Žáci si ověří kliknutím myší správnost řešení.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  <a:endParaRPr lang="cs-CZ" sz="2800" dirty="0">
              <a:solidFill>
                <a:schemeClr val="bg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5114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24000"/>
            <a:ext cx="9144000" cy="5334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Kde? -  západní + střední Evropa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         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Kdy?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11. až 13.stol.</a:t>
            </a:r>
            <a:endParaRPr lang="cs-CZ" sz="2800" dirty="0">
              <a:solidFill>
                <a:schemeClr val="bg1"/>
              </a:solidFill>
              <a:latin typeface="Century Gothic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            </a:t>
            </a:r>
            <a:r>
              <a:rPr lang="cs-CZ" sz="4900" dirty="0" smtClean="0">
                <a:solidFill>
                  <a:schemeClr val="bg1"/>
                </a:solidFill>
                <a:latin typeface="Century Gothic" pitchFamily="34" charset="0"/>
              </a:rPr>
              <a:t>Románský </a:t>
            </a:r>
            <a:r>
              <a:rPr lang="cs-CZ" sz="4900" dirty="0">
                <a:solidFill>
                  <a:schemeClr val="bg1"/>
                </a:solidFill>
                <a:latin typeface="Century Gothic" pitchFamily="34" charset="0"/>
              </a:rPr>
              <a:t>sloh</a:t>
            </a:r>
            <a:br>
              <a:rPr lang="cs-CZ" sz="4900" dirty="0">
                <a:solidFill>
                  <a:schemeClr val="bg1"/>
                </a:solidFill>
                <a:latin typeface="Century Gothic" pitchFamily="34" charset="0"/>
              </a:rPr>
            </a:br>
            <a:endParaRPr lang="cs-CZ" sz="4900" dirty="0">
              <a:solidFill>
                <a:schemeClr val="bg1"/>
              </a:solidFill>
              <a:latin typeface="Century Gothic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87824" y="1412776"/>
            <a:ext cx="4464496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987824" y="2492896"/>
            <a:ext cx="2952328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8854" y="3645024"/>
            <a:ext cx="3888432" cy="2669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851920" y="3645024"/>
            <a:ext cx="2592288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kostel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3783523"/>
            <a:ext cx="27091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Century Gothic" pitchFamily="34" charset="0"/>
              </a:rPr>
              <a:t>Kostel sv. Michala v </a:t>
            </a:r>
            <a:r>
              <a:rPr lang="cs-CZ" sz="1200" dirty="0" err="1" smtClean="0">
                <a:solidFill>
                  <a:schemeClr val="bg1"/>
                </a:solidFill>
                <a:latin typeface="Century Gothic" pitchFamily="34" charset="0"/>
              </a:rPr>
              <a:t>Hildesheimu</a:t>
            </a:r>
            <a:endParaRPr lang="cs-CZ" sz="1200" dirty="0">
              <a:solidFill>
                <a:schemeClr val="bg1"/>
              </a:solidFill>
              <a:latin typeface="Century Gothic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963" y="3916661"/>
            <a:ext cx="3170437" cy="2502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309770" y="3645024"/>
            <a:ext cx="2592288" cy="50405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kostel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3797424"/>
            <a:ext cx="175560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2"/>
                </a:solidFill>
                <a:latin typeface="Century Gothic" pitchFamily="34" charset="0"/>
              </a:rPr>
              <a:t>Kostel San </a:t>
            </a:r>
            <a:r>
              <a:rPr lang="cs-CZ" sz="1200" dirty="0" err="1" smtClean="0">
                <a:solidFill>
                  <a:schemeClr val="bg2"/>
                </a:solidFill>
                <a:latin typeface="Century Gothic" pitchFamily="34" charset="0"/>
              </a:rPr>
              <a:t>Sisto</a:t>
            </a:r>
            <a:r>
              <a:rPr lang="cs-CZ" sz="1200" dirty="0" smtClean="0">
                <a:solidFill>
                  <a:schemeClr val="bg2"/>
                </a:solidFill>
                <a:latin typeface="Century Gothic" pitchFamily="34" charset="0"/>
              </a:rPr>
              <a:t> v Pise</a:t>
            </a:r>
            <a:endParaRPr lang="cs-CZ" sz="1200" dirty="0">
              <a:solidFill>
                <a:schemeClr val="bg2"/>
              </a:solidFill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8900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9" grpId="0"/>
      <p:bldP spid="12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24000"/>
            <a:ext cx="9144000" cy="5334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i="1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                        vliv umění a staveb Říma  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    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  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</a:t>
            </a:r>
            <a:r>
              <a:rPr lang="cs-CZ" dirty="0" smtClean="0">
                <a:solidFill>
                  <a:schemeClr val="bg2"/>
                </a:solidFill>
                <a:latin typeface="Century Gothic" pitchFamily="34" charset="0"/>
              </a:rPr>
              <a:t>Jak vznikl románský sloh?</a:t>
            </a:r>
            <a:r>
              <a:rPr lang="cs-CZ" dirty="0">
                <a:solidFill>
                  <a:schemeClr val="bg2"/>
                </a:solidFill>
                <a:latin typeface="Century Gothic" pitchFamily="34" charset="0"/>
              </a:rPr>
              <a:t/>
            </a:r>
            <a:br>
              <a:rPr lang="cs-CZ" dirty="0">
                <a:solidFill>
                  <a:schemeClr val="bg2"/>
                </a:solidFill>
                <a:latin typeface="Century Gothic" pitchFamily="34" charset="0"/>
              </a:rPr>
            </a:br>
            <a:endParaRPr lang="cs-CZ" dirty="0">
              <a:solidFill>
                <a:schemeClr val="bg2"/>
              </a:solidFill>
              <a:latin typeface="Century Gothic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374291" y="766119"/>
            <a:ext cx="0" cy="757881"/>
          </a:xfrm>
          <a:prstGeom prst="straightConnector1">
            <a:avLst/>
          </a:prstGeom>
          <a:ln w="762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69194671"/>
              </p:ext>
            </p:extLst>
          </p:nvPr>
        </p:nvGraphicFramePr>
        <p:xfrm>
          <a:off x="1331640" y="2564904"/>
          <a:ext cx="6360368" cy="417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60368"/>
              </a:tblGrid>
              <a:tr h="895407">
                <a:tc>
                  <a:txBody>
                    <a:bodyPr/>
                    <a:lstStyle/>
                    <a:p>
                      <a:endParaRPr lang="cs-CZ" sz="28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                       </a:t>
                      </a:r>
                      <a:r>
                        <a:rPr lang="cs-CZ" sz="3200" dirty="0" smtClean="0">
                          <a:solidFill>
                            <a:schemeClr val="bg1"/>
                          </a:solidFill>
                          <a:latin typeface="Century Gothic" pitchFamily="34" charset="0"/>
                          <a:cs typeface="Arial" pitchFamily="34" charset="0"/>
                        </a:rPr>
                        <a:t>Znaky:</a:t>
                      </a:r>
                      <a:endParaRPr lang="cs-CZ" sz="3200" dirty="0">
                        <a:solidFill>
                          <a:schemeClr val="bg1"/>
                        </a:solidFill>
                        <a:latin typeface="Century Gothic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75360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půlkruhový oblouk u oken a vchodů</a:t>
                      </a:r>
                      <a:endParaRPr lang="cs-CZ" sz="28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75360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silné zdi a úzká</a:t>
                      </a:r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 okna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753605">
                <a:tc>
                  <a:txBody>
                    <a:bodyPr/>
                    <a:lstStyle/>
                    <a:p>
                      <a:endParaRPr lang="cs-CZ" sz="1800" dirty="0" smtClean="0">
                        <a:latin typeface="+mj-lt"/>
                        <a:cs typeface="Arial" pitchFamily="34" charset="0"/>
                      </a:endParaRPr>
                    </a:p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podpůrné</a:t>
                      </a:r>
                      <a:r>
                        <a:rPr lang="cs-CZ" sz="2800" baseline="0" dirty="0" smtClean="0">
                          <a:latin typeface="Arial" pitchFamily="34" charset="0"/>
                          <a:cs typeface="Arial" pitchFamily="34" charset="0"/>
                        </a:rPr>
                        <a:t> sloupy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75360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>
                          <a:latin typeface="Arial" pitchFamily="34" charset="0"/>
                          <a:cs typeface="Arial" pitchFamily="34" charset="0"/>
                        </a:rPr>
                        <a:t>fresky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38463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24000"/>
            <a:ext cx="9144000" cy="5334000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    Stavby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rotundy</a:t>
            </a: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 = malé kostely s kruhovým půdorysem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baziliky</a:t>
            </a: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 = složitější, 3lodní chrám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první hrady</a:t>
            </a:r>
            <a:endParaRPr lang="cs-CZ" sz="2800" b="1" dirty="0">
              <a:solidFill>
                <a:schemeClr val="bg1"/>
              </a:solidFill>
              <a:latin typeface="Century Gothic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>
                <a:solidFill>
                  <a:schemeClr val="bg2"/>
                </a:solidFill>
                <a:latin typeface="Century Gothic" pitchFamily="34" charset="0"/>
              </a:rPr>
              <a:t>Materiál staveb </a:t>
            </a:r>
            <a:r>
              <a:rPr lang="cs-CZ" dirty="0"/>
              <a:t>               </a:t>
            </a:r>
            <a:r>
              <a:rPr lang="cs-CZ" dirty="0">
                <a:solidFill>
                  <a:schemeClr val="bg2"/>
                </a:solidFill>
                <a:latin typeface="Century Gothic" pitchFamily="34" charset="0"/>
              </a:rPr>
              <a:t>kámen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120759" y="476672"/>
            <a:ext cx="1334530" cy="5800"/>
          </a:xfrm>
          <a:prstGeom prst="straightConnector1">
            <a:avLst/>
          </a:prstGeom>
          <a:ln w="76200"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467544" y="2060848"/>
            <a:ext cx="7920880" cy="50405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0480" y="2983748"/>
            <a:ext cx="5472608" cy="50405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86419" y="3933056"/>
            <a:ext cx="2016224" cy="50405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56537" y="3933056"/>
            <a:ext cx="3127629" cy="21600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 rot="10800000" flipV="1">
            <a:off x="4211959" y="4354549"/>
            <a:ext cx="1872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rotunda na  Řípu</a:t>
            </a:r>
            <a:endParaRPr lang="cs-CZ" dirty="0">
              <a:solidFill>
                <a:schemeClr val="bg2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394" y="4597725"/>
            <a:ext cx="2448273" cy="20608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55576" y="4981818"/>
            <a:ext cx="9637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bazilika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>sv. Jiří</a:t>
            </a:r>
            <a:endParaRPr lang="cs-CZ" dirty="0">
              <a:solidFill>
                <a:schemeClr val="bg2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3271" y="4354549"/>
            <a:ext cx="2602307" cy="211460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812360" y="4612486"/>
            <a:ext cx="848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Zvíkov</a:t>
            </a:r>
            <a:endParaRPr lang="cs-CZ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695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24000"/>
            <a:ext cx="9144000" cy="5334000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  rotunda na Řípě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 rotunda na Vyšehradě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 bazilika 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sv.Jiří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na Pražském hradě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 klášterní kostel v Doksanech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             </a:t>
            </a:r>
            <a:r>
              <a:rPr lang="cs-CZ" dirty="0" smtClean="0">
                <a:solidFill>
                  <a:schemeClr val="bg2"/>
                </a:solidFill>
                <a:latin typeface="Century Gothic" pitchFamily="34" charset="0"/>
              </a:rPr>
              <a:t>Památky:</a:t>
            </a:r>
            <a:endParaRPr lang="cs-CZ" dirty="0">
              <a:solidFill>
                <a:schemeClr val="bg2"/>
              </a:solidFill>
              <a:latin typeface="Century Gothic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23728" y="1556792"/>
            <a:ext cx="6696744" cy="4320480"/>
          </a:xfrm>
          <a:prstGeom prst="roundRect">
            <a:avLst/>
          </a:prstGeom>
          <a:solidFill>
            <a:srgbClr val="FF0000"/>
          </a:solidFill>
          <a:scene3d>
            <a:camera prst="perspectiveHeroicExtremeRigh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7120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24000"/>
            <a:ext cx="868680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Velký stavební ruch v Praze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Century Gothic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přestavba Pražského hradu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upraven kostel sv. Víta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Century Gothic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domy bohatých měšťanů</a:t>
            </a:r>
            <a:endParaRPr lang="cs-CZ" sz="2800" dirty="0">
              <a:solidFill>
                <a:schemeClr val="bg1"/>
              </a:solidFill>
              <a:latin typeface="Century Gothic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51520" y="2780928"/>
            <a:ext cx="864096" cy="0"/>
          </a:xfrm>
          <a:prstGeom prst="straightConnector1">
            <a:avLst/>
          </a:prstGeom>
          <a:ln w="76200"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51520" y="4797152"/>
            <a:ext cx="864096" cy="0"/>
          </a:xfrm>
          <a:prstGeom prst="straightConnector1">
            <a:avLst/>
          </a:prstGeom>
          <a:ln w="76200"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51520" y="3789040"/>
            <a:ext cx="864096" cy="0"/>
          </a:xfrm>
          <a:prstGeom prst="straightConnector1">
            <a:avLst/>
          </a:prstGeom>
          <a:ln w="76200">
            <a:solidFill>
              <a:schemeClr val="accent5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92452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24000"/>
            <a:ext cx="9144000" cy="5334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</a:t>
            </a: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knihy náboženské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</a:t>
            </a:r>
            <a:r>
              <a:rPr lang="cs-CZ" sz="2800" dirty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legendy </a:t>
            </a:r>
            <a:endParaRPr lang="cs-CZ" sz="2800" dirty="0" smtClean="0">
              <a:solidFill>
                <a:schemeClr val="bg1"/>
              </a:solidFill>
              <a:latin typeface="Century Gothic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kroniky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Vyšehradský kodex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 </a:t>
            </a:r>
            <a:endParaRPr lang="cs-CZ" sz="2800" dirty="0" smtClean="0">
              <a:solidFill>
                <a:schemeClr val="bg1"/>
              </a:solidFill>
              <a:latin typeface="Century Gothic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</a:t>
            </a: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Jazyk -   latina</a:t>
            </a:r>
            <a:endParaRPr lang="cs-CZ" sz="2800" dirty="0">
              <a:solidFill>
                <a:schemeClr val="bg1"/>
              </a:solidFill>
              <a:latin typeface="Century Gothic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</a:t>
            </a:r>
            <a:r>
              <a:rPr lang="cs-CZ" dirty="0" smtClean="0">
                <a:solidFill>
                  <a:schemeClr val="bg2"/>
                </a:solidFill>
                <a:latin typeface="Century Gothic" pitchFamily="34" charset="0"/>
              </a:rPr>
              <a:t>Šíření </a:t>
            </a:r>
            <a:r>
              <a:rPr lang="cs-CZ" dirty="0">
                <a:solidFill>
                  <a:schemeClr val="bg2"/>
                </a:solidFill>
                <a:latin typeface="Century Gothic" pitchFamily="34" charset="0"/>
              </a:rPr>
              <a:t>pergamenových rukopisů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2195736" y="4869160"/>
            <a:ext cx="1656184" cy="72008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033" b="94106" l="560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28799"/>
            <a:ext cx="3960440" cy="381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40790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24000"/>
            <a:ext cx="8686800" cy="5334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                   legenda o sv. Václavovi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Century Gothic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                   legenda o sv. Ludmile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Century Gothic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                   legenda o sv. Vojtěchovi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Century Gothic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entury Gothic" pitchFamily="34" charset="0"/>
                <a:cs typeface="Arial" pitchFamily="34" charset="0"/>
              </a:rPr>
              <a:t>                  </a:t>
            </a:r>
            <a:r>
              <a:rPr lang="cs-CZ" sz="2800" b="1" dirty="0" smtClean="0">
                <a:solidFill>
                  <a:srgbClr val="FF0000"/>
                </a:solidFill>
                <a:latin typeface="Century Gothic" pitchFamily="34" charset="0"/>
                <a:cs typeface="Arial" pitchFamily="34" charset="0"/>
              </a:rPr>
              <a:t>Kosmova kronika česká</a:t>
            </a:r>
            <a:endParaRPr lang="cs-CZ" sz="2800" b="1" dirty="0">
              <a:solidFill>
                <a:srgbClr val="FF0000"/>
              </a:solidFill>
              <a:latin typeface="Century Gothic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</a:t>
            </a:r>
            <a:r>
              <a:rPr lang="cs-CZ" dirty="0" smtClean="0">
                <a:solidFill>
                  <a:schemeClr val="bg2"/>
                </a:solidFill>
                <a:latin typeface="Century Gothic" pitchFamily="34" charset="0"/>
              </a:rPr>
              <a:t>Nejstarší literární památky</a:t>
            </a:r>
            <a:r>
              <a:rPr lang="cs-CZ" dirty="0">
                <a:solidFill>
                  <a:schemeClr val="bg2"/>
                </a:solidFill>
                <a:latin typeface="Century Gothic" pitchFamily="34" charset="0"/>
              </a:rPr>
              <a:t>: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789040"/>
            <a:ext cx="1656182" cy="234868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899593"/>
            <a:ext cx="1905000" cy="2819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37398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ANITAL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KABAZILI                   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ŠIMNI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TURONDA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2"/>
                </a:solidFill>
                <a:latin typeface="Century Gothic" pitchFamily="34" charset="0"/>
              </a:rPr>
              <a:t>V přesmyčce odhalíš slova, o kterých jsme hovořili:</a:t>
            </a:r>
            <a:endParaRPr lang="cs-CZ" sz="2800" dirty="0">
              <a:solidFill>
                <a:schemeClr val="bg2"/>
              </a:solidFill>
              <a:latin typeface="Century Gothic" pitchFamily="34" charset="0"/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3059832" y="1916832"/>
            <a:ext cx="529208" cy="378332"/>
          </a:xfrm>
          <a:prstGeom prst="flowChartProcess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rot="10800000" flipV="1">
            <a:off x="4355976" y="2011414"/>
            <a:ext cx="1656184" cy="2837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  <a:latin typeface="Century Gothic" pitchFamily="34" charset="0"/>
              </a:rPr>
              <a:t>LATINA</a:t>
            </a:r>
            <a:r>
              <a:rPr lang="cs-CZ" dirty="0" smtClean="0">
                <a:latin typeface="Century Gothic" pitchFamily="34" charset="0"/>
              </a:rPr>
              <a:t> 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427984" y="2361871"/>
            <a:ext cx="1728192" cy="3470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BAZILIKA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4067944" y="2780928"/>
            <a:ext cx="1944216" cy="576064"/>
          </a:xfrm>
          <a:prstGeom prst="flowChartProcess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entury Gothic" pitchFamily="34" charset="0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Century Gothic" pitchFamily="34" charset="0"/>
              </a:rPr>
              <a:t>MNIŠI</a:t>
            </a:r>
            <a:endParaRPr lang="cs-CZ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4644008" y="3429000"/>
            <a:ext cx="1368152" cy="414336"/>
          </a:xfrm>
          <a:prstGeom prst="flowChartProcess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  <a:latin typeface="Century Gothic" pitchFamily="34" charset="0"/>
              </a:rPr>
              <a:t>ROTUNDA</a:t>
            </a:r>
            <a:endParaRPr lang="cs-CZ" dirty="0">
              <a:solidFill>
                <a:srgbClr val="FF0000"/>
              </a:solidFill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3853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/>
      <p:bldP spid="16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solidFill>
                  <a:schemeClr val="bg2"/>
                </a:solidFill>
              </a:rPr>
              <a:t>ČECHURA, Jaroslav a kol. </a:t>
            </a:r>
            <a:r>
              <a:rPr lang="cs-CZ" sz="2000" i="1" dirty="0">
                <a:solidFill>
                  <a:schemeClr val="bg2"/>
                </a:solidFill>
              </a:rPr>
              <a:t>Dějepis pro 7. ročník</a:t>
            </a:r>
            <a:r>
              <a:rPr lang="cs-CZ" sz="2000" dirty="0">
                <a:solidFill>
                  <a:schemeClr val="bg2"/>
                </a:solidFill>
              </a:rPr>
              <a:t>. Praha: SPN, 2004, ISBN 80-7235-275-X.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bg2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bg2"/>
                </a:solidFill>
              </a:rPr>
              <a:t>VYKOUPIL, Libor. </a:t>
            </a:r>
            <a:r>
              <a:rPr lang="cs-CZ" sz="2000" i="1" dirty="0">
                <a:solidFill>
                  <a:schemeClr val="bg2"/>
                </a:solidFill>
              </a:rPr>
              <a:t>Dějepis - středověk a počátky novověku</a:t>
            </a:r>
            <a:r>
              <a:rPr lang="cs-CZ" sz="2000" dirty="0">
                <a:solidFill>
                  <a:schemeClr val="bg2"/>
                </a:solidFill>
              </a:rPr>
              <a:t>. Brno: Nová škola, 2008, ISBN 80-7289-089-1.</a:t>
            </a: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http://http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upload.wikimedia.org/wikipedia/commons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2000" dirty="0">
              <a:solidFill>
                <a:schemeClr val="bg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210</TotalTime>
  <Words>373</Words>
  <Application>Microsoft Office PowerPoint</Application>
  <PresentationFormat>Předvádění na obrazovce (4:3)</PresentationFormat>
  <Paragraphs>105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Snímek 1</vt:lpstr>
      <vt:lpstr>Anotace:</vt:lpstr>
      <vt:lpstr>                                      Románský sloh </vt:lpstr>
      <vt:lpstr>           Jak vznikl románský sloh? </vt:lpstr>
      <vt:lpstr> Materiál staveb                kámen </vt:lpstr>
      <vt:lpstr>              Památky:</vt:lpstr>
      <vt:lpstr>Snímek 7</vt:lpstr>
      <vt:lpstr>    Šíření pergamenových rukopisů</vt:lpstr>
      <vt:lpstr>           Nejstarší literární památky: </vt:lpstr>
      <vt:lpstr>V přesmyčce odhalíš slova, o kterých jsme hovořili: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U1</cp:lastModifiedBy>
  <cp:revision>26</cp:revision>
  <dcterms:created xsi:type="dcterms:W3CDTF">2012-11-26T19:09:11Z</dcterms:created>
  <dcterms:modified xsi:type="dcterms:W3CDTF">2013-05-07T19:31:57Z</dcterms:modified>
</cp:coreProperties>
</file>