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72" r:id="rId3"/>
    <p:sldId id="258" r:id="rId4"/>
    <p:sldId id="259" r:id="rId5"/>
    <p:sldId id="260" r:id="rId6"/>
    <p:sldId id="261" r:id="rId7"/>
    <p:sldId id="262" r:id="rId8"/>
    <p:sldId id="269" r:id="rId9"/>
    <p:sldId id="271" r:id="rId10"/>
    <p:sldId id="264" r:id="rId11"/>
    <p:sldId id="25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7" d="100"/>
          <a:sy n="77" d="100"/>
        </p:scale>
        <p:origin x="-306" y="21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516624"/>
            <a:ext cx="7315200" cy="2595025"/>
          </a:xfrm>
        </p:spPr>
        <p:txBody>
          <a:bodyPr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166530"/>
            <a:ext cx="7315200" cy="1144632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017572"/>
            <a:ext cx="7315200" cy="1293592"/>
          </a:xfrm>
        </p:spPr>
        <p:txBody>
          <a:bodyPr anchor="t"/>
          <a:lstStyle>
            <a:lvl1pPr algn="l">
              <a:defRPr sz="40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3865097"/>
            <a:ext cx="7315200" cy="1098439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914400" y="1544715"/>
            <a:ext cx="7315200" cy="115409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914400" y="2743200"/>
            <a:ext cx="3566160" cy="359359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81728" y="2743200"/>
            <a:ext cx="3566160" cy="35956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6348" y="2743200"/>
            <a:ext cx="3364992" cy="621792"/>
          </a:xfrm>
        </p:spPr>
        <p:txBody>
          <a:bodyPr anchor="b">
            <a:noAutofit/>
          </a:bodyPr>
          <a:lstStyle>
            <a:lvl1pPr marL="0" indent="0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85144" y="2743200"/>
            <a:ext cx="3362062" cy="621792"/>
          </a:xfrm>
        </p:spPr>
        <p:txBody>
          <a:bodyPr anchor="b">
            <a:noAutofit/>
          </a:bodyPr>
          <a:lstStyle>
            <a:lvl1pPr marL="0" indent="0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914400" y="1544715"/>
            <a:ext cx="7315200" cy="115409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914400" y="3383280"/>
            <a:ext cx="3566160" cy="29535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81727" y="3383280"/>
            <a:ext cx="3566160" cy="29535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1825362"/>
            <a:ext cx="2950936" cy="2173015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21752" y="1826709"/>
            <a:ext cx="4207848" cy="4476614"/>
          </a:xfrm>
        </p:spPr>
        <p:txBody>
          <a:bodyPr anchor="ctr"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4061095"/>
            <a:ext cx="2950936" cy="224538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1828800"/>
            <a:ext cx="2953512" cy="2176272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191000" y="2286000"/>
            <a:ext cx="4038600" cy="3352800"/>
          </a:xfrm>
          <a:solidFill>
            <a:schemeClr val="accent2"/>
          </a:solidFill>
          <a:ln w="12700">
            <a:noFill/>
          </a:ln>
          <a:effectLst>
            <a:reflection blurRad="12700" stA="30000" endPos="30000" dist="31750" dir="5400000" sy="-100000" algn="bl" rotWithShape="0"/>
          </a:effectLst>
          <a:scene3d>
            <a:camera prst="perspectiveRight" fov="2700000">
              <a:rot lat="240000" lon="900000" rev="0"/>
            </a:camera>
            <a:lightRig rig="threePt" dir="t">
              <a:rot lat="0" lon="0" rev="2700000"/>
            </a:lightRig>
          </a:scene3d>
          <a:sp3d/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4059936"/>
            <a:ext cx="2953512" cy="2249424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248400" y="1826709"/>
            <a:ext cx="1492499" cy="4484454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54524" y="1826709"/>
            <a:ext cx="5241476" cy="448445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8435268" y="573807"/>
            <a:ext cx="86236" cy="57231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8569419" y="573807"/>
            <a:ext cx="576072" cy="57231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4400" y="1544715"/>
            <a:ext cx="7315200" cy="115409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2769833"/>
            <a:ext cx="7315200" cy="353952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07690" y="548797"/>
            <a:ext cx="1189132" cy="29791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alpha val="50000"/>
                  </a:schemeClr>
                </a:solidFill>
              </a:defRPr>
            </a:lvl1pPr>
          </a:lstStyle>
          <a:p>
            <a:fld id="{71C1FBC9-A5C0-4B61-AA4C-81ACE24CDB64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314415" y="548797"/>
            <a:ext cx="941203" cy="30175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08688" y="855956"/>
            <a:ext cx="2246489" cy="301227"/>
          </a:xfrm>
          <a:prstGeom prst="rect">
            <a:avLst/>
          </a:prstGeom>
        </p:spPr>
        <p:txBody>
          <a:bodyPr vert="horz" lIns="91440" tIns="0" rIns="91440" bIns="45720" rtlCol="0" anchor="t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0292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6002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8288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0574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cs.wikipedia.org/wiki/Wikimedia_Commons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Group 3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186051716"/>
              </p:ext>
            </p:extLst>
          </p:nvPr>
        </p:nvGraphicFramePr>
        <p:xfrm>
          <a:off x="857224" y="2357430"/>
          <a:ext cx="7470799" cy="3278212"/>
        </p:xfrm>
        <a:graphic>
          <a:graphicData uri="http://schemas.openxmlformats.org/drawingml/2006/table">
            <a:tbl>
              <a:tblPr/>
              <a:tblGrid>
                <a:gridCol w="2683915"/>
                <a:gridCol w="4786884"/>
              </a:tblGrid>
              <a:tr h="35719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ZŠ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Zlonice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, okres Kladno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575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Adresa školy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Komenského 305,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Zlonice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3406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CZ.1.07/1.4.00/21.3655, Moderní škola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669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materiálu v sadě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VY_32_INOVACE_02_02_05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575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Předmět 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Dějepis 7. ročník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Arial" charset="0"/>
                          <a:cs typeface="Arial" charset="0"/>
                        </a:rPr>
                        <a:t> 7. ročník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694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Téma (název prezentace)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Přemyslovci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Arial" charset="0"/>
                          <a:cs typeface="Arial" charset="0"/>
                        </a:rPr>
                        <a:t> kultura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719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Blanka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Zelenková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Arial" charset="0"/>
                          <a:cs typeface="Arial" charset="0"/>
                        </a:rPr>
                        <a:t>Zelenková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2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7788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popis (anotace)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Materiál doplňuje učebnici Dějepis pro 7.r., výklad učitele. Může sloužit jako strukturovaný zápis do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sešitů.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Arial" charset="0"/>
                          <a:cs typeface="Arial" charset="0"/>
                        </a:rPr>
                        <a:t>jako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Arial" charset="0"/>
                          <a:cs typeface="Arial" charset="0"/>
                        </a:rPr>
                        <a:t> strukturovaný zápis látky.</a:t>
                      </a:r>
                    </a:p>
                  </a:txBody>
                  <a:tcPr marL="90000" marR="90000" marT="46800" marB="46800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46154" y="500042"/>
            <a:ext cx="6083300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7" name="Picture 3" descr="C:\Users\Paja\Documents\Paja\Škola\logo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72330" y="428604"/>
            <a:ext cx="885202" cy="135144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Anotace: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1. Materiál je určen pro práci na interaktivní tabuli </a:t>
            </a:r>
            <a:r>
              <a:rPr lang="cs-CZ" dirty="0" smtClean="0"/>
              <a:t>.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2. Není časově náročný, může sloužit jako osnova pro výklad,</a:t>
            </a:r>
          </a:p>
          <a:p>
            <a:pPr marL="0" indent="0">
              <a:buNone/>
            </a:pPr>
            <a:r>
              <a:rPr lang="cs-CZ" dirty="0"/>
              <a:t> opakování, popřípadě jako strukturovaný zápis do sešitů .</a:t>
            </a:r>
          </a:p>
          <a:p>
            <a:pPr marL="0" indent="0">
              <a:buNone/>
            </a:pPr>
            <a:r>
              <a:rPr lang="cs-CZ" dirty="0"/>
              <a:t>3. Grafické zpracování je doplněno animačními efekty, </a:t>
            </a:r>
            <a:r>
              <a:rPr lang="cs-CZ" dirty="0" smtClean="0"/>
              <a:t>které </a:t>
            </a:r>
            <a:r>
              <a:rPr lang="cs-CZ" dirty="0"/>
              <a:t>by měly zaujmout žáky.</a:t>
            </a:r>
          </a:p>
          <a:p>
            <a:pPr marL="0" indent="0">
              <a:buNone/>
            </a:pPr>
            <a:r>
              <a:rPr lang="cs-CZ" dirty="0"/>
              <a:t>4. </a:t>
            </a:r>
            <a:r>
              <a:rPr lang="cs-CZ" dirty="0" smtClean="0"/>
              <a:t>Snímek č. 8 - rodokmen posledních Přemyslovců . Žáci mohou využít nabídku možností a svá rozhodnutí si překontrolují na následujícím snímku č. 9. Vzhledem k bližší identifikaci osob </a:t>
            </a:r>
            <a:r>
              <a:rPr lang="cs-CZ" smtClean="0"/>
              <a:t>opakují i látku </a:t>
            </a:r>
            <a:r>
              <a:rPr lang="cs-CZ" dirty="0" smtClean="0"/>
              <a:t>dříve probíranou 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769583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5546" y="828023"/>
            <a:ext cx="7315200" cy="1154097"/>
          </a:xfrm>
        </p:spPr>
        <p:txBody>
          <a:bodyPr/>
          <a:lstStyle/>
          <a:p>
            <a:r>
              <a:rPr lang="cs-CZ" dirty="0" smtClean="0"/>
              <a:t>              Přemyslovci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132856"/>
            <a:ext cx="9036496" cy="4725143"/>
          </a:xfrm>
        </p:spPr>
        <p:txBody>
          <a:bodyPr>
            <a:normAutofit/>
          </a:bodyPr>
          <a:lstStyle/>
          <a:p>
            <a:pPr marL="45720" indent="0">
              <a:buNone/>
            </a:pPr>
            <a:endParaRPr lang="cs-CZ" sz="2800" dirty="0" smtClean="0"/>
          </a:p>
          <a:p>
            <a:pPr marL="45720" indent="0">
              <a:buNone/>
            </a:pPr>
            <a:r>
              <a:rPr lang="cs-CZ" sz="2800" dirty="0" smtClean="0"/>
              <a:t>         Prosazují se od 9.století .</a:t>
            </a:r>
          </a:p>
          <a:p>
            <a:pPr marL="4572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   Původ jména od </a:t>
            </a:r>
            <a:r>
              <a:rPr lang="cs-CZ" sz="2800" dirty="0" smtClean="0">
                <a:solidFill>
                  <a:srgbClr val="FF0000"/>
                </a:solidFill>
              </a:rPr>
              <a:t>Přemysla Oráče </a:t>
            </a:r>
            <a:r>
              <a:rPr lang="cs-CZ" sz="2800" dirty="0" smtClean="0"/>
              <a:t>a</a:t>
            </a:r>
            <a:r>
              <a:rPr lang="cs-CZ" sz="2800" dirty="0" smtClean="0">
                <a:solidFill>
                  <a:srgbClr val="FF0000"/>
                </a:solidFill>
              </a:rPr>
              <a:t> Libuše</a:t>
            </a:r>
            <a:r>
              <a:rPr lang="cs-CZ" sz="2800" dirty="0" smtClean="0"/>
              <a:t>.</a:t>
            </a:r>
          </a:p>
          <a:p>
            <a:pPr marL="45720" indent="0">
              <a:buNone/>
            </a:pP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2051720" y="980728"/>
            <a:ext cx="4752528" cy="1080120"/>
          </a:xfrm>
          <a:prstGeom prst="roundRect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9" y="3861048"/>
            <a:ext cx="5400600" cy="2736304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745655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1052736"/>
            <a:ext cx="7315200" cy="1092197"/>
          </a:xfrm>
        </p:spPr>
        <p:txBody>
          <a:bodyPr>
            <a:normAutofit fontScale="90000"/>
          </a:bodyPr>
          <a:lstStyle/>
          <a:p>
            <a:r>
              <a:rPr lang="cs-CZ" dirty="0"/>
              <a:t>         </a:t>
            </a:r>
            <a:r>
              <a:rPr lang="cs-CZ" sz="3100" dirty="0"/>
              <a:t>1. historicky doložený kníže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      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276873"/>
            <a:ext cx="9144000" cy="4581128"/>
          </a:xfrm>
          <a:ln>
            <a:solidFill>
              <a:srgbClr val="FFC000"/>
            </a:solidFill>
          </a:ln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cs-CZ" sz="2800" dirty="0" smtClean="0"/>
              <a:t>             </a:t>
            </a:r>
          </a:p>
          <a:p>
            <a:pPr marL="45720" indent="0">
              <a:buNone/>
            </a:pPr>
            <a:r>
              <a:rPr lang="cs-CZ" sz="3600" dirty="0" smtClean="0"/>
              <a:t> </a:t>
            </a:r>
            <a:r>
              <a:rPr lang="cs-CZ" sz="3600" dirty="0"/>
              <a:t>                   </a:t>
            </a:r>
            <a:r>
              <a:rPr lang="cs-CZ" sz="3600" dirty="0" smtClean="0">
                <a:solidFill>
                  <a:srgbClr val="FF0000"/>
                </a:solidFill>
              </a:rPr>
              <a:t>Bořivoj </a:t>
            </a:r>
            <a:r>
              <a:rPr lang="cs-CZ" sz="3600" dirty="0">
                <a:solidFill>
                  <a:srgbClr val="FF0000"/>
                </a:solidFill>
              </a:rPr>
              <a:t>+ Ludmila</a:t>
            </a:r>
            <a:endParaRPr lang="cs-CZ" sz="3600" dirty="0" smtClean="0">
              <a:solidFill>
                <a:srgbClr val="FF0000"/>
              </a:solidFill>
            </a:endParaRPr>
          </a:p>
          <a:p>
            <a:pPr marL="45720" indent="0">
              <a:buNone/>
            </a:pPr>
            <a:endParaRPr lang="cs-CZ" sz="2800" dirty="0"/>
          </a:p>
          <a:p>
            <a:pPr marL="45720" indent="0">
              <a:buNone/>
            </a:pPr>
            <a:endParaRPr lang="cs-CZ" sz="2800" dirty="0" smtClean="0"/>
          </a:p>
          <a:p>
            <a:pPr marL="45720" indent="0">
              <a:buNone/>
            </a:pPr>
            <a:r>
              <a:rPr lang="cs-CZ" sz="2800" dirty="0" smtClean="0"/>
              <a:t>založil Pražský hrad</a:t>
            </a:r>
            <a:endParaRPr lang="cs-CZ" sz="2800" dirty="0"/>
          </a:p>
          <a:p>
            <a:pPr marL="45720" indent="0">
              <a:buNone/>
            </a:pPr>
            <a:r>
              <a:rPr lang="cs-CZ" sz="2800" dirty="0" smtClean="0"/>
              <a:t>                                                                    Levý Hradec</a:t>
            </a:r>
          </a:p>
          <a:p>
            <a:pPr marL="45720" indent="0">
              <a:buNone/>
            </a:pPr>
            <a:endParaRPr lang="cs-CZ" sz="2800" dirty="0"/>
          </a:p>
          <a:p>
            <a:pPr marL="45720" indent="0">
              <a:buNone/>
            </a:pPr>
            <a:r>
              <a:rPr lang="cs-CZ" sz="2800" dirty="0" smtClean="0"/>
              <a:t>                               přijal křesťanství </a:t>
            </a:r>
            <a:endParaRPr lang="cs-CZ" sz="2800" dirty="0"/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6300192" y="3570325"/>
            <a:ext cx="1368152" cy="1514859"/>
          </a:xfrm>
          <a:prstGeom prst="straightConnector1">
            <a:avLst/>
          </a:prstGeom>
          <a:ln w="762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 flipH="1">
            <a:off x="1678643" y="3531840"/>
            <a:ext cx="1222063" cy="859597"/>
          </a:xfrm>
          <a:prstGeom prst="straightConnector1">
            <a:avLst/>
          </a:prstGeom>
          <a:ln w="762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Zaoblený obdélník 8"/>
          <p:cNvSpPr/>
          <p:nvPr/>
        </p:nvSpPr>
        <p:spPr>
          <a:xfrm>
            <a:off x="1716651" y="2492896"/>
            <a:ext cx="5382783" cy="1008112"/>
          </a:xfrm>
          <a:prstGeom prst="roundRect">
            <a:avLst/>
          </a:prstGeom>
          <a:noFill/>
          <a:ln w="34925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5" name="Přímá spojnice se šipkou 14"/>
          <p:cNvCxnSpPr/>
          <p:nvPr/>
        </p:nvCxnSpPr>
        <p:spPr>
          <a:xfrm>
            <a:off x="4262838" y="3501008"/>
            <a:ext cx="0" cy="2592288"/>
          </a:xfrm>
          <a:prstGeom prst="straightConnector1">
            <a:avLst/>
          </a:prstGeom>
          <a:ln w="762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584319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1052736"/>
            <a:ext cx="7315200" cy="1154097"/>
          </a:xfrm>
        </p:spPr>
        <p:txBody>
          <a:bodyPr>
            <a:normAutofit/>
          </a:bodyPr>
          <a:lstStyle/>
          <a:p>
            <a:r>
              <a:rPr lang="cs-CZ" sz="2800" dirty="0" smtClean="0"/>
              <a:t>             významní Přemyslovci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420889"/>
            <a:ext cx="9144000" cy="4437112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                      </a:t>
            </a:r>
            <a:r>
              <a:rPr lang="cs-CZ" sz="2800" dirty="0" smtClean="0">
                <a:solidFill>
                  <a:srgbClr val="FF0000"/>
                </a:solidFill>
              </a:rPr>
              <a:t>Václav (svatý</a:t>
            </a:r>
            <a:r>
              <a:rPr lang="cs-CZ" sz="2800" dirty="0" smtClean="0"/>
              <a:t>)</a:t>
            </a:r>
          </a:p>
          <a:p>
            <a:pPr marL="45720" indent="0">
              <a:buNone/>
            </a:pPr>
            <a:r>
              <a:rPr lang="cs-CZ" sz="2800" dirty="0" smtClean="0"/>
              <a:t>vzdělaný                                                  cílevědomý      </a:t>
            </a:r>
          </a:p>
          <a:p>
            <a:pPr marL="45720" indent="0">
              <a:buNone/>
            </a:pPr>
            <a:endParaRPr lang="cs-CZ" sz="2800" dirty="0"/>
          </a:p>
          <a:p>
            <a:pPr marL="45720" indent="0">
              <a:buNone/>
            </a:pPr>
            <a:endParaRPr lang="cs-CZ" sz="2800" dirty="0" smtClean="0"/>
          </a:p>
          <a:p>
            <a:pPr marL="45720" indent="0">
              <a:buNone/>
            </a:pPr>
            <a:r>
              <a:rPr lang="cs-CZ" sz="2800" dirty="0" smtClean="0"/>
              <a:t>   mřel mučednickou smrtí    patron naší země</a:t>
            </a:r>
          </a:p>
          <a:p>
            <a:pPr marL="45720" indent="0">
              <a:buNone/>
            </a:pPr>
            <a:endParaRPr lang="cs-CZ" sz="2800" dirty="0"/>
          </a:p>
          <a:p>
            <a:pPr marL="45720" indent="0">
              <a:buNone/>
            </a:pPr>
            <a:r>
              <a:rPr lang="cs-CZ" sz="2800" dirty="0" smtClean="0"/>
              <a:t>                               nábožensky založený</a:t>
            </a:r>
            <a:endParaRPr lang="cs-CZ" sz="2800" dirty="0"/>
          </a:p>
        </p:txBody>
      </p:sp>
      <p:cxnSp>
        <p:nvCxnSpPr>
          <p:cNvPr id="5" name="Přímá spojnice se šipkou 4"/>
          <p:cNvCxnSpPr/>
          <p:nvPr/>
        </p:nvCxnSpPr>
        <p:spPr>
          <a:xfrm flipH="1">
            <a:off x="1547664" y="2690918"/>
            <a:ext cx="690224" cy="439497"/>
          </a:xfrm>
          <a:prstGeom prst="straightConnector1">
            <a:avLst/>
          </a:prstGeom>
          <a:ln w="762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 flipH="1">
            <a:off x="2237888" y="2978950"/>
            <a:ext cx="821944" cy="1602178"/>
          </a:xfrm>
          <a:prstGeom prst="straightConnector1">
            <a:avLst/>
          </a:prstGeom>
          <a:ln w="762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5148064" y="2978950"/>
            <a:ext cx="936104" cy="1602178"/>
          </a:xfrm>
          <a:prstGeom prst="straightConnector1">
            <a:avLst/>
          </a:prstGeom>
          <a:ln w="762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>
            <a:off x="5931243" y="2903838"/>
            <a:ext cx="512965" cy="237130"/>
          </a:xfrm>
          <a:prstGeom prst="straightConnector1">
            <a:avLst/>
          </a:prstGeom>
          <a:ln w="762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Zaoblený obdélník 12"/>
          <p:cNvSpPr/>
          <p:nvPr/>
        </p:nvSpPr>
        <p:spPr>
          <a:xfrm>
            <a:off x="2237888" y="2492896"/>
            <a:ext cx="3636404" cy="396044"/>
          </a:xfrm>
          <a:prstGeom prst="roundRect">
            <a:avLst/>
          </a:prstGeom>
          <a:noFill/>
          <a:ln w="76200" cmpd="dbl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4" name="Přímá spojnice se šipkou 23"/>
          <p:cNvCxnSpPr/>
          <p:nvPr/>
        </p:nvCxnSpPr>
        <p:spPr>
          <a:xfrm>
            <a:off x="4355976" y="2978950"/>
            <a:ext cx="72008" cy="2682298"/>
          </a:xfrm>
          <a:prstGeom prst="straightConnector1">
            <a:avLst/>
          </a:prstGeom>
          <a:ln w="762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271757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764704"/>
            <a:ext cx="7315200" cy="1154097"/>
          </a:xfrm>
        </p:spPr>
        <p:txBody>
          <a:bodyPr/>
          <a:lstStyle/>
          <a:p>
            <a:r>
              <a:rPr lang="cs-CZ" dirty="0" smtClean="0"/>
              <a:t>               </a:t>
            </a:r>
            <a:r>
              <a:rPr lang="cs-CZ" sz="2800" dirty="0" smtClean="0"/>
              <a:t>Soupeření o moc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420887"/>
            <a:ext cx="9144000" cy="4437113"/>
          </a:xfrm>
          <a:ln>
            <a:solidFill>
              <a:srgbClr val="FFC000"/>
            </a:solidFill>
          </a:ln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cs-CZ" sz="2800" dirty="0" smtClean="0"/>
              <a:t>      </a:t>
            </a:r>
            <a:r>
              <a:rPr lang="cs-CZ" sz="4000" dirty="0" smtClean="0">
                <a:solidFill>
                  <a:srgbClr val="FFC000"/>
                </a:solidFill>
              </a:rPr>
              <a:t>Slavníkovci</a:t>
            </a:r>
            <a:r>
              <a:rPr lang="cs-CZ" sz="2800" dirty="0" smtClean="0">
                <a:solidFill>
                  <a:srgbClr val="FFC000"/>
                </a:solidFill>
              </a:rPr>
              <a:t> </a:t>
            </a:r>
            <a:r>
              <a:rPr lang="cs-CZ" sz="2800" dirty="0" smtClean="0"/>
              <a:t>           X           </a:t>
            </a:r>
            <a:r>
              <a:rPr lang="cs-CZ" sz="4000" dirty="0" smtClean="0">
                <a:solidFill>
                  <a:srgbClr val="FF0000"/>
                </a:solidFill>
              </a:rPr>
              <a:t>Přemyslovci</a:t>
            </a:r>
          </a:p>
          <a:p>
            <a:pPr marL="45720" indent="0">
              <a:buNone/>
            </a:pPr>
            <a:endParaRPr lang="cs-CZ" sz="2800" dirty="0"/>
          </a:p>
          <a:p>
            <a:pPr marL="45720" indent="0">
              <a:buNone/>
            </a:pPr>
            <a:endParaRPr lang="cs-CZ" sz="2800" dirty="0" smtClean="0"/>
          </a:p>
          <a:p>
            <a:pPr marL="4572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                         Libice nad Cidlinou</a:t>
            </a:r>
          </a:p>
          <a:p>
            <a:pPr marL="45720" indent="0">
              <a:buNone/>
            </a:pPr>
            <a:r>
              <a:rPr lang="cs-CZ" sz="2800" dirty="0"/>
              <a:t>                                         </a:t>
            </a:r>
            <a:r>
              <a:rPr lang="cs-CZ" sz="2800" dirty="0" smtClean="0"/>
              <a:t> </a:t>
            </a:r>
            <a:r>
              <a:rPr lang="cs-CZ" sz="2800" dirty="0">
                <a:solidFill>
                  <a:srgbClr val="FFC000"/>
                </a:solidFill>
              </a:rPr>
              <a:t>995</a:t>
            </a:r>
          </a:p>
          <a:p>
            <a:pPr marL="45720" indent="0">
              <a:buNone/>
            </a:pPr>
            <a:r>
              <a:rPr lang="cs-CZ" sz="2800" dirty="0" smtClean="0"/>
              <a:t>                        </a:t>
            </a:r>
          </a:p>
          <a:p>
            <a:pPr marL="45720" indent="0">
              <a:buNone/>
            </a:pPr>
            <a:r>
              <a:rPr lang="cs-CZ" sz="2800" dirty="0" smtClean="0"/>
              <a:t>                              vyvraždění Slavníkovců</a:t>
            </a:r>
          </a:p>
        </p:txBody>
      </p:sp>
      <p:cxnSp>
        <p:nvCxnSpPr>
          <p:cNvPr id="5" name="Přímá spojnice 4"/>
          <p:cNvCxnSpPr/>
          <p:nvPr/>
        </p:nvCxnSpPr>
        <p:spPr>
          <a:xfrm flipH="1">
            <a:off x="5165124" y="3501008"/>
            <a:ext cx="847036" cy="749716"/>
          </a:xfrm>
          <a:prstGeom prst="line">
            <a:avLst/>
          </a:prstGeom>
          <a:ln w="762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3347864" y="3501008"/>
            <a:ext cx="936104" cy="749716"/>
          </a:xfrm>
          <a:prstGeom prst="line">
            <a:avLst/>
          </a:prstGeom>
          <a:ln w="762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Zaoblený obdélník 9"/>
          <p:cNvSpPr/>
          <p:nvPr/>
        </p:nvSpPr>
        <p:spPr>
          <a:xfrm>
            <a:off x="3004884" y="5589240"/>
            <a:ext cx="4320480" cy="576064"/>
          </a:xfrm>
          <a:prstGeom prst="roundRect">
            <a:avLst>
              <a:gd name="adj" fmla="val 0"/>
            </a:avLst>
          </a:prstGeom>
          <a:solidFill>
            <a:schemeClr val="bg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aoblený obdélník 10"/>
          <p:cNvSpPr/>
          <p:nvPr/>
        </p:nvSpPr>
        <p:spPr>
          <a:xfrm>
            <a:off x="3995936" y="4725144"/>
            <a:ext cx="1169188" cy="504056"/>
          </a:xfrm>
          <a:prstGeom prst="roundRect">
            <a:avLst/>
          </a:prstGeom>
          <a:solidFill>
            <a:schemeClr val="bg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Zaoblený obdélník 3"/>
          <p:cNvSpPr/>
          <p:nvPr/>
        </p:nvSpPr>
        <p:spPr>
          <a:xfrm>
            <a:off x="508002" y="2413893"/>
            <a:ext cx="8136904" cy="1080120"/>
          </a:xfrm>
          <a:prstGeom prst="roundRect">
            <a:avLst/>
          </a:prstGeom>
          <a:noFill/>
          <a:ln w="762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42426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908720"/>
            <a:ext cx="7315200" cy="1154097"/>
          </a:xfrm>
        </p:spPr>
        <p:txBody>
          <a:bodyPr/>
          <a:lstStyle/>
          <a:p>
            <a:r>
              <a:rPr lang="cs-CZ" dirty="0" smtClean="0"/>
              <a:t>            </a:t>
            </a:r>
            <a:r>
              <a:rPr lang="cs-CZ" sz="2800" dirty="0" smtClean="0"/>
              <a:t>významní </a:t>
            </a:r>
            <a:r>
              <a:rPr lang="cs-CZ" sz="2800" dirty="0"/>
              <a:t>Přemyslovci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492897"/>
            <a:ext cx="9144000" cy="4365104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  Přemysl </a:t>
            </a:r>
            <a:r>
              <a:rPr lang="cs-CZ" sz="2800" dirty="0">
                <a:solidFill>
                  <a:srgbClr val="FF0000"/>
                </a:solidFill>
              </a:rPr>
              <a:t>O</a:t>
            </a:r>
            <a:r>
              <a:rPr lang="cs-CZ" sz="2800" dirty="0" smtClean="0">
                <a:solidFill>
                  <a:srgbClr val="FF0000"/>
                </a:solidFill>
              </a:rPr>
              <a:t>takar I.          1212</a:t>
            </a:r>
            <a:r>
              <a:rPr lang="cs-CZ" sz="2800" dirty="0" smtClean="0"/>
              <a:t> Zlatá bula sicilská</a:t>
            </a:r>
          </a:p>
          <a:p>
            <a:pPr marL="45720" indent="0">
              <a:buNone/>
            </a:pPr>
            <a:endParaRPr lang="cs-CZ" sz="2800" dirty="0"/>
          </a:p>
          <a:p>
            <a:pPr marL="45720" indent="0">
              <a:buNone/>
            </a:pPr>
            <a:r>
              <a:rPr lang="cs-CZ" sz="2800" dirty="0" smtClean="0"/>
              <a:t>                            (potvrzení dědění královského titulu)</a:t>
            </a:r>
          </a:p>
          <a:p>
            <a:pPr marL="45720" indent="0">
              <a:buNone/>
            </a:pPr>
            <a:endParaRPr lang="cs-CZ" sz="2800" dirty="0"/>
          </a:p>
          <a:p>
            <a:pPr marL="45720" indent="0">
              <a:buNone/>
            </a:pPr>
            <a:endParaRPr lang="cs-CZ" sz="2800" dirty="0" smtClean="0"/>
          </a:p>
          <a:p>
            <a:pPr marL="4572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                                        </a:t>
            </a:r>
            <a:r>
              <a:rPr lang="cs-CZ" sz="2800" i="1" dirty="0" smtClean="0">
                <a:solidFill>
                  <a:srgbClr val="FFFF00"/>
                </a:solidFill>
              </a:rPr>
              <a:t>Bula</a:t>
            </a:r>
            <a:r>
              <a:rPr lang="cs-CZ" sz="2800" dirty="0" smtClean="0"/>
              <a:t> = listina s pečetí</a:t>
            </a:r>
            <a:endParaRPr lang="cs-CZ" sz="2800" dirty="0"/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3228372" y="2780928"/>
            <a:ext cx="792088" cy="0"/>
          </a:xfrm>
          <a:prstGeom prst="straightConnector1">
            <a:avLst/>
          </a:prstGeom>
          <a:ln w="762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6012160" y="3068960"/>
            <a:ext cx="0" cy="576064"/>
          </a:xfrm>
          <a:prstGeom prst="straightConnector1">
            <a:avLst/>
          </a:prstGeom>
          <a:ln w="762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6012160" y="4077072"/>
            <a:ext cx="0" cy="936104"/>
          </a:xfrm>
          <a:prstGeom prst="straightConnector1">
            <a:avLst/>
          </a:prstGeom>
          <a:ln w="762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Zaoblený obdélník 9"/>
          <p:cNvSpPr/>
          <p:nvPr/>
        </p:nvSpPr>
        <p:spPr>
          <a:xfrm>
            <a:off x="4089020" y="2564904"/>
            <a:ext cx="3960440" cy="432048"/>
          </a:xfrm>
          <a:prstGeom prst="roundRect">
            <a:avLst/>
          </a:prstGeom>
          <a:solidFill>
            <a:schemeClr val="bg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aoblený obdélník 10"/>
          <p:cNvSpPr/>
          <p:nvPr/>
        </p:nvSpPr>
        <p:spPr>
          <a:xfrm>
            <a:off x="4057909" y="5013176"/>
            <a:ext cx="4320480" cy="576064"/>
          </a:xfrm>
          <a:prstGeom prst="roundRect">
            <a:avLst/>
          </a:prstGeom>
          <a:solidFill>
            <a:schemeClr val="bg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Zaoblený obdélník 3"/>
          <p:cNvSpPr/>
          <p:nvPr/>
        </p:nvSpPr>
        <p:spPr>
          <a:xfrm>
            <a:off x="107504" y="2406588"/>
            <a:ext cx="3024336" cy="914400"/>
          </a:xfrm>
          <a:prstGeom prst="roundRect">
            <a:avLst/>
          </a:prstGeom>
          <a:noFill/>
          <a:ln w="762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6524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6677"/>
            <a:ext cx="7315200" cy="1154097"/>
          </a:xfrm>
        </p:spPr>
        <p:txBody>
          <a:bodyPr>
            <a:normAutofit/>
          </a:bodyPr>
          <a:lstStyle/>
          <a:p>
            <a:r>
              <a:rPr lang="cs-CZ" sz="2800" dirty="0" smtClean="0"/>
              <a:t>Vyber správnou variantu z rodokmenu: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268760"/>
            <a:ext cx="9144000" cy="5589241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cs-CZ" dirty="0" smtClean="0"/>
              <a:t>                                            Přemysl Otakar I.</a:t>
            </a:r>
          </a:p>
          <a:p>
            <a:pPr marL="45720" indent="0">
              <a:buNone/>
            </a:pPr>
            <a:endParaRPr lang="cs-CZ" dirty="0"/>
          </a:p>
          <a:p>
            <a:pPr marL="45720" indent="0">
              <a:buNone/>
            </a:pPr>
            <a:endParaRPr lang="cs-CZ" dirty="0" smtClean="0"/>
          </a:p>
          <a:p>
            <a:pPr marL="45720" indent="0">
              <a:buNone/>
            </a:pPr>
            <a:r>
              <a:rPr lang="cs-CZ" dirty="0" err="1"/>
              <a:t>s</a:t>
            </a:r>
            <a:r>
              <a:rPr lang="cs-CZ" dirty="0" err="1" smtClean="0"/>
              <a:t>v</a:t>
            </a:r>
            <a:r>
              <a:rPr lang="cs-CZ" dirty="0" smtClean="0"/>
              <a:t> .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ANEŽKA</a:t>
            </a:r>
            <a:r>
              <a:rPr lang="cs-CZ" dirty="0" smtClean="0">
                <a:solidFill>
                  <a:srgbClr val="FF0000"/>
                </a:solidFill>
              </a:rPr>
              <a:t>  </a:t>
            </a:r>
            <a:r>
              <a:rPr lang="cs-CZ" dirty="0" smtClean="0"/>
              <a:t>- ANNA                                                      VÁCLAV I.- VÁCLAV II.                  zakladatelka klášterů                                                           zakladatel měst,</a:t>
            </a:r>
          </a:p>
          <a:p>
            <a:pPr marL="45720" indent="0">
              <a:buNone/>
            </a:pPr>
            <a:r>
              <a:rPr lang="cs-CZ" dirty="0" smtClean="0"/>
              <a:t>a špitálů v Praze na Františku                                           milovník </a:t>
            </a:r>
            <a:r>
              <a:rPr lang="cs-CZ" dirty="0" err="1" smtClean="0"/>
              <a:t>rytíř.turnajů</a:t>
            </a:r>
            <a:endParaRPr lang="cs-CZ" dirty="0" smtClean="0"/>
          </a:p>
          <a:p>
            <a:pPr marL="45720" indent="0">
              <a:buNone/>
            </a:pPr>
            <a:r>
              <a:rPr lang="cs-CZ" dirty="0" smtClean="0"/>
              <a:t>                                                                      PŘEMYSL OTAKAR II.-  VÁCLAV I.                  </a:t>
            </a:r>
          </a:p>
          <a:p>
            <a:pPr marL="45720" indent="0">
              <a:buNone/>
            </a:pPr>
            <a:r>
              <a:rPr lang="cs-CZ" dirty="0" smtClean="0"/>
              <a:t>                                                                                              král železný a zlatý</a:t>
            </a:r>
          </a:p>
          <a:p>
            <a:pPr marL="45720" indent="0">
              <a:buNone/>
            </a:pPr>
            <a:r>
              <a:rPr lang="cs-CZ" dirty="0" smtClean="0"/>
              <a:t>                                                                   PŘEMYSL OTAKAR II. -  VÁCLAV II.                             </a:t>
            </a:r>
          </a:p>
          <a:p>
            <a:pPr marL="4572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                    zakladatel kláštera na  Zbraslavi</a:t>
            </a:r>
          </a:p>
          <a:p>
            <a:pPr marL="4572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                        </a:t>
            </a:r>
          </a:p>
          <a:p>
            <a:pPr marL="45720" indent="0">
              <a:buNone/>
            </a:pPr>
            <a:r>
              <a:rPr lang="cs-CZ" dirty="0"/>
              <a:t> </a:t>
            </a:r>
            <a:r>
              <a:rPr lang="cs-CZ" dirty="0" smtClean="0"/>
              <a:t>ELIŠKA- JITKA                                                          VÁCLAV II.- VÁCLAV III.</a:t>
            </a:r>
            <a:endParaRPr lang="cs-CZ" dirty="0" smtClean="0">
              <a:solidFill>
                <a:srgbClr val="FF0000"/>
              </a:solidFill>
            </a:endParaRPr>
          </a:p>
          <a:p>
            <a:pPr marL="45720" indent="0">
              <a:buNone/>
            </a:pPr>
            <a:r>
              <a:rPr lang="cs-CZ" dirty="0" smtClean="0"/>
              <a:t>česká královna                                                      poslední Přemyslovec</a:t>
            </a:r>
          </a:p>
          <a:p>
            <a:pPr marL="45720" indent="0">
              <a:buNone/>
            </a:pPr>
            <a:r>
              <a:rPr lang="cs-CZ" dirty="0" smtClean="0"/>
              <a:t>manželka  Jana Lucemburského                           zabit v Olomouci v roce  1306                       </a:t>
            </a:r>
          </a:p>
        </p:txBody>
      </p:sp>
      <p:cxnSp>
        <p:nvCxnSpPr>
          <p:cNvPr id="7" name="Přímá spojnice 6"/>
          <p:cNvCxnSpPr/>
          <p:nvPr/>
        </p:nvCxnSpPr>
        <p:spPr>
          <a:xfrm>
            <a:off x="4283968" y="1556792"/>
            <a:ext cx="0" cy="288032"/>
          </a:xfrm>
          <a:prstGeom prst="line">
            <a:avLst/>
          </a:prstGeom>
          <a:ln w="381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1619672" y="1988840"/>
            <a:ext cx="5961238" cy="0"/>
          </a:xfrm>
          <a:prstGeom prst="line">
            <a:avLst/>
          </a:prstGeom>
          <a:ln w="381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>
            <a:off x="1619672" y="1988840"/>
            <a:ext cx="0" cy="288032"/>
          </a:xfrm>
          <a:prstGeom prst="straightConnector1">
            <a:avLst/>
          </a:prstGeom>
          <a:ln w="381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>
            <a:off x="7580910" y="2025532"/>
            <a:ext cx="0" cy="288032"/>
          </a:xfrm>
          <a:prstGeom prst="straightConnector1">
            <a:avLst/>
          </a:prstGeom>
          <a:ln w="381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>
            <a:off x="7740352" y="3789040"/>
            <a:ext cx="0" cy="126014"/>
          </a:xfrm>
          <a:prstGeom prst="straightConnector1">
            <a:avLst/>
          </a:prstGeom>
          <a:ln w="381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>
            <a:off x="7740352" y="4509120"/>
            <a:ext cx="0" cy="216024"/>
          </a:xfrm>
          <a:prstGeom prst="straightConnector1">
            <a:avLst/>
          </a:prstGeom>
          <a:ln w="381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 flipH="1">
            <a:off x="1403648" y="4987994"/>
            <a:ext cx="6292270" cy="0"/>
          </a:xfrm>
          <a:prstGeom prst="line">
            <a:avLst/>
          </a:prstGeom>
          <a:ln w="381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se šipkou 30"/>
          <p:cNvCxnSpPr/>
          <p:nvPr/>
        </p:nvCxnSpPr>
        <p:spPr>
          <a:xfrm>
            <a:off x="1403648" y="4987994"/>
            <a:ext cx="0" cy="360040"/>
          </a:xfrm>
          <a:prstGeom prst="straightConnector1">
            <a:avLst/>
          </a:prstGeom>
          <a:ln w="381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se šipkou 32"/>
          <p:cNvCxnSpPr/>
          <p:nvPr/>
        </p:nvCxnSpPr>
        <p:spPr>
          <a:xfrm>
            <a:off x="7740352" y="4876664"/>
            <a:ext cx="0" cy="504056"/>
          </a:xfrm>
          <a:prstGeom prst="straightConnector1">
            <a:avLst/>
          </a:prstGeom>
          <a:ln w="381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777219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6677"/>
            <a:ext cx="7315200" cy="1154097"/>
          </a:xfrm>
        </p:spPr>
        <p:txBody>
          <a:bodyPr>
            <a:normAutofit/>
          </a:bodyPr>
          <a:lstStyle/>
          <a:p>
            <a:r>
              <a:rPr lang="cs-CZ" sz="2800" dirty="0" smtClean="0"/>
              <a:t>Řešení: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268760"/>
            <a:ext cx="9144000" cy="5589241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cs-CZ" dirty="0" smtClean="0"/>
              <a:t>                                            Přemysl Otakar I.</a:t>
            </a:r>
          </a:p>
          <a:p>
            <a:pPr marL="45720" indent="0">
              <a:buNone/>
            </a:pPr>
            <a:endParaRPr lang="cs-CZ" dirty="0"/>
          </a:p>
          <a:p>
            <a:pPr marL="45720" indent="0">
              <a:buNone/>
            </a:pPr>
            <a:endParaRPr lang="cs-CZ" dirty="0" smtClean="0"/>
          </a:p>
          <a:p>
            <a:pPr marL="45720" indent="0">
              <a:buNone/>
            </a:pPr>
            <a:r>
              <a:rPr lang="cs-CZ" dirty="0" err="1"/>
              <a:t>s</a:t>
            </a:r>
            <a:r>
              <a:rPr lang="cs-CZ" dirty="0" err="1" smtClean="0"/>
              <a:t>v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.  ANEŽKA  </a:t>
            </a:r>
            <a:r>
              <a:rPr lang="cs-CZ" dirty="0" smtClean="0"/>
              <a:t>- ANNA                                                      </a:t>
            </a:r>
            <a:r>
              <a:rPr lang="cs-CZ" dirty="0" smtClean="0">
                <a:solidFill>
                  <a:srgbClr val="FF0000"/>
                </a:solidFill>
              </a:rPr>
              <a:t>VÁCLAV I.</a:t>
            </a:r>
            <a:r>
              <a:rPr lang="cs-CZ" dirty="0" smtClean="0"/>
              <a:t>- VÁCLAV II.                  zakladatelka klášterů                                                           zakladatel měst,</a:t>
            </a:r>
          </a:p>
          <a:p>
            <a:pPr marL="45720" indent="0">
              <a:buNone/>
            </a:pPr>
            <a:r>
              <a:rPr lang="cs-CZ" dirty="0" smtClean="0"/>
              <a:t>a špitálů v Praze na Františku                                           milovník </a:t>
            </a:r>
            <a:r>
              <a:rPr lang="cs-CZ" dirty="0" err="1" smtClean="0"/>
              <a:t>rytíř.turnajů</a:t>
            </a:r>
            <a:endParaRPr lang="cs-CZ" dirty="0" smtClean="0"/>
          </a:p>
          <a:p>
            <a:pPr marL="45720" indent="0">
              <a:buNone/>
            </a:pPr>
            <a:r>
              <a:rPr lang="cs-CZ" dirty="0" smtClean="0"/>
              <a:t>                                                                      </a:t>
            </a:r>
            <a:r>
              <a:rPr lang="cs-CZ" dirty="0" smtClean="0">
                <a:solidFill>
                  <a:srgbClr val="FF0000"/>
                </a:solidFill>
              </a:rPr>
              <a:t>PŘEMYSL OTAKAR II.</a:t>
            </a:r>
            <a:r>
              <a:rPr lang="cs-CZ" dirty="0" smtClean="0"/>
              <a:t>-  VÁCLAV I.                  </a:t>
            </a:r>
          </a:p>
          <a:p>
            <a:pPr marL="45720" indent="0">
              <a:buNone/>
            </a:pPr>
            <a:r>
              <a:rPr lang="cs-CZ" dirty="0" smtClean="0"/>
              <a:t>                                                                                              král železný a zlatý</a:t>
            </a:r>
          </a:p>
          <a:p>
            <a:pPr marL="45720" indent="0">
              <a:buNone/>
            </a:pPr>
            <a:r>
              <a:rPr lang="cs-CZ" dirty="0" smtClean="0"/>
              <a:t>                                                                   PŘEMYSL OTAKAR II. -  </a:t>
            </a:r>
            <a:r>
              <a:rPr lang="cs-CZ" dirty="0" smtClean="0">
                <a:solidFill>
                  <a:srgbClr val="FF0000"/>
                </a:solidFill>
              </a:rPr>
              <a:t>VÁCLAV II.                             </a:t>
            </a:r>
          </a:p>
          <a:p>
            <a:pPr marL="4572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                    zakladatel kláštera na  Zbraslavi</a:t>
            </a:r>
          </a:p>
          <a:p>
            <a:pPr marL="4572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                        </a:t>
            </a:r>
          </a:p>
          <a:p>
            <a:pPr marL="45720" indent="0">
              <a:buNone/>
            </a:pPr>
            <a:r>
              <a:rPr lang="cs-CZ" dirty="0"/>
              <a:t> </a:t>
            </a:r>
            <a:r>
              <a:rPr lang="cs-CZ" dirty="0" smtClean="0">
                <a:solidFill>
                  <a:srgbClr val="FF0000"/>
                </a:solidFill>
              </a:rPr>
              <a:t>ELIŠKA</a:t>
            </a:r>
            <a:r>
              <a:rPr lang="cs-CZ" dirty="0" smtClean="0"/>
              <a:t>- JITKA                                                          VÁCLAV II.- </a:t>
            </a:r>
            <a:r>
              <a:rPr lang="cs-CZ" dirty="0" smtClean="0">
                <a:solidFill>
                  <a:srgbClr val="FF0000"/>
                </a:solidFill>
              </a:rPr>
              <a:t>VÁCLAV III.</a:t>
            </a:r>
          </a:p>
          <a:p>
            <a:pPr marL="45720" indent="0">
              <a:buNone/>
            </a:pPr>
            <a:r>
              <a:rPr lang="cs-CZ" dirty="0" smtClean="0"/>
              <a:t>česká královna                                                      poslední Přemyslovec</a:t>
            </a:r>
          </a:p>
          <a:p>
            <a:pPr marL="45720" indent="0">
              <a:buNone/>
            </a:pPr>
            <a:r>
              <a:rPr lang="cs-CZ" dirty="0" smtClean="0"/>
              <a:t>manželka  Jana Lucemburského                           zabit v Olomouci v roce  1306                       </a:t>
            </a:r>
          </a:p>
        </p:txBody>
      </p:sp>
      <p:cxnSp>
        <p:nvCxnSpPr>
          <p:cNvPr id="7" name="Přímá spojnice 6"/>
          <p:cNvCxnSpPr/>
          <p:nvPr/>
        </p:nvCxnSpPr>
        <p:spPr>
          <a:xfrm>
            <a:off x="4283968" y="1556792"/>
            <a:ext cx="0" cy="288032"/>
          </a:xfrm>
          <a:prstGeom prst="line">
            <a:avLst/>
          </a:prstGeom>
          <a:ln w="381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1619672" y="1988840"/>
            <a:ext cx="5961238" cy="0"/>
          </a:xfrm>
          <a:prstGeom prst="line">
            <a:avLst/>
          </a:prstGeom>
          <a:ln w="381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>
            <a:off x="1619672" y="1988840"/>
            <a:ext cx="0" cy="288032"/>
          </a:xfrm>
          <a:prstGeom prst="straightConnector1">
            <a:avLst/>
          </a:prstGeom>
          <a:ln w="381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>
            <a:off x="7580910" y="2025532"/>
            <a:ext cx="0" cy="288032"/>
          </a:xfrm>
          <a:prstGeom prst="straightConnector1">
            <a:avLst/>
          </a:prstGeom>
          <a:ln w="381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>
            <a:off x="7740352" y="3789040"/>
            <a:ext cx="0" cy="126014"/>
          </a:xfrm>
          <a:prstGeom prst="straightConnector1">
            <a:avLst/>
          </a:prstGeom>
          <a:ln w="381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>
            <a:off x="7740352" y="4509120"/>
            <a:ext cx="0" cy="216024"/>
          </a:xfrm>
          <a:prstGeom prst="straightConnector1">
            <a:avLst/>
          </a:prstGeom>
          <a:ln w="381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 flipH="1">
            <a:off x="1403648" y="4876664"/>
            <a:ext cx="6292270" cy="0"/>
          </a:xfrm>
          <a:prstGeom prst="line">
            <a:avLst/>
          </a:prstGeom>
          <a:ln w="381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se šipkou 30"/>
          <p:cNvCxnSpPr/>
          <p:nvPr/>
        </p:nvCxnSpPr>
        <p:spPr>
          <a:xfrm>
            <a:off x="1403648" y="4876664"/>
            <a:ext cx="0" cy="471370"/>
          </a:xfrm>
          <a:prstGeom prst="straightConnector1">
            <a:avLst/>
          </a:prstGeom>
          <a:ln w="381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se šipkou 32"/>
          <p:cNvCxnSpPr/>
          <p:nvPr/>
        </p:nvCxnSpPr>
        <p:spPr>
          <a:xfrm>
            <a:off x="7740352" y="4876664"/>
            <a:ext cx="0" cy="504056"/>
          </a:xfrm>
          <a:prstGeom prst="straightConnector1">
            <a:avLst/>
          </a:prstGeom>
          <a:ln w="381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402644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548680"/>
            <a:ext cx="7315200" cy="1154097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132856"/>
            <a:ext cx="9144000" cy="4725143"/>
          </a:xfrm>
          <a:ln>
            <a:solidFill>
              <a:srgbClr val="FFC000"/>
            </a:solidFill>
          </a:ln>
        </p:spPr>
        <p:txBody>
          <a:bodyPr/>
          <a:lstStyle/>
          <a:p>
            <a:pPr marL="45720" indent="0">
              <a:buNone/>
            </a:pPr>
            <a:r>
              <a:rPr lang="cs-CZ" dirty="0" smtClean="0"/>
              <a:t>            </a:t>
            </a:r>
            <a:r>
              <a:rPr lang="cs-CZ" sz="4000" dirty="0" smtClean="0"/>
              <a:t>Vymření Přemyslovců po meči</a:t>
            </a:r>
          </a:p>
          <a:p>
            <a:pPr marL="45720" indent="0">
              <a:buNone/>
            </a:pPr>
            <a:endParaRPr lang="cs-CZ" sz="4000" dirty="0" smtClean="0"/>
          </a:p>
          <a:p>
            <a:pPr marL="45720" indent="0">
              <a:buNone/>
            </a:pPr>
            <a:endParaRPr lang="cs-CZ" sz="2800" dirty="0" smtClean="0"/>
          </a:p>
          <a:p>
            <a:pPr marL="45720" indent="0">
              <a:buNone/>
            </a:pPr>
            <a:r>
              <a:rPr lang="cs-CZ" sz="2800" dirty="0" smtClean="0"/>
              <a:t>         </a:t>
            </a:r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Kdy?</a:t>
            </a:r>
            <a:r>
              <a:rPr lang="cs-CZ" sz="2800" dirty="0" smtClean="0"/>
              <a:t>                                                  </a:t>
            </a:r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Kde?</a:t>
            </a:r>
            <a:endParaRPr lang="cs-CZ" sz="2800" dirty="0" smtClean="0"/>
          </a:p>
          <a:p>
            <a:pPr marL="4572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  </a:t>
            </a:r>
            <a:r>
              <a:rPr lang="cs-CZ" sz="2800" dirty="0" smtClean="0">
                <a:solidFill>
                  <a:srgbClr val="FFC000"/>
                </a:solidFill>
              </a:rPr>
              <a:t>1306   </a:t>
            </a:r>
            <a:r>
              <a:rPr lang="cs-CZ" sz="2800" dirty="0" smtClean="0"/>
              <a:t>                                            </a:t>
            </a:r>
            <a:r>
              <a:rPr lang="cs-CZ" sz="2800" dirty="0" smtClean="0">
                <a:solidFill>
                  <a:srgbClr val="FFC000"/>
                </a:solidFill>
              </a:rPr>
              <a:t>v Olomouci</a:t>
            </a:r>
            <a:endParaRPr lang="cs-CZ" sz="2800" dirty="0">
              <a:solidFill>
                <a:srgbClr val="FFC000"/>
              </a:solidFill>
            </a:endParaRPr>
          </a:p>
        </p:txBody>
      </p:sp>
      <p:cxnSp>
        <p:nvCxnSpPr>
          <p:cNvPr id="5" name="Přímá spojnice se šipkou 4"/>
          <p:cNvCxnSpPr/>
          <p:nvPr/>
        </p:nvCxnSpPr>
        <p:spPr>
          <a:xfrm flipH="1">
            <a:off x="1547664" y="2708920"/>
            <a:ext cx="828092" cy="1440160"/>
          </a:xfrm>
          <a:prstGeom prst="straightConnector1">
            <a:avLst/>
          </a:prstGeom>
          <a:ln w="762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Zaoblený obdélník 5"/>
          <p:cNvSpPr/>
          <p:nvPr/>
        </p:nvSpPr>
        <p:spPr>
          <a:xfrm>
            <a:off x="899592" y="4581128"/>
            <a:ext cx="1296143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8" name="Přímá spojnice se šipkou 7"/>
          <p:cNvCxnSpPr/>
          <p:nvPr/>
        </p:nvCxnSpPr>
        <p:spPr>
          <a:xfrm>
            <a:off x="6300192" y="2780928"/>
            <a:ext cx="648072" cy="1224136"/>
          </a:xfrm>
          <a:prstGeom prst="straightConnector1">
            <a:avLst/>
          </a:prstGeom>
          <a:ln w="762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Zaoblený obdélník 8"/>
          <p:cNvSpPr/>
          <p:nvPr/>
        </p:nvSpPr>
        <p:spPr>
          <a:xfrm>
            <a:off x="6228184" y="4569369"/>
            <a:ext cx="2232248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3287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9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1500174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/>
              <a:t>Použité zdroje: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43182"/>
            <a:ext cx="8229600" cy="3482981"/>
          </a:xfrm>
        </p:spPr>
        <p:txBody>
          <a:bodyPr>
            <a:normAutofit/>
          </a:bodyPr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cs.wikipedia.org/wiki/Wikimedia_Commons</a:t>
            </a:r>
            <a:endParaRPr lang="cs-CZ" dirty="0" smtClean="0"/>
          </a:p>
          <a:p>
            <a:pPr marL="45720" indent="0">
              <a:buNone/>
            </a:pPr>
            <a:endParaRPr lang="cs-CZ" dirty="0"/>
          </a:p>
          <a:p>
            <a:r>
              <a:rPr lang="cs-CZ" dirty="0"/>
              <a:t>ČECHURA, Jaroslav a kol. </a:t>
            </a:r>
            <a:r>
              <a:rPr lang="cs-CZ" i="1" dirty="0"/>
              <a:t>Dějepis pro 7. ročník</a:t>
            </a:r>
            <a:r>
              <a:rPr lang="cs-CZ" dirty="0"/>
              <a:t>. Praha: SPN, 2004, ISBN 80-7235-275-X.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VYKOUPIL, Libor. </a:t>
            </a:r>
            <a:r>
              <a:rPr lang="cs-CZ" i="1" dirty="0"/>
              <a:t>Dějepis - středověk a počátky novověku</a:t>
            </a:r>
            <a:r>
              <a:rPr lang="cs-CZ" dirty="0"/>
              <a:t>. Brno: Nová škola, 2008, ISBN 80-7289-089-1.</a:t>
            </a:r>
          </a:p>
          <a:p>
            <a:endParaRPr lang="cs-CZ" sz="20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89030" y="357166"/>
            <a:ext cx="6083300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2051" name="Picture 3" descr="C:\Users\Paja\Documents\Paja\Škola\logo3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044384" y="357166"/>
            <a:ext cx="885202" cy="135144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rostor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rostor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alpha val="100000"/>
                <a:satMod val="160000"/>
                <a:lumMod val="105000"/>
              </a:schemeClr>
            </a:gs>
            <a:gs pos="41000">
              <a:schemeClr val="phClr">
                <a:tint val="57000"/>
                <a:satMod val="180000"/>
                <a:lumMod val="99000"/>
              </a:schemeClr>
            </a:gs>
            <a:gs pos="100000">
              <a:schemeClr val="phClr">
                <a:tint val="80000"/>
                <a:satMod val="200000"/>
                <a:lumMod val="10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6000"/>
                <a:satMod val="130000"/>
                <a:lumMod val="114000"/>
              </a:schemeClr>
            </a:gs>
            <a:gs pos="60000">
              <a:schemeClr val="phClr">
                <a:tint val="100000"/>
                <a:satMod val="106000"/>
                <a:lumMod val="110000"/>
              </a:schemeClr>
            </a:gs>
            <a:gs pos="100000">
              <a:schemeClr val="phClr"/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47625" dist="38100" dir="5400000" sy="98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woPt" dir="br">
              <a:rot lat="0" lon="0" rev="8700000"/>
            </a:lightRig>
          </a:scene3d>
          <a:sp3d prstMaterial="matte">
            <a:bevelT w="25400" h="53975"/>
          </a:sp3d>
        </a:effectStyle>
        <a:effectStyle>
          <a:effectLst>
            <a:reflection blurRad="12700" stA="24000" endPos="28000" dist="50800" dir="5400000" sy="-100000" rotWithShape="0"/>
          </a:effectLst>
          <a:scene3d>
            <a:camera prst="orthographicFront">
              <a:rot lat="0" lon="0" rev="0"/>
            </a:camera>
            <a:lightRig rig="threePt" dir="t">
              <a:rot lat="0" lon="0" rev="4800000"/>
            </a:lightRig>
          </a:scene3d>
          <a:sp3d>
            <a:bevelT w="69850" h="3175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80000"/>
                <a:satMod val="100000"/>
                <a:lumMod val="100000"/>
              </a:schemeClr>
            </a:gs>
            <a:gs pos="65000">
              <a:schemeClr val="phClr">
                <a:tint val="100000"/>
                <a:shade val="95000"/>
                <a:satMod val="100000"/>
                <a:lumMod val="100000"/>
              </a:schemeClr>
            </a:gs>
            <a:gs pos="100000">
              <a:schemeClr val="phClr">
                <a:tint val="88000"/>
                <a:shade val="100000"/>
                <a:satMod val="400000"/>
                <a:lumMod val="1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  <a:satMod val="90000"/>
              </a:schemeClr>
              <a:schemeClr val="phClr">
                <a:shade val="92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Perspective</Template>
  <TotalTime>185</TotalTime>
  <Words>465</Words>
  <Application>Microsoft Office PowerPoint</Application>
  <PresentationFormat>Předvádění na obrazovce (4:3)</PresentationFormat>
  <Paragraphs>97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Prostor</vt:lpstr>
      <vt:lpstr>Prezentace aplikace PowerPoint</vt:lpstr>
      <vt:lpstr>Anotace:</vt:lpstr>
      <vt:lpstr>              Přemyslovci</vt:lpstr>
      <vt:lpstr>         1. historicky doložený kníže        </vt:lpstr>
      <vt:lpstr>             významní Přemyslovci</vt:lpstr>
      <vt:lpstr>               Soupeření o moc</vt:lpstr>
      <vt:lpstr>            významní Přemyslovci</vt:lpstr>
      <vt:lpstr>Vyber správnou variantu z rodokmenu:</vt:lpstr>
      <vt:lpstr>Řešení:</vt:lpstr>
      <vt:lpstr>Prezentace aplikace PowerPoint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Paja</dc:creator>
  <cp:lastModifiedBy>ADMIN</cp:lastModifiedBy>
  <cp:revision>23</cp:revision>
  <dcterms:created xsi:type="dcterms:W3CDTF">2012-11-26T19:09:11Z</dcterms:created>
  <dcterms:modified xsi:type="dcterms:W3CDTF">2013-05-05T17:20:04Z</dcterms:modified>
</cp:coreProperties>
</file>