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70" r:id="rId7"/>
    <p:sldId id="271" r:id="rId8"/>
    <p:sldId id="273" r:id="rId9"/>
    <p:sldId id="274" r:id="rId10"/>
    <p:sldId id="262" r:id="rId11"/>
    <p:sldId id="275" r:id="rId12"/>
    <p:sldId id="263" r:id="rId13"/>
    <p:sldId id="264" r:id="rId14"/>
    <p:sldId id="265" r:id="rId15"/>
    <p:sldId id="276" r:id="rId16"/>
    <p:sldId id="268" r:id="rId17"/>
    <p:sldId id="269" r:id="rId18"/>
    <p:sldId id="277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_INOVACE_11</a:t>
          </a:r>
          <a:r>
            <a:rPr lang="cs-CZ" sz="2000" baseline="0" dirty="0" smtClean="0">
              <a:solidFill>
                <a:srgbClr val="FF0000"/>
              </a:solidFill>
            </a:rPr>
            <a:t>_D_18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6.A – Germáni na našem území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EE9FA9-981B-4BC1-837E-0DC51E44C0BF}" type="presOf" srcId="{B651F6E3-6281-48DB-9319-2AEAFDAE7572}" destId="{6BB5E863-4638-4E1D-BFDE-399D028AC4ED}" srcOrd="1" destOrd="0" presId="urn:microsoft.com/office/officeart/2005/8/layout/target3"/>
    <dgm:cxn modelId="{31A85472-227C-465C-A9F4-2B6C05C2F499}" type="presOf" srcId="{D1D4F407-5343-4D3F-B5B9-D407B03CAEB4}" destId="{AED2198E-93D5-4001-81B4-73124B309672}" srcOrd="1" destOrd="0" presId="urn:microsoft.com/office/officeart/2005/8/layout/target3"/>
    <dgm:cxn modelId="{F795F72E-A1FB-46A0-A208-AE0D4862FFE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5C060C9-6822-4B78-93CA-8C487412CBC2}" type="presOf" srcId="{4C35D32F-0EAB-4CD7-82EE-45574DC2A586}" destId="{890E4F0B-2866-4A3F-A3C7-2A14B1797930}" srcOrd="1" destOrd="0" presId="urn:microsoft.com/office/officeart/2005/8/layout/target3"/>
    <dgm:cxn modelId="{39D3EFAF-746F-43E7-A1CC-934E02A1E75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98C5E1-2E81-4E62-B75E-D866A86942D7}" type="presOf" srcId="{D8197B8C-B260-4A16-BDF4-0947B075E274}" destId="{25B08C86-7E15-44DC-BE7F-FFB55DD49D12}" srcOrd="0" destOrd="0" presId="urn:microsoft.com/office/officeart/2005/8/layout/target3"/>
    <dgm:cxn modelId="{755EFD57-CAA3-4101-8A1D-6CB67E14A33D}" type="presOf" srcId="{D1B46980-6531-4606-95E6-44980827E919}" destId="{2BE915AB-18AA-4053-B92C-3BFC9ED204BB}" srcOrd="1" destOrd="0" presId="urn:microsoft.com/office/officeart/2005/8/layout/target3"/>
    <dgm:cxn modelId="{C818807D-E11A-46ED-9876-5BAC98885851}" type="presOf" srcId="{B651F6E3-6281-48DB-9319-2AEAFDAE7572}" destId="{619D679B-A015-4ECF-8348-D1034C574F40}" srcOrd="0" destOrd="0" presId="urn:microsoft.com/office/officeart/2005/8/layout/target3"/>
    <dgm:cxn modelId="{7F656373-C5BB-4905-907A-D434D730B019}" type="presOf" srcId="{D8197B8C-B260-4A16-BDF4-0947B075E274}" destId="{5A5FFA88-C948-4069-8E93-59FA12366E83}" srcOrd="1" destOrd="0" presId="urn:microsoft.com/office/officeart/2005/8/layout/target3"/>
    <dgm:cxn modelId="{36AFB804-00DC-4FBF-B730-5F02B48BFED9}" type="presOf" srcId="{D1D4F407-5343-4D3F-B5B9-D407B03CAEB4}" destId="{D005CE8C-CC26-4C3E-AC11-E15060ECD759}" srcOrd="0" destOrd="0" presId="urn:microsoft.com/office/officeart/2005/8/layout/target3"/>
    <dgm:cxn modelId="{9D4B39ED-05FE-4A2D-8CD5-B40097F9A30B}" type="presOf" srcId="{D1B46980-6531-4606-95E6-44980827E919}" destId="{6140AFEC-043D-4C43-A2F9-D0F5331DF3A3}" srcOrd="0" destOrd="0" presId="urn:microsoft.com/office/officeart/2005/8/layout/target3"/>
    <dgm:cxn modelId="{2F56256F-B1F0-41D5-B1D0-D5E07BF4329E}" type="presParOf" srcId="{333A1088-737F-45CB-B68E-254E46348037}" destId="{F5ABB229-8D3B-4694-996A-96F23CF14429}" srcOrd="0" destOrd="0" presId="urn:microsoft.com/office/officeart/2005/8/layout/target3"/>
    <dgm:cxn modelId="{2E7587E1-DD9E-4CEE-9943-67E1D1AE8FCF}" type="presParOf" srcId="{333A1088-737F-45CB-B68E-254E46348037}" destId="{F41139FD-01EE-4571-8B17-4FB00FC51163}" srcOrd="1" destOrd="0" presId="urn:microsoft.com/office/officeart/2005/8/layout/target3"/>
    <dgm:cxn modelId="{A8E0140B-047B-4205-9EB5-95B584F7F4B5}" type="presParOf" srcId="{333A1088-737F-45CB-B68E-254E46348037}" destId="{D005CE8C-CC26-4C3E-AC11-E15060ECD759}" srcOrd="2" destOrd="0" presId="urn:microsoft.com/office/officeart/2005/8/layout/target3"/>
    <dgm:cxn modelId="{B36E0EF2-0623-465E-A210-0F516FEBFB89}" type="presParOf" srcId="{333A1088-737F-45CB-B68E-254E46348037}" destId="{2C702D82-9B77-49B7-9568-BB8EB47C3372}" srcOrd="3" destOrd="0" presId="urn:microsoft.com/office/officeart/2005/8/layout/target3"/>
    <dgm:cxn modelId="{807878B7-442E-46A3-9B10-4B13B10EED3E}" type="presParOf" srcId="{333A1088-737F-45CB-B68E-254E46348037}" destId="{A52A0455-90FF-4808-ABD0-F02540D31D5A}" srcOrd="4" destOrd="0" presId="urn:microsoft.com/office/officeart/2005/8/layout/target3"/>
    <dgm:cxn modelId="{6239E72D-C4CA-4D28-BB83-D5BF0E1F1822}" type="presParOf" srcId="{333A1088-737F-45CB-B68E-254E46348037}" destId="{6140AFEC-043D-4C43-A2F9-D0F5331DF3A3}" srcOrd="5" destOrd="0" presId="urn:microsoft.com/office/officeart/2005/8/layout/target3"/>
    <dgm:cxn modelId="{CDA954AE-20CF-4475-9DD6-58B0E7F24480}" type="presParOf" srcId="{333A1088-737F-45CB-B68E-254E46348037}" destId="{9358AC05-5D7D-4327-9F80-1AD486AEA664}" srcOrd="6" destOrd="0" presId="urn:microsoft.com/office/officeart/2005/8/layout/target3"/>
    <dgm:cxn modelId="{5D2CA424-4CAD-4595-A47C-4B87B1536CED}" type="presParOf" srcId="{333A1088-737F-45CB-B68E-254E46348037}" destId="{313FC574-E1CD-4FB4-B054-0B805CE0447D}" srcOrd="7" destOrd="0" presId="urn:microsoft.com/office/officeart/2005/8/layout/target3"/>
    <dgm:cxn modelId="{BF6851CF-1021-42C4-ABE5-926DC0787052}" type="presParOf" srcId="{333A1088-737F-45CB-B68E-254E46348037}" destId="{619D679B-A015-4ECF-8348-D1034C574F40}" srcOrd="8" destOrd="0" presId="urn:microsoft.com/office/officeart/2005/8/layout/target3"/>
    <dgm:cxn modelId="{CD4B67AB-4508-4CD4-A9D9-A82EB7D3D183}" type="presParOf" srcId="{333A1088-737F-45CB-B68E-254E46348037}" destId="{322283A8-4A27-4CDA-BAE3-F381106A9174}" srcOrd="9" destOrd="0" presId="urn:microsoft.com/office/officeart/2005/8/layout/target3"/>
    <dgm:cxn modelId="{7E53C2BE-4560-4602-9F19-F838E283E1A6}" type="presParOf" srcId="{333A1088-737F-45CB-B68E-254E46348037}" destId="{FFC9F71D-1B4F-4AD9-A4A6-86ADEFC8AF5C}" srcOrd="10" destOrd="0" presId="urn:microsoft.com/office/officeart/2005/8/layout/target3"/>
    <dgm:cxn modelId="{9426587A-2C38-44A6-BC0F-73E45BD51871}" type="presParOf" srcId="{333A1088-737F-45CB-B68E-254E46348037}" destId="{25B08C86-7E15-44DC-BE7F-FFB55DD49D12}" srcOrd="11" destOrd="0" presId="urn:microsoft.com/office/officeart/2005/8/layout/target3"/>
    <dgm:cxn modelId="{D9584FEE-25F5-4ACC-A7B2-448EFABDABEF}" type="presParOf" srcId="{333A1088-737F-45CB-B68E-254E46348037}" destId="{76644BE8-9D7C-4C09-B250-3D10AF48CBB7}" srcOrd="12" destOrd="0" presId="urn:microsoft.com/office/officeart/2005/8/layout/target3"/>
    <dgm:cxn modelId="{9DF0007C-9335-4362-838E-72A011A5FD7B}" type="presParOf" srcId="{333A1088-737F-45CB-B68E-254E46348037}" destId="{EE85B701-7295-41C0-BA7A-34D3756A2AE6}" srcOrd="13" destOrd="0" presId="urn:microsoft.com/office/officeart/2005/8/layout/target3"/>
    <dgm:cxn modelId="{E0490DA2-4A2E-48E1-8FE9-B3C493B7C8E2}" type="presParOf" srcId="{333A1088-737F-45CB-B68E-254E46348037}" destId="{8BEBB6EC-1DAA-4CAC-8A25-BC0FCBD5DBD5}" srcOrd="14" destOrd="0" presId="urn:microsoft.com/office/officeart/2005/8/layout/target3"/>
    <dgm:cxn modelId="{2E64BDF8-AFF5-4D44-AB9C-8F18633019A7}" type="presParOf" srcId="{333A1088-737F-45CB-B68E-254E46348037}" destId="{AED2198E-93D5-4001-81B4-73124B309672}" srcOrd="15" destOrd="0" presId="urn:microsoft.com/office/officeart/2005/8/layout/target3"/>
    <dgm:cxn modelId="{232673A4-FAAA-483D-AE98-B8BCE2E9E3BF}" type="presParOf" srcId="{333A1088-737F-45CB-B68E-254E46348037}" destId="{2BE915AB-18AA-4053-B92C-3BFC9ED204BB}" srcOrd="16" destOrd="0" presId="urn:microsoft.com/office/officeart/2005/8/layout/target3"/>
    <dgm:cxn modelId="{C4BF6ACB-1E44-41DA-A76D-1353E41C6A63}" type="presParOf" srcId="{333A1088-737F-45CB-B68E-254E46348037}" destId="{6BB5E863-4638-4E1D-BFDE-399D028AC4ED}" srcOrd="17" destOrd="0" presId="urn:microsoft.com/office/officeart/2005/8/layout/target3"/>
    <dgm:cxn modelId="{E3B58D84-A57F-4F4F-B6A8-4A081BA92670}" type="presParOf" srcId="{333A1088-737F-45CB-B68E-254E46348037}" destId="{5A5FFA88-C948-4069-8E93-59FA12366E83}" srcOrd="18" destOrd="0" presId="urn:microsoft.com/office/officeart/2005/8/layout/target3"/>
    <dgm:cxn modelId="{49864BF2-7F38-4199-964C-375EBF2BBC5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B05DBB-5D77-4317-B569-A59287E36C41}" type="doc">
      <dgm:prSet loTypeId="urn:microsoft.com/office/officeart/2005/8/layout/pyramid1" loCatId="pyramid" qsTypeId="urn:microsoft.com/office/officeart/2005/8/quickstyle/3d3" qsCatId="3D" csTypeId="urn:microsoft.com/office/officeart/2005/8/colors/accent1_2" csCatId="accent1" phldr="1"/>
      <dgm:spPr/>
    </dgm:pt>
    <dgm:pt modelId="{8149D909-4F6B-4A77-97BF-EE11E6588E2C}">
      <dgm:prSet phldrT="[Text]"/>
      <dgm:spPr/>
      <dgm:t>
        <a:bodyPr/>
        <a:lstStyle/>
        <a:p>
          <a:r>
            <a:rPr lang="cs-CZ" dirty="0" smtClean="0"/>
            <a:t>náčelník</a:t>
          </a:r>
          <a:endParaRPr lang="cs-CZ" dirty="0"/>
        </a:p>
      </dgm:t>
    </dgm:pt>
    <dgm:pt modelId="{35839117-B5A8-4C5A-9B1D-524526254A71}" type="parTrans" cxnId="{C30ACA99-7923-40B2-A728-CFDFD74BFB2C}">
      <dgm:prSet/>
      <dgm:spPr/>
      <dgm:t>
        <a:bodyPr/>
        <a:lstStyle/>
        <a:p>
          <a:endParaRPr lang="cs-CZ"/>
        </a:p>
      </dgm:t>
    </dgm:pt>
    <dgm:pt modelId="{3F3314AE-3288-42E0-B71C-A6F90489F305}" type="sibTrans" cxnId="{C30ACA99-7923-40B2-A728-CFDFD74BFB2C}">
      <dgm:prSet/>
      <dgm:spPr/>
      <dgm:t>
        <a:bodyPr/>
        <a:lstStyle/>
        <a:p>
          <a:endParaRPr lang="cs-CZ"/>
        </a:p>
      </dgm:t>
    </dgm:pt>
    <dgm:pt modelId="{80BCFF34-6472-48E2-A5DF-059994C08077}">
      <dgm:prSet phldrT="[Text]"/>
      <dgm:spPr/>
      <dgm:t>
        <a:bodyPr/>
        <a:lstStyle/>
        <a:p>
          <a:r>
            <a:rPr lang="cs-CZ" dirty="0" smtClean="0"/>
            <a:t>germánští bojovníci</a:t>
          </a:r>
          <a:endParaRPr lang="cs-CZ" dirty="0"/>
        </a:p>
      </dgm:t>
    </dgm:pt>
    <dgm:pt modelId="{BEAFED1F-C0F2-4223-AFD2-8AF0A49B14B9}" type="parTrans" cxnId="{354A0AAD-4930-4B3C-B41D-C6790EBF3CE8}">
      <dgm:prSet/>
      <dgm:spPr/>
      <dgm:t>
        <a:bodyPr/>
        <a:lstStyle/>
        <a:p>
          <a:endParaRPr lang="cs-CZ"/>
        </a:p>
      </dgm:t>
    </dgm:pt>
    <dgm:pt modelId="{1635BF63-68F8-4100-81C6-0392F1D89748}" type="sibTrans" cxnId="{354A0AAD-4930-4B3C-B41D-C6790EBF3CE8}">
      <dgm:prSet/>
      <dgm:spPr/>
      <dgm:t>
        <a:bodyPr/>
        <a:lstStyle/>
        <a:p>
          <a:endParaRPr lang="cs-CZ"/>
        </a:p>
      </dgm:t>
    </dgm:pt>
    <dgm:pt modelId="{8EE6EF80-6447-4BD0-8B7F-3158DE788A96}">
      <dgm:prSet phldrT="[Text]"/>
      <dgm:spPr/>
      <dgm:t>
        <a:bodyPr/>
        <a:lstStyle/>
        <a:p>
          <a:r>
            <a:rPr lang="cs-CZ" dirty="0" smtClean="0"/>
            <a:t>otroci, váleční zajatci</a:t>
          </a:r>
        </a:p>
      </dgm:t>
    </dgm:pt>
    <dgm:pt modelId="{CDFBC41E-B4AB-427A-9007-C011987C86FA}" type="parTrans" cxnId="{4F8A04F5-3DAE-4075-AEBA-FFCF22230505}">
      <dgm:prSet/>
      <dgm:spPr/>
      <dgm:t>
        <a:bodyPr/>
        <a:lstStyle/>
        <a:p>
          <a:endParaRPr lang="cs-CZ"/>
        </a:p>
      </dgm:t>
    </dgm:pt>
    <dgm:pt modelId="{0194CFBC-F53B-42DA-A03D-91A499884A04}" type="sibTrans" cxnId="{4F8A04F5-3DAE-4075-AEBA-FFCF22230505}">
      <dgm:prSet/>
      <dgm:spPr/>
      <dgm:t>
        <a:bodyPr/>
        <a:lstStyle/>
        <a:p>
          <a:endParaRPr lang="cs-CZ"/>
        </a:p>
      </dgm:t>
    </dgm:pt>
    <dgm:pt modelId="{681D712D-D0DA-4B12-9D6D-FAC5EF76C3DF}">
      <dgm:prSet/>
      <dgm:spPr/>
      <dgm:t>
        <a:bodyPr/>
        <a:lstStyle/>
        <a:p>
          <a:r>
            <a:rPr lang="cs-CZ" dirty="0" smtClean="0"/>
            <a:t>jejich rodiny</a:t>
          </a:r>
          <a:endParaRPr lang="cs-CZ" dirty="0"/>
        </a:p>
      </dgm:t>
    </dgm:pt>
    <dgm:pt modelId="{8E4CC77A-DAD7-41B4-8822-4133C43DF377}" type="parTrans" cxnId="{369620D1-738E-490C-A2C5-444AE5FDFCDF}">
      <dgm:prSet/>
      <dgm:spPr/>
      <dgm:t>
        <a:bodyPr/>
        <a:lstStyle/>
        <a:p>
          <a:endParaRPr lang="cs-CZ"/>
        </a:p>
      </dgm:t>
    </dgm:pt>
    <dgm:pt modelId="{86F2C9BC-C5B1-459B-936E-041A8AD8A746}" type="sibTrans" cxnId="{369620D1-738E-490C-A2C5-444AE5FDFCDF}">
      <dgm:prSet/>
      <dgm:spPr/>
      <dgm:t>
        <a:bodyPr/>
        <a:lstStyle/>
        <a:p>
          <a:endParaRPr lang="cs-CZ"/>
        </a:p>
      </dgm:t>
    </dgm:pt>
    <dgm:pt modelId="{696F583D-3D00-4616-BBF5-505C7515B81B}">
      <dgm:prSet/>
      <dgm:spPr/>
      <dgm:t>
        <a:bodyPr/>
        <a:lstStyle/>
        <a:p>
          <a:r>
            <a:rPr lang="cs-CZ" dirty="0" smtClean="0"/>
            <a:t>bezprávné porobené obyvatelstvo - zemědělci</a:t>
          </a:r>
          <a:endParaRPr lang="cs-CZ" dirty="0"/>
        </a:p>
      </dgm:t>
    </dgm:pt>
    <dgm:pt modelId="{3C23A380-8CEF-4E11-BADC-4ADBE7DF408A}" type="parTrans" cxnId="{4A7A37C2-ECB4-4429-9AE7-7C2FAC77BFEA}">
      <dgm:prSet/>
      <dgm:spPr/>
      <dgm:t>
        <a:bodyPr/>
        <a:lstStyle/>
        <a:p>
          <a:endParaRPr lang="cs-CZ"/>
        </a:p>
      </dgm:t>
    </dgm:pt>
    <dgm:pt modelId="{FDA80BBB-CC10-43EE-84F5-21D0F61044FC}" type="sibTrans" cxnId="{4A7A37C2-ECB4-4429-9AE7-7C2FAC77BFEA}">
      <dgm:prSet/>
      <dgm:spPr/>
      <dgm:t>
        <a:bodyPr/>
        <a:lstStyle/>
        <a:p>
          <a:endParaRPr lang="cs-CZ"/>
        </a:p>
      </dgm:t>
    </dgm:pt>
    <dgm:pt modelId="{09352191-2AF1-4576-ABFF-853F67B86CAA}" type="pres">
      <dgm:prSet presAssocID="{A2B05DBB-5D77-4317-B569-A59287E36C41}" presName="Name0" presStyleCnt="0">
        <dgm:presLayoutVars>
          <dgm:dir/>
          <dgm:animLvl val="lvl"/>
          <dgm:resizeHandles val="exact"/>
        </dgm:presLayoutVars>
      </dgm:prSet>
      <dgm:spPr/>
    </dgm:pt>
    <dgm:pt modelId="{F74D7DBD-9A3C-449B-95A3-DD8DE8E0C232}" type="pres">
      <dgm:prSet presAssocID="{8149D909-4F6B-4A77-97BF-EE11E6588E2C}" presName="Name8" presStyleCnt="0"/>
      <dgm:spPr/>
    </dgm:pt>
    <dgm:pt modelId="{0D7E9C43-F51E-4FD0-AF4B-8717B775FDDA}" type="pres">
      <dgm:prSet presAssocID="{8149D909-4F6B-4A77-97BF-EE11E6588E2C}" presName="level" presStyleLbl="node1" presStyleIdx="0" presStyleCnt="5" custScale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FAF82-72B2-4B8C-87E7-40362FBF97BC}" type="pres">
      <dgm:prSet presAssocID="{8149D909-4F6B-4A77-97BF-EE11E6588E2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9AB51-6247-469C-AF59-26F2478E9DF6}" type="pres">
      <dgm:prSet presAssocID="{80BCFF34-6472-48E2-A5DF-059994C08077}" presName="Name8" presStyleCnt="0"/>
      <dgm:spPr/>
    </dgm:pt>
    <dgm:pt modelId="{7C4FE81B-1DD2-4552-9455-17E4247FAE3B}" type="pres">
      <dgm:prSet presAssocID="{80BCFF34-6472-48E2-A5DF-059994C08077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3076F-0574-4339-B5F3-45887C5F3EAB}" type="pres">
      <dgm:prSet presAssocID="{80BCFF34-6472-48E2-A5DF-059994C0807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C1FB4C-6324-499D-9CF7-D598AF48D16B}" type="pres">
      <dgm:prSet presAssocID="{681D712D-D0DA-4B12-9D6D-FAC5EF76C3DF}" presName="Name8" presStyleCnt="0"/>
      <dgm:spPr/>
    </dgm:pt>
    <dgm:pt modelId="{7B2328FA-F95B-4504-A703-6F169C29E345}" type="pres">
      <dgm:prSet presAssocID="{681D712D-D0DA-4B12-9D6D-FAC5EF76C3DF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A1C956-1249-4188-900C-E8950858BA92}" type="pres">
      <dgm:prSet presAssocID="{681D712D-D0DA-4B12-9D6D-FAC5EF76C3D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D42410-4F53-4305-95CC-027B358F69DF}" type="pres">
      <dgm:prSet presAssocID="{696F583D-3D00-4616-BBF5-505C7515B81B}" presName="Name8" presStyleCnt="0"/>
      <dgm:spPr/>
    </dgm:pt>
    <dgm:pt modelId="{20F2CD80-4501-4455-9073-9A7F419AEF86}" type="pres">
      <dgm:prSet presAssocID="{696F583D-3D00-4616-BBF5-505C7515B81B}" presName="level" presStyleLbl="node1" presStyleIdx="3" presStyleCnt="5" custScaleY="29927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12C4FE-E693-4667-B0E7-CE0A95F7D00E}" type="pres">
      <dgm:prSet presAssocID="{696F583D-3D00-4616-BBF5-505C7515B81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E2515-011E-4057-A2B3-86541E9DF8F4}" type="pres">
      <dgm:prSet presAssocID="{8EE6EF80-6447-4BD0-8B7F-3158DE788A96}" presName="Name8" presStyleCnt="0"/>
      <dgm:spPr/>
    </dgm:pt>
    <dgm:pt modelId="{0E1218CB-971E-4B80-9B26-E372F2E02BBE}" type="pres">
      <dgm:prSet presAssocID="{8EE6EF80-6447-4BD0-8B7F-3158DE788A96}" presName="level" presStyleLbl="node1" presStyleIdx="4" presStyleCnt="5" custLinFactNeighborX="2498" custLinFactNeighborY="44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DC772-8441-4902-9D3F-B207BB12386D}" type="pres">
      <dgm:prSet presAssocID="{8EE6EF80-6447-4BD0-8B7F-3158DE788A9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463ECC-02CA-42F4-9937-5AEF5A3CD598}" type="presOf" srcId="{80BCFF34-6472-48E2-A5DF-059994C08077}" destId="{7C4FE81B-1DD2-4552-9455-17E4247FAE3B}" srcOrd="0" destOrd="0" presId="urn:microsoft.com/office/officeart/2005/8/layout/pyramid1"/>
    <dgm:cxn modelId="{BF36E00C-BA6C-4B52-8056-EF749FCE228B}" type="presOf" srcId="{8EE6EF80-6447-4BD0-8B7F-3158DE788A96}" destId="{95DDC772-8441-4902-9D3F-B207BB12386D}" srcOrd="1" destOrd="0" presId="urn:microsoft.com/office/officeart/2005/8/layout/pyramid1"/>
    <dgm:cxn modelId="{6269DD50-5487-4A63-BE46-74C4A9C6FE7B}" type="presOf" srcId="{8149D909-4F6B-4A77-97BF-EE11E6588E2C}" destId="{C7DFAF82-72B2-4B8C-87E7-40362FBF97BC}" srcOrd="1" destOrd="0" presId="urn:microsoft.com/office/officeart/2005/8/layout/pyramid1"/>
    <dgm:cxn modelId="{28547C3C-16C8-411F-9070-783039528CFC}" type="presOf" srcId="{696F583D-3D00-4616-BBF5-505C7515B81B}" destId="{20F2CD80-4501-4455-9073-9A7F419AEF86}" srcOrd="0" destOrd="0" presId="urn:microsoft.com/office/officeart/2005/8/layout/pyramid1"/>
    <dgm:cxn modelId="{AC18A4E7-43A3-4F57-A691-A11E4349B1EC}" type="presOf" srcId="{681D712D-D0DA-4B12-9D6D-FAC5EF76C3DF}" destId="{5AA1C956-1249-4188-900C-E8950858BA92}" srcOrd="1" destOrd="0" presId="urn:microsoft.com/office/officeart/2005/8/layout/pyramid1"/>
    <dgm:cxn modelId="{43C86949-CF0D-4133-87EC-80B51D6FF608}" type="presOf" srcId="{681D712D-D0DA-4B12-9D6D-FAC5EF76C3DF}" destId="{7B2328FA-F95B-4504-A703-6F169C29E345}" srcOrd="0" destOrd="0" presId="urn:microsoft.com/office/officeart/2005/8/layout/pyramid1"/>
    <dgm:cxn modelId="{4F8A04F5-3DAE-4075-AEBA-FFCF22230505}" srcId="{A2B05DBB-5D77-4317-B569-A59287E36C41}" destId="{8EE6EF80-6447-4BD0-8B7F-3158DE788A96}" srcOrd="4" destOrd="0" parTransId="{CDFBC41E-B4AB-427A-9007-C011987C86FA}" sibTransId="{0194CFBC-F53B-42DA-A03D-91A499884A04}"/>
    <dgm:cxn modelId="{E1FBDB7C-CE12-44EC-84AB-88E279C86426}" type="presOf" srcId="{8EE6EF80-6447-4BD0-8B7F-3158DE788A96}" destId="{0E1218CB-971E-4B80-9B26-E372F2E02BBE}" srcOrd="0" destOrd="0" presId="urn:microsoft.com/office/officeart/2005/8/layout/pyramid1"/>
    <dgm:cxn modelId="{216B5389-FB2F-43F6-9BD1-8CDB8879AD67}" type="presOf" srcId="{696F583D-3D00-4616-BBF5-505C7515B81B}" destId="{A312C4FE-E693-4667-B0E7-CE0A95F7D00E}" srcOrd="1" destOrd="0" presId="urn:microsoft.com/office/officeart/2005/8/layout/pyramid1"/>
    <dgm:cxn modelId="{BBD197C9-383F-49AF-9564-DC11E186B0A5}" type="presOf" srcId="{A2B05DBB-5D77-4317-B569-A59287E36C41}" destId="{09352191-2AF1-4576-ABFF-853F67B86CAA}" srcOrd="0" destOrd="0" presId="urn:microsoft.com/office/officeart/2005/8/layout/pyramid1"/>
    <dgm:cxn modelId="{C30ACA99-7923-40B2-A728-CFDFD74BFB2C}" srcId="{A2B05DBB-5D77-4317-B569-A59287E36C41}" destId="{8149D909-4F6B-4A77-97BF-EE11E6588E2C}" srcOrd="0" destOrd="0" parTransId="{35839117-B5A8-4C5A-9B1D-524526254A71}" sibTransId="{3F3314AE-3288-42E0-B71C-A6F90489F305}"/>
    <dgm:cxn modelId="{00BEC905-7F39-4CE5-912B-69B3B4363387}" type="presOf" srcId="{8149D909-4F6B-4A77-97BF-EE11E6588E2C}" destId="{0D7E9C43-F51E-4FD0-AF4B-8717B775FDDA}" srcOrd="0" destOrd="0" presId="urn:microsoft.com/office/officeart/2005/8/layout/pyramid1"/>
    <dgm:cxn modelId="{4A7A37C2-ECB4-4429-9AE7-7C2FAC77BFEA}" srcId="{A2B05DBB-5D77-4317-B569-A59287E36C41}" destId="{696F583D-3D00-4616-BBF5-505C7515B81B}" srcOrd="3" destOrd="0" parTransId="{3C23A380-8CEF-4E11-BADC-4ADBE7DF408A}" sibTransId="{FDA80BBB-CC10-43EE-84F5-21D0F61044FC}"/>
    <dgm:cxn modelId="{74BF8279-E113-4722-B013-28D4CC37181B}" type="presOf" srcId="{80BCFF34-6472-48E2-A5DF-059994C08077}" destId="{4953076F-0574-4339-B5F3-45887C5F3EAB}" srcOrd="1" destOrd="0" presId="urn:microsoft.com/office/officeart/2005/8/layout/pyramid1"/>
    <dgm:cxn modelId="{354A0AAD-4930-4B3C-B41D-C6790EBF3CE8}" srcId="{A2B05DBB-5D77-4317-B569-A59287E36C41}" destId="{80BCFF34-6472-48E2-A5DF-059994C08077}" srcOrd="1" destOrd="0" parTransId="{BEAFED1F-C0F2-4223-AFD2-8AF0A49B14B9}" sibTransId="{1635BF63-68F8-4100-81C6-0392F1D89748}"/>
    <dgm:cxn modelId="{369620D1-738E-490C-A2C5-444AE5FDFCDF}" srcId="{A2B05DBB-5D77-4317-B569-A59287E36C41}" destId="{681D712D-D0DA-4B12-9D6D-FAC5EF76C3DF}" srcOrd="2" destOrd="0" parTransId="{8E4CC77A-DAD7-41B4-8822-4133C43DF377}" sibTransId="{86F2C9BC-C5B1-459B-936E-041A8AD8A746}"/>
    <dgm:cxn modelId="{5504D69A-1139-4553-AA62-A71BC0C56120}" type="presParOf" srcId="{09352191-2AF1-4576-ABFF-853F67B86CAA}" destId="{F74D7DBD-9A3C-449B-95A3-DD8DE8E0C232}" srcOrd="0" destOrd="0" presId="urn:microsoft.com/office/officeart/2005/8/layout/pyramid1"/>
    <dgm:cxn modelId="{E4C09EAD-1F08-41B0-8604-FB17BCC883B5}" type="presParOf" srcId="{F74D7DBD-9A3C-449B-95A3-DD8DE8E0C232}" destId="{0D7E9C43-F51E-4FD0-AF4B-8717B775FDDA}" srcOrd="0" destOrd="0" presId="urn:microsoft.com/office/officeart/2005/8/layout/pyramid1"/>
    <dgm:cxn modelId="{C4087348-02AC-4D53-B3C2-13282FCDFAE7}" type="presParOf" srcId="{F74D7DBD-9A3C-449B-95A3-DD8DE8E0C232}" destId="{C7DFAF82-72B2-4B8C-87E7-40362FBF97BC}" srcOrd="1" destOrd="0" presId="urn:microsoft.com/office/officeart/2005/8/layout/pyramid1"/>
    <dgm:cxn modelId="{068AD8A7-FB61-456B-98D4-9B22EE2B1477}" type="presParOf" srcId="{09352191-2AF1-4576-ABFF-853F67B86CAA}" destId="{A269AB51-6247-469C-AF59-26F2478E9DF6}" srcOrd="1" destOrd="0" presId="urn:microsoft.com/office/officeart/2005/8/layout/pyramid1"/>
    <dgm:cxn modelId="{A0E1D3BF-B012-4700-ABE1-097C7BDC6686}" type="presParOf" srcId="{A269AB51-6247-469C-AF59-26F2478E9DF6}" destId="{7C4FE81B-1DD2-4552-9455-17E4247FAE3B}" srcOrd="0" destOrd="0" presId="urn:microsoft.com/office/officeart/2005/8/layout/pyramid1"/>
    <dgm:cxn modelId="{53755A22-2955-40CF-AFEE-8FDCD1B44FDE}" type="presParOf" srcId="{A269AB51-6247-469C-AF59-26F2478E9DF6}" destId="{4953076F-0574-4339-B5F3-45887C5F3EAB}" srcOrd="1" destOrd="0" presId="urn:microsoft.com/office/officeart/2005/8/layout/pyramid1"/>
    <dgm:cxn modelId="{613CE8D3-6149-4891-B602-DCFA12F3FDB1}" type="presParOf" srcId="{09352191-2AF1-4576-ABFF-853F67B86CAA}" destId="{2EC1FB4C-6324-499D-9CF7-D598AF48D16B}" srcOrd="2" destOrd="0" presId="urn:microsoft.com/office/officeart/2005/8/layout/pyramid1"/>
    <dgm:cxn modelId="{BC03859B-F882-4B1F-9477-047F196B1314}" type="presParOf" srcId="{2EC1FB4C-6324-499D-9CF7-D598AF48D16B}" destId="{7B2328FA-F95B-4504-A703-6F169C29E345}" srcOrd="0" destOrd="0" presId="urn:microsoft.com/office/officeart/2005/8/layout/pyramid1"/>
    <dgm:cxn modelId="{214644C4-2D9B-4872-9871-17CD0FEEBF9C}" type="presParOf" srcId="{2EC1FB4C-6324-499D-9CF7-D598AF48D16B}" destId="{5AA1C956-1249-4188-900C-E8950858BA92}" srcOrd="1" destOrd="0" presId="urn:microsoft.com/office/officeart/2005/8/layout/pyramid1"/>
    <dgm:cxn modelId="{4D7B00B4-F6C2-45D2-861B-9FFA110FF828}" type="presParOf" srcId="{09352191-2AF1-4576-ABFF-853F67B86CAA}" destId="{30D42410-4F53-4305-95CC-027B358F69DF}" srcOrd="3" destOrd="0" presId="urn:microsoft.com/office/officeart/2005/8/layout/pyramid1"/>
    <dgm:cxn modelId="{52A71460-E30A-4C16-9FFF-8FE59116A760}" type="presParOf" srcId="{30D42410-4F53-4305-95CC-027B358F69DF}" destId="{20F2CD80-4501-4455-9073-9A7F419AEF86}" srcOrd="0" destOrd="0" presId="urn:microsoft.com/office/officeart/2005/8/layout/pyramid1"/>
    <dgm:cxn modelId="{BFF1B3F9-414F-4B64-B487-DA8EEFA236E9}" type="presParOf" srcId="{30D42410-4F53-4305-95CC-027B358F69DF}" destId="{A312C4FE-E693-4667-B0E7-CE0A95F7D00E}" srcOrd="1" destOrd="0" presId="urn:microsoft.com/office/officeart/2005/8/layout/pyramid1"/>
    <dgm:cxn modelId="{9DBE1CA6-E60F-4A9C-A812-7CEF43B6712B}" type="presParOf" srcId="{09352191-2AF1-4576-ABFF-853F67B86CAA}" destId="{75AE2515-011E-4057-A2B3-86541E9DF8F4}" srcOrd="4" destOrd="0" presId="urn:microsoft.com/office/officeart/2005/8/layout/pyramid1"/>
    <dgm:cxn modelId="{B3A15C0C-62E8-41EE-B68C-9115F961BCD6}" type="presParOf" srcId="{75AE2515-011E-4057-A2B3-86541E9DF8F4}" destId="{0E1218CB-971E-4B80-9B26-E372F2E02BBE}" srcOrd="0" destOrd="0" presId="urn:microsoft.com/office/officeart/2005/8/layout/pyramid1"/>
    <dgm:cxn modelId="{D8904E23-B8E9-4432-995D-4C45F1A5D683}" type="presParOf" srcId="{75AE2515-011E-4057-A2B3-86541E9DF8F4}" destId="{95DDC772-8441-4902-9D3F-B207BB12386D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_INOVACE_11</a:t>
          </a:r>
          <a:r>
            <a:rPr lang="cs-CZ" sz="2000" kern="1200" baseline="0" dirty="0" smtClean="0">
              <a:solidFill>
                <a:srgbClr val="FF0000"/>
              </a:solidFill>
            </a:rPr>
            <a:t>_D_18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6.A – Germáni na našem území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D7E9C43-F51E-4FD0-AF4B-8717B775FDDA}">
      <dsp:nvSpPr>
        <dsp:cNvPr id="0" name=""/>
        <dsp:cNvSpPr/>
      </dsp:nvSpPr>
      <dsp:spPr>
        <a:xfrm>
          <a:off x="3052913" y="0"/>
          <a:ext cx="1018872" cy="615306"/>
        </a:xfrm>
        <a:prstGeom prst="trapezoid">
          <a:avLst>
            <a:gd name="adj" fmla="val 827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náčelník</a:t>
          </a:r>
          <a:endParaRPr lang="cs-CZ" sz="1800" kern="1200" dirty="0"/>
        </a:p>
      </dsp:txBody>
      <dsp:txXfrm>
        <a:off x="3052913" y="0"/>
        <a:ext cx="1018872" cy="615306"/>
      </dsp:txXfrm>
    </dsp:sp>
    <dsp:sp modelId="{7C4FE81B-1DD2-4552-9455-17E4247FAE3B}">
      <dsp:nvSpPr>
        <dsp:cNvPr id="0" name=""/>
        <dsp:cNvSpPr/>
      </dsp:nvSpPr>
      <dsp:spPr>
        <a:xfrm>
          <a:off x="2543477" y="615306"/>
          <a:ext cx="2037744" cy="615306"/>
        </a:xfrm>
        <a:prstGeom prst="trapezoid">
          <a:avLst>
            <a:gd name="adj" fmla="val 827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germánští bojovníci</a:t>
          </a:r>
          <a:endParaRPr lang="cs-CZ" sz="1800" kern="1200" dirty="0"/>
        </a:p>
      </dsp:txBody>
      <dsp:txXfrm>
        <a:off x="2900082" y="615306"/>
        <a:ext cx="1324534" cy="615306"/>
      </dsp:txXfrm>
    </dsp:sp>
    <dsp:sp modelId="{7B2328FA-F95B-4504-A703-6F169C29E345}">
      <dsp:nvSpPr>
        <dsp:cNvPr id="0" name=""/>
        <dsp:cNvSpPr/>
      </dsp:nvSpPr>
      <dsp:spPr>
        <a:xfrm>
          <a:off x="2034041" y="1230612"/>
          <a:ext cx="3056617" cy="615306"/>
        </a:xfrm>
        <a:prstGeom prst="trapezoid">
          <a:avLst>
            <a:gd name="adj" fmla="val 827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jejich rodiny</a:t>
          </a:r>
          <a:endParaRPr lang="cs-CZ" sz="1800" kern="1200" dirty="0"/>
        </a:p>
      </dsp:txBody>
      <dsp:txXfrm>
        <a:off x="2568949" y="1230612"/>
        <a:ext cx="1986801" cy="615306"/>
      </dsp:txXfrm>
    </dsp:sp>
    <dsp:sp modelId="{20F2CD80-4501-4455-9073-9A7F419AEF86}">
      <dsp:nvSpPr>
        <dsp:cNvPr id="0" name=""/>
        <dsp:cNvSpPr/>
      </dsp:nvSpPr>
      <dsp:spPr>
        <a:xfrm>
          <a:off x="509436" y="1845918"/>
          <a:ext cx="6105827" cy="1841445"/>
        </a:xfrm>
        <a:prstGeom prst="trapezoid">
          <a:avLst>
            <a:gd name="adj" fmla="val 827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bezprávné porobené obyvatelstvo - zemědělci</a:t>
          </a:r>
          <a:endParaRPr lang="cs-CZ" sz="1800" kern="1200" dirty="0"/>
        </a:p>
      </dsp:txBody>
      <dsp:txXfrm>
        <a:off x="1577956" y="1845918"/>
        <a:ext cx="3968787" cy="1841445"/>
      </dsp:txXfrm>
    </dsp:sp>
    <dsp:sp modelId="{0E1218CB-971E-4B80-9B26-E372F2E02BBE}">
      <dsp:nvSpPr>
        <dsp:cNvPr id="0" name=""/>
        <dsp:cNvSpPr/>
      </dsp:nvSpPr>
      <dsp:spPr>
        <a:xfrm>
          <a:off x="0" y="3687364"/>
          <a:ext cx="7124700" cy="615306"/>
        </a:xfrm>
        <a:prstGeom prst="trapezoid">
          <a:avLst>
            <a:gd name="adj" fmla="val 827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otroci, váleční zajatci</a:t>
          </a:r>
        </a:p>
      </dsp:txBody>
      <dsp:txXfrm>
        <a:off x="1246822" y="3687364"/>
        <a:ext cx="4631055" cy="615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CC1430-F154-4564-8445-87B951F6398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F2A476-3E1B-48F0-B0F1-1D823CCA38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59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09026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397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výkladu dějepisného učiva 6.ročníku. Prezentace  názorně žákům přibližuje </a:t>
            </a:r>
            <a:r>
              <a:rPr lang="cs-CZ" dirty="0" smtClean="0"/>
              <a:t>období </a:t>
            </a:r>
            <a:r>
              <a:rPr lang="cs-CZ" dirty="0"/>
              <a:t>doby </a:t>
            </a:r>
            <a:r>
              <a:rPr lang="cs-CZ" dirty="0" smtClean="0"/>
              <a:t>římské, </a:t>
            </a:r>
            <a:r>
              <a:rPr lang="cs-CZ" dirty="0"/>
              <a:t>seznamuje s </a:t>
            </a:r>
            <a:r>
              <a:rPr lang="cs-CZ" dirty="0" smtClean="0"/>
              <a:t>životem a památkami germánských kmenů </a:t>
            </a:r>
            <a:r>
              <a:rPr lang="cs-CZ" dirty="0"/>
              <a:t>na našem území.</a:t>
            </a:r>
          </a:p>
          <a:p>
            <a:r>
              <a:rPr lang="cs-CZ" dirty="0"/>
              <a:t>Součástí materiálu je i křížovka (opakování učiva, motivace) a souhrn učiva, který lze využít jako zápis učiva. </a:t>
            </a:r>
          </a:p>
          <a:p>
            <a:r>
              <a:rPr lang="cs-CZ" dirty="0" smtClean="0"/>
              <a:t>Využití materiálu pomáhá žáky zaujmout, názorněji přiblížit učivo.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09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GERMÁNI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DOBA ŘÍMSKÁ – poč. n. l. -  400 n.l.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6000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2461" y="301652"/>
            <a:ext cx="7125113" cy="924475"/>
          </a:xfrm>
        </p:spPr>
        <p:txBody>
          <a:bodyPr/>
          <a:lstStyle/>
          <a:p>
            <a:r>
              <a:rPr lang="cs-CZ" dirty="0" smtClean="0"/>
              <a:t>Znáš odpověď 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88610270"/>
              </p:ext>
            </p:extLst>
          </p:nvPr>
        </p:nvGraphicFramePr>
        <p:xfrm>
          <a:off x="971600" y="1268760"/>
          <a:ext cx="6530976" cy="277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96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5987" y="414908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Nejmladší výrobní materiál</a:t>
            </a:r>
          </a:p>
          <a:p>
            <a:pPr marL="342900" indent="-342900">
              <a:buAutoNum type="arabicPeriod"/>
            </a:pPr>
            <a:r>
              <a:rPr lang="cs-CZ" dirty="0" smtClean="0"/>
              <a:t>První kmeny na našem území, které známe jménem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Keltské sídliště na našem území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Keltští kněží</a:t>
            </a:r>
          </a:p>
          <a:p>
            <a:pPr marL="342900" indent="-342900">
              <a:buAutoNum type="arabicPeriod"/>
            </a:pPr>
            <a:r>
              <a:rPr lang="cs-CZ" dirty="0" smtClean="0"/>
              <a:t>První mince ražené na našem území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Keltské mohutně opevněné sídliště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Keltové uctívali jako posvátnou rostlinu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864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2461" y="301652"/>
            <a:ext cx="7125113" cy="924475"/>
          </a:xfrm>
        </p:spPr>
        <p:txBody>
          <a:bodyPr/>
          <a:lstStyle/>
          <a:p>
            <a:r>
              <a:rPr lang="cs-CZ" dirty="0" smtClean="0"/>
              <a:t>Znáš odpověď 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5674089"/>
              </p:ext>
            </p:extLst>
          </p:nvPr>
        </p:nvGraphicFramePr>
        <p:xfrm>
          <a:off x="971600" y="1268760"/>
          <a:ext cx="6530976" cy="277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  <a:gridCol w="544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Ž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Z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É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96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É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J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5987" y="414908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Nejmladší výrobní materiál</a:t>
            </a:r>
          </a:p>
          <a:p>
            <a:pPr marL="342900" indent="-342900">
              <a:buAutoNum type="arabicPeriod"/>
            </a:pPr>
            <a:r>
              <a:rPr lang="cs-CZ" dirty="0" smtClean="0"/>
              <a:t>První kmeny na našem území, které známe jménem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Keltské sídliště na našem území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Keltští kněží</a:t>
            </a:r>
          </a:p>
          <a:p>
            <a:pPr marL="342900" indent="-342900">
              <a:buAutoNum type="arabicPeriod"/>
            </a:pPr>
            <a:r>
              <a:rPr lang="cs-CZ" dirty="0" smtClean="0"/>
              <a:t>První mince ražené na našem území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Keltské mohutně opevněné sídliště</a:t>
            </a:r>
          </a:p>
          <a:p>
            <a:pPr marL="342900" indent="-342900">
              <a:buAutoNum type="arabicPeriod"/>
            </a:pPr>
            <a:r>
              <a:rPr lang="cs-CZ" dirty="0" smtClean="0"/>
              <a:t>Keltové uctívali jako posvátnou rostlinu</a:t>
            </a:r>
          </a:p>
          <a:p>
            <a:r>
              <a:rPr lang="cs-CZ" dirty="0" smtClean="0"/>
              <a:t>	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454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ETNIKUM, etnická </a:t>
            </a:r>
            <a:r>
              <a:rPr lang="cs-CZ" dirty="0" smtClean="0"/>
              <a:t>skupina (kmen)</a:t>
            </a:r>
          </a:p>
          <a:p>
            <a:pPr>
              <a:buFontTx/>
              <a:buChar char="-"/>
            </a:pPr>
            <a:r>
              <a:rPr lang="cs-CZ" dirty="0" smtClean="0"/>
              <a:t>označuje  </a:t>
            </a:r>
            <a:r>
              <a:rPr lang="cs-CZ" dirty="0"/>
              <a:t>skupina </a:t>
            </a:r>
            <a:r>
              <a:rPr lang="cs-CZ" dirty="0" smtClean="0"/>
              <a:t>lidí, které spojuje společný původ</a:t>
            </a:r>
            <a:r>
              <a:rPr lang="cs-CZ" dirty="0"/>
              <a:t>, </a:t>
            </a:r>
            <a:r>
              <a:rPr lang="cs-CZ" dirty="0" smtClean="0"/>
              <a:t>rasový typ, společný jazyk, společná kultura, myšlení </a:t>
            </a:r>
            <a:r>
              <a:rPr lang="cs-CZ" dirty="0"/>
              <a:t>a </a:t>
            </a:r>
            <a:r>
              <a:rPr lang="cs-CZ" dirty="0" smtClean="0"/>
              <a:t>tradice </a:t>
            </a:r>
            <a:r>
              <a:rPr lang="cs-CZ" dirty="0"/>
              <a:t>a obývají společné </a:t>
            </a:r>
            <a:r>
              <a:rPr lang="cs-CZ" dirty="0" smtClean="0"/>
              <a:t>území</a:t>
            </a:r>
          </a:p>
        </p:txBody>
      </p:sp>
    </p:spTree>
    <p:extLst>
      <p:ext uri="{BB962C8B-B14F-4D97-AF65-F5344CB8AC3E}">
        <p14:creationId xmlns:p14="http://schemas.microsoft.com/office/powerpoint/2010/main" xmlns="" val="1311981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125113" cy="924475"/>
          </a:xfrm>
        </p:spPr>
        <p:txBody>
          <a:bodyPr/>
          <a:lstStyle/>
          <a:p>
            <a:r>
              <a:rPr lang="cs-CZ" sz="2800" dirty="0" smtClean="0"/>
              <a:t>Rozšíření germánských kmenů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Germáni přišli </a:t>
            </a:r>
            <a:r>
              <a:rPr lang="cs-CZ" sz="1800" dirty="0"/>
              <a:t>do střední Evropy ze severu (Jutsko, Dánsko</a:t>
            </a:r>
            <a:r>
              <a:rPr lang="cs-CZ" sz="1800" dirty="0" smtClean="0"/>
              <a:t>)</a:t>
            </a:r>
            <a:endParaRPr lang="cs-CZ" sz="1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340768"/>
            <a:ext cx="7169774" cy="502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375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1872208" cy="367240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/>
              <a:t>GERMÁNI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prapředci </a:t>
            </a:r>
            <a:r>
              <a:rPr lang="cs-CZ" sz="1600" dirty="0"/>
              <a:t>dnešních Němců, Holanďanů, Vlámů, Angličanů, Norové, Islanďané, Dánové, Švédové</a:t>
            </a:r>
            <a:br>
              <a:rPr lang="cs-CZ" sz="16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692696"/>
            <a:ext cx="6619049" cy="460851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5445224"/>
            <a:ext cx="8208912" cy="936104"/>
          </a:xfrm>
        </p:spPr>
        <p:txBody>
          <a:bodyPr>
            <a:noAutofit/>
          </a:bodyPr>
          <a:lstStyle/>
          <a:p>
            <a:r>
              <a:rPr lang="cs-CZ" sz="2400" dirty="0" smtClean="0"/>
              <a:t>na </a:t>
            </a:r>
            <a:r>
              <a:rPr lang="cs-CZ" sz="2400" dirty="0"/>
              <a:t>našem území sídlily kmeny </a:t>
            </a:r>
            <a:endParaRPr lang="cs-CZ" sz="24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MARKOMANŮ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/>
              <a:t>(Čechy) a </a:t>
            </a:r>
            <a:r>
              <a:rPr lang="cs-CZ" sz="2400" b="1" dirty="0">
                <a:solidFill>
                  <a:srgbClr val="0070C0"/>
                </a:solidFill>
              </a:rPr>
              <a:t>KVÁDŮ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/>
              <a:t>(Slovensko)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64525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3058502" cy="1185861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MAROBUD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620688"/>
            <a:ext cx="3553554" cy="550090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600" y="1700808"/>
            <a:ext cx="3096344" cy="4229099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800" dirty="0"/>
              <a:t>nejslavnější </a:t>
            </a:r>
            <a:r>
              <a:rPr lang="cs-CZ" sz="1800" dirty="0" smtClean="0"/>
              <a:t>král</a:t>
            </a:r>
            <a:endParaRPr lang="cs-CZ" sz="18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b="1" dirty="0" smtClean="0"/>
              <a:t>první </a:t>
            </a:r>
            <a:r>
              <a:rPr lang="cs-CZ" sz="1800" b="1" dirty="0"/>
              <a:t>historicky doložená postava na našem </a:t>
            </a:r>
            <a:r>
              <a:rPr lang="cs-CZ" sz="1800" b="1" dirty="0" smtClean="0"/>
              <a:t>území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/>
              <a:t>o</a:t>
            </a:r>
            <a:r>
              <a:rPr lang="cs-CZ" sz="1800" dirty="0" smtClean="0"/>
              <a:t>vládne Čechy i Moravu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/>
              <a:t>v</a:t>
            </a:r>
            <a:r>
              <a:rPr lang="cs-CZ" sz="1800" dirty="0" smtClean="0"/>
              <a:t>yjednává s římským císařem Tiberiem mírovou a spojeneckou smlouvu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/>
              <a:t>p</a:t>
            </a:r>
            <a:r>
              <a:rPr lang="cs-CZ" sz="1800" dirty="0" smtClean="0"/>
              <a:t>ozději ho napadly ostatní germánské kmeny</a:t>
            </a:r>
            <a:endParaRPr lang="cs-CZ" sz="1800" dirty="0"/>
          </a:p>
          <a:p>
            <a:pPr marL="171450" indent="-1714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455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ŘÍMSKÁ </a:t>
            </a:r>
            <a:r>
              <a:rPr lang="cs-CZ" dirty="0" smtClean="0"/>
              <a:t>– </a:t>
            </a:r>
            <a:r>
              <a:rPr lang="cs-CZ" sz="2400" dirty="0" smtClean="0"/>
              <a:t>poč. n.l. – 400n.l.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ranice římského impéria – </a:t>
            </a:r>
            <a:r>
              <a:rPr lang="cs-CZ" b="1" dirty="0"/>
              <a:t>Limes </a:t>
            </a:r>
            <a:r>
              <a:rPr lang="cs-CZ" b="1" dirty="0" smtClean="0"/>
              <a:t>Romanus</a:t>
            </a:r>
            <a:endParaRPr lang="cs-CZ" dirty="0"/>
          </a:p>
          <a:p>
            <a:r>
              <a:rPr lang="cs-CZ" dirty="0" smtClean="0"/>
              <a:t>na hranicích vojenské tábory – </a:t>
            </a:r>
            <a:r>
              <a:rPr lang="cs-CZ" dirty="0" err="1" smtClean="0"/>
              <a:t>castra</a:t>
            </a:r>
            <a:r>
              <a:rPr lang="cs-CZ" dirty="0" smtClean="0"/>
              <a:t> (Mušov, Břeclav)</a:t>
            </a:r>
          </a:p>
          <a:p>
            <a:r>
              <a:rPr lang="cs-CZ" dirty="0" smtClean="0"/>
              <a:t>Římané nazývali kmeny žijící na sever od hranic - </a:t>
            </a:r>
            <a:r>
              <a:rPr lang="cs-CZ" b="1" dirty="0" smtClean="0"/>
              <a:t>BARBAŘI</a:t>
            </a:r>
          </a:p>
          <a:p>
            <a:r>
              <a:rPr lang="cs-CZ" dirty="0" smtClean="0"/>
              <a:t>Germáni udržovali styky s Římany</a:t>
            </a:r>
          </a:p>
          <a:p>
            <a:r>
              <a:rPr lang="cs-CZ" dirty="0"/>
              <a:t>o</a:t>
            </a:r>
            <a:r>
              <a:rPr lang="cs-CZ" dirty="0" smtClean="0"/>
              <a:t>bchodovali s nimi, dováželi bronzové předměty, keramiku, šperky</a:t>
            </a:r>
          </a:p>
          <a:p>
            <a:r>
              <a:rPr lang="cs-CZ" dirty="0"/>
              <a:t>v</a:t>
            </a:r>
            <a:r>
              <a:rPr lang="cs-CZ" dirty="0" smtClean="0"/>
              <a:t>edli války (MARKOMANSKÉ VÁLKY 2.STOL)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628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3778582" cy="606649"/>
          </a:xfrm>
        </p:spPr>
        <p:txBody>
          <a:bodyPr/>
          <a:lstStyle/>
          <a:p>
            <a:r>
              <a:rPr lang="cs-CZ" dirty="0" smtClean="0"/>
              <a:t>Styky s Římany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1916832"/>
            <a:ext cx="5987579" cy="44906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1052736"/>
            <a:ext cx="7883038" cy="788939"/>
          </a:xfrm>
        </p:spPr>
        <p:txBody>
          <a:bodyPr>
            <a:normAutofit/>
          </a:bodyPr>
          <a:lstStyle/>
          <a:p>
            <a:pPr marL="171450" indent="-171450">
              <a:buFont typeface="Arial" pitchFamily="34" charset="0"/>
              <a:buChar char="•"/>
            </a:pPr>
            <a:r>
              <a:rPr lang="cs-CZ" sz="1600" dirty="0" smtClean="0"/>
              <a:t>Germáni od Římanů získali nádoby </a:t>
            </a:r>
            <a:endParaRPr lang="cs-CZ" sz="1600" dirty="0"/>
          </a:p>
          <a:p>
            <a:pPr marL="171450" indent="-171450">
              <a:buFont typeface="Arial" pitchFamily="34" charset="0"/>
              <a:buChar char="•"/>
            </a:pPr>
            <a:r>
              <a:rPr lang="cs-CZ" sz="1600" dirty="0"/>
              <a:t>s</a:t>
            </a:r>
            <a:r>
              <a:rPr lang="cs-CZ" sz="1600" dirty="0" smtClean="0"/>
              <a:t>ami je napodobovali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73665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GERMÁNI BYLI ZAOSTALEJŠÍ NEŽ KELTOVÉ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železná radlice k obdělávání půdy</a:t>
            </a:r>
          </a:p>
          <a:p>
            <a:r>
              <a:rPr lang="cs-CZ" dirty="0"/>
              <a:t>p</a:t>
            </a:r>
            <a:r>
              <a:rPr lang="cs-CZ" dirty="0" smtClean="0"/>
              <a:t>oužívali rotační hrnčířský kruh</a:t>
            </a:r>
          </a:p>
          <a:p>
            <a:r>
              <a:rPr lang="cs-CZ" dirty="0"/>
              <a:t>r</a:t>
            </a:r>
            <a:r>
              <a:rPr lang="cs-CZ" dirty="0" smtClean="0"/>
              <a:t>azili mince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GERMÁNI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3471275" cy="3471861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oužívají jen dřevěné oradlo</a:t>
            </a:r>
          </a:p>
          <a:p>
            <a:r>
              <a:rPr lang="cs-CZ" dirty="0"/>
              <a:t>v</a:t>
            </a:r>
            <a:r>
              <a:rPr lang="cs-CZ" dirty="0" smtClean="0"/>
              <a:t>yrábí keramiku bez použití hrnčířského kruhu</a:t>
            </a:r>
          </a:p>
          <a:p>
            <a:r>
              <a:rPr lang="cs-CZ" dirty="0" smtClean="0"/>
              <a:t>nerazili své mince, používali římské mince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255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Germánská společnost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29781331"/>
              </p:ext>
            </p:extLst>
          </p:nvPr>
        </p:nvGraphicFramePr>
        <p:xfrm>
          <a:off x="1009650" y="1556792"/>
          <a:ext cx="7124700" cy="4302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51751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Germánů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Germáni </a:t>
            </a:r>
            <a:r>
              <a:rPr lang="cs-CZ" dirty="0"/>
              <a:t>žili v malých nezávislých osadách a živili se zejména </a:t>
            </a:r>
            <a:r>
              <a:rPr lang="cs-CZ"/>
              <a:t>chovem </a:t>
            </a:r>
            <a:r>
              <a:rPr lang="cs-CZ" smtClean="0"/>
              <a:t>dobytka</a:t>
            </a:r>
            <a:endParaRPr lang="cs-CZ" dirty="0" smtClean="0"/>
          </a:p>
          <a:p>
            <a:r>
              <a:rPr lang="cs-CZ" dirty="0" smtClean="0"/>
              <a:t>tvořili kmenové svazy, v čele volený král a </a:t>
            </a:r>
            <a:r>
              <a:rPr lang="cs-CZ" dirty="0"/>
              <a:t>vojenská </a:t>
            </a:r>
            <a:r>
              <a:rPr lang="cs-CZ" dirty="0" smtClean="0"/>
              <a:t>družina - bohatá vrstva </a:t>
            </a:r>
            <a:r>
              <a:rPr lang="cs-CZ" dirty="0"/>
              <a:t>velmožů</a:t>
            </a:r>
            <a:endParaRPr lang="cs-CZ" dirty="0" smtClean="0"/>
          </a:p>
          <a:p>
            <a:r>
              <a:rPr lang="cs-CZ" dirty="0" smtClean="0"/>
              <a:t>způsob života – válčení a zisk kořisti</a:t>
            </a:r>
          </a:p>
          <a:p>
            <a:r>
              <a:rPr lang="cs-CZ" dirty="0" smtClean="0"/>
              <a:t>rozvíjí hutnictví a kovářství, vyrábí zbraně</a:t>
            </a:r>
          </a:p>
          <a:p>
            <a:r>
              <a:rPr lang="cs-CZ" dirty="0"/>
              <a:t>p</a:t>
            </a:r>
            <a:r>
              <a:rPr lang="cs-CZ" dirty="0" smtClean="0"/>
              <a:t>odnikají válečné výpravy za kořistí</a:t>
            </a:r>
          </a:p>
          <a:p>
            <a:r>
              <a:rPr lang="cs-CZ" dirty="0"/>
              <a:t>p</a:t>
            </a:r>
            <a:r>
              <a:rPr lang="cs-CZ" dirty="0" smtClean="0"/>
              <a:t>omohli rozvrátit římskou říši</a:t>
            </a:r>
          </a:p>
        </p:txBody>
      </p:sp>
    </p:spTree>
    <p:extLst>
      <p:ext uri="{BB962C8B-B14F-4D97-AF65-F5344CB8AC3E}">
        <p14:creationId xmlns:p14="http://schemas.microsoft.com/office/powerpoint/2010/main" xmlns="" val="24659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RUNY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260648"/>
            <a:ext cx="4277605" cy="626475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3130510" cy="4229099"/>
          </a:xfrm>
        </p:spPr>
        <p:txBody>
          <a:bodyPr/>
          <a:lstStyle/>
          <a:p>
            <a:r>
              <a:rPr lang="cs-CZ" sz="2000" dirty="0" smtClean="0"/>
              <a:t>Runy </a:t>
            </a:r>
            <a:r>
              <a:rPr lang="cs-CZ" sz="2000" dirty="0"/>
              <a:t>sloužily </a:t>
            </a:r>
            <a:r>
              <a:rPr lang="cs-CZ" sz="2000" dirty="0" smtClean="0"/>
              <a:t>k: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u="sng" dirty="0"/>
              <a:t>zápisu </a:t>
            </a:r>
            <a:r>
              <a:rPr lang="cs-CZ" sz="2000" u="sng" dirty="0" smtClean="0"/>
              <a:t>textů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u="sng" dirty="0" smtClean="0"/>
              <a:t>magickým účelům: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věštba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talismany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různé formule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24 </a:t>
            </a:r>
            <a:r>
              <a:rPr lang="cs-CZ" sz="2000" dirty="0"/>
              <a:t>znaků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425206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521028"/>
          </a:xfrm>
        </p:spPr>
        <p:txBody>
          <a:bodyPr/>
          <a:lstStyle/>
          <a:p>
            <a:pPr algn="ctr"/>
            <a:r>
              <a:rPr lang="cs-CZ" dirty="0" smtClean="0"/>
              <a:t>Znáš odpověď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8245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Germánské kmeny přišli ze: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severu		b) východu		c) západu		d) jihu</a:t>
            </a:r>
          </a:p>
          <a:p>
            <a:pPr marL="0" indent="0">
              <a:buNone/>
            </a:pPr>
            <a:r>
              <a:rPr lang="cs-CZ" dirty="0" smtClean="0"/>
              <a:t>2. Germáni žili v: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tlupách		b) rodech		c) kmenech		d) velkoměstech</a:t>
            </a:r>
          </a:p>
          <a:p>
            <a:pPr marL="0" indent="0">
              <a:buNone/>
            </a:pPr>
            <a:r>
              <a:rPr lang="cs-CZ" dirty="0" smtClean="0"/>
              <a:t>3. První historicky známou osobou na našem území byl: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Marobud		b) Sámo		c) Venuše		d) Homo </a:t>
            </a:r>
            <a:r>
              <a:rPr lang="cs-CZ" dirty="0" err="1" smtClean="0"/>
              <a:t>habilis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Germáni s Římany: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obchodovali					b) vedli války</a:t>
            </a:r>
          </a:p>
          <a:p>
            <a:pPr marL="0" indent="0">
              <a:buNone/>
            </a:pPr>
            <a:r>
              <a:rPr lang="cs-CZ" dirty="0" smtClean="0"/>
              <a:t>5. Germáni byli především: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hrnčíři		b) kupci		c)bojovníci		d) šperkaři</a:t>
            </a:r>
          </a:p>
          <a:p>
            <a:pPr marL="0" indent="0">
              <a:buNone/>
            </a:pPr>
            <a:r>
              <a:rPr lang="cs-CZ" dirty="0" smtClean="0"/>
              <a:t>6. Germánské písmo – znaky- nazýváme: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runy			b) klíny			c) duhovky		d) </a:t>
            </a:r>
            <a:r>
              <a:rPr lang="cs-CZ" dirty="0" err="1" smtClean="0"/>
              <a:t>klínopis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42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521028"/>
          </a:xfrm>
        </p:spPr>
        <p:txBody>
          <a:bodyPr/>
          <a:lstStyle/>
          <a:p>
            <a:pPr algn="ctr"/>
            <a:r>
              <a:rPr lang="cs-CZ" dirty="0" smtClean="0"/>
              <a:t>Znáš odpověď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08912" cy="48245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Germánské kmeny přišli ze: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002060"/>
                </a:solidFill>
              </a:rPr>
              <a:t>a) severu</a:t>
            </a:r>
            <a:r>
              <a:rPr lang="cs-CZ" dirty="0" smtClean="0"/>
              <a:t>		b) východu		c) západu		d) jihu</a:t>
            </a:r>
          </a:p>
          <a:p>
            <a:pPr marL="0" indent="0">
              <a:buNone/>
            </a:pPr>
            <a:r>
              <a:rPr lang="cs-CZ" dirty="0" smtClean="0"/>
              <a:t>2. Germáni žili v: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tlupách		b) rodech		</a:t>
            </a:r>
            <a:r>
              <a:rPr lang="cs-CZ" dirty="0" smtClean="0">
                <a:solidFill>
                  <a:srgbClr val="002060"/>
                </a:solidFill>
              </a:rPr>
              <a:t>c) kmenech	</a:t>
            </a:r>
            <a:r>
              <a:rPr lang="cs-CZ" dirty="0" smtClean="0"/>
              <a:t>	d) velkoměstech</a:t>
            </a:r>
          </a:p>
          <a:p>
            <a:pPr marL="0" indent="0">
              <a:buNone/>
            </a:pPr>
            <a:r>
              <a:rPr lang="cs-CZ" dirty="0" smtClean="0"/>
              <a:t>3. První historicky známou osobou na našem území byl: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002060"/>
                </a:solidFill>
              </a:rPr>
              <a:t>a) Marobud</a:t>
            </a:r>
            <a:r>
              <a:rPr lang="cs-CZ" dirty="0" smtClean="0"/>
              <a:t>		b) Sámo		c) Venuše		d) Homo </a:t>
            </a:r>
            <a:r>
              <a:rPr lang="cs-CZ" dirty="0" err="1" smtClean="0"/>
              <a:t>habilis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Germáni s Římany: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002060"/>
                </a:solidFill>
              </a:rPr>
              <a:t>a) obchodovali					b) vedli války</a:t>
            </a:r>
          </a:p>
          <a:p>
            <a:pPr marL="0" indent="0">
              <a:buNone/>
            </a:pPr>
            <a:r>
              <a:rPr lang="cs-CZ" dirty="0" smtClean="0"/>
              <a:t>5. Germáni byli především: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hrnčíři		b) kupci		</a:t>
            </a:r>
            <a:r>
              <a:rPr lang="cs-CZ" dirty="0" smtClean="0">
                <a:solidFill>
                  <a:srgbClr val="002060"/>
                </a:solidFill>
              </a:rPr>
              <a:t>c)bojovníci	</a:t>
            </a:r>
            <a:r>
              <a:rPr lang="cs-CZ" dirty="0" smtClean="0"/>
              <a:t>	d) šperkaři</a:t>
            </a:r>
          </a:p>
          <a:p>
            <a:pPr marL="0" indent="0">
              <a:buNone/>
            </a:pPr>
            <a:r>
              <a:rPr lang="cs-CZ" dirty="0" smtClean="0"/>
              <a:t>6. Germánské písmo – znaky- nazýváme: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r>
              <a:rPr lang="cs-CZ" dirty="0" smtClean="0">
                <a:solidFill>
                  <a:srgbClr val="002060"/>
                </a:solidFill>
              </a:rPr>
              <a:t>a) runy	</a:t>
            </a:r>
            <a:r>
              <a:rPr lang="cs-CZ" dirty="0" smtClean="0"/>
              <a:t>		b) klíny			c) duhovky		d) </a:t>
            </a:r>
            <a:r>
              <a:rPr lang="cs-CZ" dirty="0" err="1" smtClean="0"/>
              <a:t>klínopis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680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římská (</a:t>
            </a:r>
            <a:r>
              <a:rPr lang="cs-CZ" dirty="0" err="1" smtClean="0"/>
              <a:t>poč.n.l</a:t>
            </a:r>
            <a:r>
              <a:rPr lang="cs-CZ" dirty="0" smtClean="0"/>
              <a:t>. – 400 n.l.)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Germáni přišli do </a:t>
            </a:r>
            <a:r>
              <a:rPr lang="cs-CZ" dirty="0" err="1" smtClean="0"/>
              <a:t>stř</a:t>
            </a:r>
            <a:r>
              <a:rPr lang="cs-CZ" dirty="0" smtClean="0"/>
              <a:t>. Evropy ze severu</a:t>
            </a:r>
          </a:p>
          <a:p>
            <a:pPr>
              <a:buFontTx/>
              <a:buChar char="-"/>
            </a:pPr>
            <a:r>
              <a:rPr lang="cs-CZ" dirty="0" smtClean="0"/>
              <a:t>na našem území sídlily kmeny MARKOMANŮ (Čechy)</a:t>
            </a:r>
          </a:p>
          <a:p>
            <a:pPr>
              <a:buFontTx/>
              <a:buChar char="-"/>
            </a:pPr>
            <a:r>
              <a:rPr lang="cs-CZ" dirty="0" smtClean="0"/>
              <a:t>nejslavnější král MAROBUD</a:t>
            </a:r>
          </a:p>
          <a:p>
            <a:pPr marL="0" indent="0">
              <a:buNone/>
            </a:pPr>
            <a:r>
              <a:rPr lang="cs-CZ" dirty="0" smtClean="0"/>
              <a:t>2. Germáni obchodovali i vedli války s Římany</a:t>
            </a:r>
          </a:p>
          <a:p>
            <a:pPr>
              <a:buFontTx/>
              <a:buChar char="-"/>
            </a:pPr>
            <a:r>
              <a:rPr lang="cs-CZ" dirty="0" smtClean="0"/>
              <a:t>tzv. markomanské války (2.stol.n.l.)</a:t>
            </a:r>
          </a:p>
          <a:p>
            <a:pPr marL="0" indent="0">
              <a:buNone/>
            </a:pPr>
            <a:r>
              <a:rPr lang="cs-CZ" dirty="0" smtClean="0"/>
              <a:t>3. Germáni byli zaostalejší než Keltové</a:t>
            </a:r>
          </a:p>
          <a:p>
            <a:pPr marL="0" indent="0">
              <a:buNone/>
            </a:pPr>
            <a:r>
              <a:rPr lang="cs-CZ" dirty="0" smtClean="0"/>
              <a:t>4. Tvořili kmenové svazy, v čele s volenými králi a vojenskou družinou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t</a:t>
            </a:r>
            <a:r>
              <a:rPr lang="cs-CZ" dirty="0" smtClean="0"/>
              <a:t>ajemné písmo - RUNY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31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</p:spPr>
        <p:txBody>
          <a:bodyPr>
            <a:normAutofit fontScale="77500" lnSpcReduction="20000"/>
          </a:bodyPr>
          <a:lstStyle/>
          <a:p>
            <a:r>
              <a:rPr lang="cs-CZ" i="1" dirty="0" err="1" smtClean="0"/>
              <a:t>Original</a:t>
            </a:r>
            <a:r>
              <a:rPr lang="cs-CZ" i="1" dirty="0" smtClean="0"/>
              <a:t> </a:t>
            </a:r>
            <a:r>
              <a:rPr lang="cs-CZ" i="1" dirty="0" err="1"/>
              <a:t>uploader</a:t>
            </a:r>
            <a:r>
              <a:rPr lang="cs-CZ" i="1" dirty="0"/>
              <a:t> </a:t>
            </a:r>
            <a:r>
              <a:rPr lang="cs-CZ" i="1" dirty="0" err="1"/>
              <a:t>was</a:t>
            </a:r>
            <a:r>
              <a:rPr lang="cs-CZ" i="1" dirty="0"/>
              <a:t> </a:t>
            </a:r>
            <a:r>
              <a:rPr lang="cs-CZ" i="1" dirty="0" err="1"/>
              <a:t>Berig</a:t>
            </a:r>
            <a:r>
              <a:rPr lang="cs-CZ" i="1" dirty="0"/>
              <a:t> </a:t>
            </a:r>
            <a:r>
              <a:rPr lang="cs-CZ" i="1" dirty="0" err="1"/>
              <a:t>at</a:t>
            </a:r>
            <a:r>
              <a:rPr lang="cs-CZ" i="1" dirty="0"/>
              <a:t> </a:t>
            </a:r>
            <a:r>
              <a:rPr lang="cs-CZ" i="1" dirty="0" err="1" smtClean="0"/>
              <a:t>en.wikipedia</a:t>
            </a:r>
            <a:r>
              <a:rPr lang="cs-CZ" i="1" dirty="0" smtClean="0"/>
              <a:t>. Http</a:t>
            </a:r>
            <a:r>
              <a:rPr lang="cs-CZ" i="1" dirty="0"/>
              <a:t>://cs.wikipedia.org</a:t>
            </a:r>
            <a:r>
              <a:rPr lang="cs-CZ" dirty="0"/>
              <a:t> [online]. </a:t>
            </a:r>
            <a:r>
              <a:rPr lang="pl-PL" dirty="0" smtClean="0"/>
              <a:t>17</a:t>
            </a:r>
            <a:r>
              <a:rPr lang="pl-PL" dirty="0"/>
              <a:t>. 2. 2009, 00:34 [cit. 2011-11-14]. Dostupné z WWW: &lt;http://upload.wikimedia.org/wikipedia/commons/0/03/Germanic_tribes_%28750BC-1AD%29.png</a:t>
            </a:r>
            <a:r>
              <a:rPr lang="pl-PL" dirty="0" smtClean="0"/>
              <a:t>&gt;.</a:t>
            </a:r>
            <a:r>
              <a:rPr lang="pl-PL" dirty="0"/>
              <a:t>	</a:t>
            </a:r>
          </a:p>
          <a:p>
            <a:r>
              <a:rPr lang="pl-PL" dirty="0"/>
              <a:t>Karl Udo </a:t>
            </a:r>
            <a:r>
              <a:rPr lang="pl-PL" dirty="0" smtClean="0"/>
              <a:t>Gerth.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en-US" dirty="0" smtClean="0"/>
              <a:t>18:09</a:t>
            </a:r>
            <a:r>
              <a:rPr lang="en-US" dirty="0"/>
              <a:t>, 25 November </a:t>
            </a:r>
            <a:r>
              <a:rPr lang="en-US" dirty="0" smtClean="0"/>
              <a:t>2009</a:t>
            </a:r>
            <a:r>
              <a:rPr lang="cs-CZ" dirty="0" smtClean="0"/>
              <a:t> </a:t>
            </a:r>
            <a:r>
              <a:rPr lang="pl-PL" dirty="0"/>
              <a:t>[cit. 2011-11-14]. Dostupné z WWW: </a:t>
            </a:r>
            <a:r>
              <a:rPr lang="cs-CZ" dirty="0"/>
              <a:t>&lt;http://commons.wikimedia.org/wiki/File:Europa_Germanen_50_n_Chr.svg</a:t>
            </a:r>
            <a:r>
              <a:rPr lang="cs-CZ" dirty="0" smtClean="0"/>
              <a:t>&gt;.</a:t>
            </a:r>
          </a:p>
          <a:p>
            <a:r>
              <a:rPr lang="cs-CZ" dirty="0"/>
              <a:t>&lt;http://www.boiohaemum.cz/</a:t>
            </a:r>
            <a:r>
              <a:rPr lang="cs-CZ" dirty="0" err="1"/>
              <a:t>rservice.php?akce</a:t>
            </a:r>
            <a:r>
              <a:rPr lang="cs-CZ" dirty="0"/>
              <a:t>=</a:t>
            </a:r>
            <a:r>
              <a:rPr lang="cs-CZ" dirty="0" err="1"/>
              <a:t>tisk&amp;cisloclanku</a:t>
            </a:r>
            <a:r>
              <a:rPr lang="cs-CZ"/>
              <a:t>=2006041301&gt;.</a:t>
            </a:r>
            <a:endParaRPr lang="cs-CZ" dirty="0"/>
          </a:p>
          <a:p>
            <a:r>
              <a:rPr lang="cs-CZ" dirty="0" err="1" smtClean="0"/>
              <a:t>Kozuch</a:t>
            </a:r>
            <a:r>
              <a:rPr lang="cs-CZ" dirty="0" smtClean="0"/>
              <a:t>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7</a:t>
            </a:r>
            <a:r>
              <a:rPr lang="cs-CZ" dirty="0"/>
              <a:t>. 3. 2009, 02:13 </a:t>
            </a:r>
            <a:r>
              <a:rPr lang="pl-PL" dirty="0"/>
              <a:t>[cit. 2011-11-14]. </a:t>
            </a:r>
            <a:r>
              <a:rPr lang="pl-PL" dirty="0" smtClean="0"/>
              <a:t>File:</a:t>
            </a:r>
            <a:r>
              <a:rPr lang="en-US" dirty="0" err="1"/>
              <a:t>Soubor:Prehistoric</a:t>
            </a:r>
            <a:r>
              <a:rPr lang="en-US" dirty="0"/>
              <a:t> Times of Bohemia, Moravia and Slovakia - NM Prague </a:t>
            </a:r>
            <a:r>
              <a:rPr lang="en-US" dirty="0" smtClean="0"/>
              <a:t>33.JPG</a:t>
            </a:r>
            <a:r>
              <a:rPr lang="cs-CZ" dirty="0" smtClean="0"/>
              <a:t>.</a:t>
            </a:r>
            <a:r>
              <a:rPr lang="pl-PL" dirty="0" smtClean="0"/>
              <a:t> Dostupné </a:t>
            </a:r>
            <a:r>
              <a:rPr lang="pl-PL" dirty="0"/>
              <a:t>z WWW: </a:t>
            </a:r>
            <a:r>
              <a:rPr lang="cs-CZ" dirty="0"/>
              <a:t>&lt;</a:t>
            </a:r>
            <a:r>
              <a:rPr lang="pl-PL" dirty="0" smtClean="0"/>
              <a:t>http</a:t>
            </a:r>
            <a:r>
              <a:rPr lang="pl-PL" dirty="0"/>
              <a:t>://cs.wikipedia.org/wiki/Soubor:Prehistoric_Times_of_Bohemia,_Moravia_and_Slovakia_-_</a:t>
            </a:r>
            <a:r>
              <a:rPr lang="pl-PL" dirty="0" smtClean="0"/>
              <a:t>NM_Prague_33.JPG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 autor. 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pl-PL" dirty="0" smtClean="0"/>
              <a:t>22</a:t>
            </a:r>
            <a:r>
              <a:rPr lang="pl-PL" dirty="0"/>
              <a:t>. 9. 2007, 11:31 [cit. 2011-11-14]. File: </a:t>
            </a:r>
            <a:r>
              <a:rPr lang="pl-PL" dirty="0" smtClean="0"/>
              <a:t>CodexRunicus.jpeg. Dostupné </a:t>
            </a:r>
            <a:r>
              <a:rPr lang="pl-PL" dirty="0"/>
              <a:t>z WWW: &lt;http://cs.wikipedia.org/wiki/Soubor:CodexRunicus.jpeg</a:t>
            </a:r>
            <a:r>
              <a:rPr lang="pl-PL" dirty="0" smtClean="0"/>
              <a:t>&gt;.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92643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275</TotalTime>
  <Words>588</Words>
  <Application>Microsoft Office PowerPoint</Application>
  <PresentationFormat>Předvádění na obrazovce (4:3)</PresentationFormat>
  <Paragraphs>187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Summer</vt:lpstr>
      <vt:lpstr>Snímek 1</vt:lpstr>
      <vt:lpstr>anotace</vt:lpstr>
      <vt:lpstr>GERMÁNI</vt:lpstr>
      <vt:lpstr>Znáš odpověď ?</vt:lpstr>
      <vt:lpstr>Znáš odpověď ?</vt:lpstr>
      <vt:lpstr>Tajenka:</vt:lpstr>
      <vt:lpstr>Rozšíření germánských kmenů Germáni přišli do střední Evropy ze severu (Jutsko, Dánsko)</vt:lpstr>
      <vt:lpstr>  GERMÁNI prapředci dnešních Němců, Holanďanů, Vlámů, Angličanů, Norové, Islanďané, Dánové, Švédové  </vt:lpstr>
      <vt:lpstr>MAROBUD</vt:lpstr>
      <vt:lpstr>DOBA ŘÍMSKÁ – poč. n.l. – 400n.l.</vt:lpstr>
      <vt:lpstr>Styky s Římany</vt:lpstr>
      <vt:lpstr>GERMÁNI BYLI ZAOSTALEJŠÍ NEŽ KELTOVÉ</vt:lpstr>
      <vt:lpstr>Germánská společnost</vt:lpstr>
      <vt:lpstr>Život Germánů</vt:lpstr>
      <vt:lpstr>RUNY</vt:lpstr>
      <vt:lpstr>Znáš odpověď ?</vt:lpstr>
      <vt:lpstr>Znáš odpověď ?</vt:lpstr>
      <vt:lpstr>Doba římská (poč.n.l. – 400 n.l.)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U1</cp:lastModifiedBy>
  <cp:revision>80</cp:revision>
  <dcterms:created xsi:type="dcterms:W3CDTF">2011-11-14T14:07:13Z</dcterms:created>
  <dcterms:modified xsi:type="dcterms:W3CDTF">2012-03-17T23:21:32Z</dcterms:modified>
</cp:coreProperties>
</file>