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67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48ECEEC6-572F-4406-BB7B-734AB89D1CB2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8E17106-03B9-4404-A243-D92DE7DCF20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CEEC6-572F-4406-BB7B-734AB89D1CB2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8E17106-03B9-4404-A243-D92DE7DCF20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CEEC6-572F-4406-BB7B-734AB89D1CB2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28E17106-03B9-4404-A243-D92DE7DCF20B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8ECEEC6-572F-4406-BB7B-734AB89D1CB2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8E17106-03B9-4404-A243-D92DE7DCF20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8ECEEC6-572F-4406-BB7B-734AB89D1CB2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8E17106-03B9-4404-A243-D92DE7DCF20B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CEEC6-572F-4406-BB7B-734AB89D1CB2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8E17106-03B9-4404-A243-D92DE7DCF2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CEEC6-572F-4406-BB7B-734AB89D1CB2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8E17106-03B9-4404-A243-D92DE7DCF2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CEEC6-572F-4406-BB7B-734AB89D1CB2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8E17106-03B9-4404-A243-D92DE7DCF20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48ECEEC6-572F-4406-BB7B-734AB89D1CB2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28E17106-03B9-4404-A243-D92DE7DCF20B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CEEC6-572F-4406-BB7B-734AB89D1CB2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17106-03B9-4404-A243-D92DE7DCF2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48ECEEC6-572F-4406-BB7B-734AB89D1CB2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28E17106-03B9-4404-A243-D92DE7DCF20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  <a:alpha val="4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8ECEEC6-572F-4406-BB7B-734AB89D1CB2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8E17106-03B9-4404-A243-D92DE7DCF20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Slovesný vid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4491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16967382"/>
              </p:ext>
            </p:extLst>
          </p:nvPr>
        </p:nvGraphicFramePr>
        <p:xfrm>
          <a:off x="611560" y="2204864"/>
          <a:ext cx="8064896" cy="4235993"/>
        </p:xfrm>
        <a:graphic>
          <a:graphicData uri="http://schemas.openxmlformats.org/drawingml/2006/table">
            <a:tbl>
              <a:tblPr/>
              <a:tblGrid>
                <a:gridCol w="2897347"/>
                <a:gridCol w="5167549"/>
              </a:tblGrid>
              <a:tr h="439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9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VY_32_INOVACE_06_01_12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36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Slovesný vid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9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Marie Provazníková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68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určená žákům 8. ročníku. Shrnuje učivo o slovesném vidu. V interaktivních cvičeních si žáci upevní znalosti, které získali. Označí správnou variantu, při kliknutí se objeví řešení. V posledním cvičení žáci kliknou a odpověď se přesune do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správného rámečku.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4467" y="35384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85042" y="332656"/>
            <a:ext cx="885202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81133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Slovesný vid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Schopnost slovesa vyjádřit dokonavost nebo nedokonavost děje</a:t>
            </a:r>
          </a:p>
          <a:p>
            <a:r>
              <a:rPr lang="cs-CZ" dirty="0" smtClean="0"/>
              <a:t>Slovesný vid rozlišujeme: 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411760" y="3068960"/>
            <a:ext cx="1728192" cy="8640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139952" y="3068960"/>
            <a:ext cx="2016224" cy="8640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Zaoblený obdélník 7"/>
          <p:cNvSpPr/>
          <p:nvPr/>
        </p:nvSpPr>
        <p:spPr>
          <a:xfrm>
            <a:off x="1043608" y="4076301"/>
            <a:ext cx="2232248" cy="1080891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dokonavý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148064" y="4076300"/>
            <a:ext cx="2232248" cy="1080891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nedokonavý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1574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Slovesa nedokonavá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23528" y="1668643"/>
            <a:ext cx="2736304" cy="1944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děj je neohraničený, stále probíhá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75856" y="2790532"/>
            <a:ext cx="2736304" cy="1944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může probíhat v čase minulém, přítomném i budoucím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796136" y="4799973"/>
            <a:ext cx="3015952" cy="15037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psal, píše, bude psát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hnutá šipka doleva 6"/>
          <p:cNvSpPr/>
          <p:nvPr/>
        </p:nvSpPr>
        <p:spPr>
          <a:xfrm>
            <a:off x="6357501" y="3612858"/>
            <a:ext cx="643880" cy="1040277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7069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Slovesa dokonavá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019797" y="1668643"/>
            <a:ext cx="2736304" cy="1944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děj ohraničený v čase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3493" y="4509120"/>
            <a:ext cx="2736304" cy="1944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děj, který již skončil (čas minulý)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940152" y="4509120"/>
            <a:ext cx="2736304" cy="1944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děj, který teprve nastane (čas budoucí)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5292080" y="3612859"/>
            <a:ext cx="2160240" cy="89626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2123728" y="3612859"/>
            <a:ext cx="1800200" cy="89626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Zaoblený obdélník 7"/>
          <p:cNvSpPr/>
          <p:nvPr/>
        </p:nvSpPr>
        <p:spPr>
          <a:xfrm>
            <a:off x="3664496" y="4617132"/>
            <a:ext cx="1656184" cy="17281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pochopil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přijde</a:t>
            </a:r>
          </a:p>
        </p:txBody>
      </p:sp>
    </p:spTree>
    <p:extLst>
      <p:ext uri="{BB962C8B-B14F-4D97-AF65-F5344CB8AC3E}">
        <p14:creationId xmlns:p14="http://schemas.microsoft.com/office/powerpoint/2010/main" val="2547351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Pomůcka </a:t>
            </a:r>
            <a:endParaRPr lang="cs-CZ" dirty="0"/>
          </a:p>
        </p:txBody>
      </p:sp>
      <p:pic>
        <p:nvPicPr>
          <p:cNvPr id="1026" name="Picture 2" descr="C:\Users\Maruška\AppData\Local\Microsoft\Windows\Temporary Internet Files\Content.IE5\I3XYK4LQ\MM90028361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-459432"/>
            <a:ext cx="1744960" cy="1744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uška\AppData\Local\Microsoft\Windows\Temporary Internet Files\Content.IE5\VVHT330G\MC900440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22982"/>
            <a:ext cx="2195736" cy="179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uška\AppData\Local\Microsoft\Windows\Temporary Internet Files\Content.IE5\YRQTA0LP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858" y="4917884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2195736" y="2636912"/>
            <a:ext cx="5183551" cy="230425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budu + infinitiv = vid nedokonavý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67845" y="5373216"/>
            <a:ext cx="5942886" cy="1230405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budu vidět x budu uvidět</a:t>
            </a:r>
          </a:p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budu učit x budu naučit 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5154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Vidové dvojice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uvidí </a:t>
            </a:r>
          </a:p>
          <a:p>
            <a:r>
              <a:rPr lang="cs-CZ" sz="3600" dirty="0" smtClean="0"/>
              <a:t>napíše</a:t>
            </a:r>
          </a:p>
          <a:p>
            <a:r>
              <a:rPr lang="cs-CZ" sz="3600" dirty="0" smtClean="0"/>
              <a:t>řekne </a:t>
            </a:r>
          </a:p>
          <a:p>
            <a:r>
              <a:rPr lang="cs-CZ" sz="3600" dirty="0" smtClean="0"/>
              <a:t>koupí</a:t>
            </a:r>
          </a:p>
          <a:p>
            <a:r>
              <a:rPr lang="cs-CZ" sz="3600" dirty="0" smtClean="0"/>
              <a:t>hodí 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řinese 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vidí</a:t>
            </a:r>
          </a:p>
          <a:p>
            <a:r>
              <a:rPr lang="cs-CZ" sz="3600" dirty="0" smtClean="0"/>
              <a:t>píše</a:t>
            </a:r>
          </a:p>
          <a:p>
            <a:r>
              <a:rPr lang="cs-CZ" sz="3600" dirty="0" smtClean="0"/>
              <a:t>říká</a:t>
            </a:r>
          </a:p>
          <a:p>
            <a:r>
              <a:rPr lang="cs-CZ" sz="3600" dirty="0" smtClean="0"/>
              <a:t>kupuje</a:t>
            </a:r>
          </a:p>
          <a:p>
            <a:r>
              <a:rPr lang="cs-CZ" sz="3600" dirty="0" smtClean="0"/>
              <a:t>hází</a:t>
            </a:r>
          </a:p>
          <a:p>
            <a:r>
              <a:rPr lang="cs-CZ" sz="3600" dirty="0" smtClean="0"/>
              <a:t>přináší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Sloveso dokonavé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2800" dirty="0">
                <a:solidFill>
                  <a:schemeClr val="tx1"/>
                </a:solidFill>
              </a:rPr>
              <a:t>Sloveso</a:t>
            </a:r>
            <a:r>
              <a:rPr lang="cs-CZ" dirty="0" smtClean="0"/>
              <a:t> </a:t>
            </a:r>
            <a:r>
              <a:rPr lang="cs-CZ" sz="2800" dirty="0">
                <a:solidFill>
                  <a:schemeClr val="tx1"/>
                </a:solidFill>
              </a:rPr>
              <a:t>nedokonavé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Maruška\AppData\Local\Microsoft\Windows\Temporary Internet Files\Content.IE5\YRQTA0LP\MC9004248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0"/>
            <a:ext cx="1008112" cy="1315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6379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slovesný vid u těchto sloves: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vdávat se</a:t>
            </a:r>
          </a:p>
          <a:p>
            <a:pPr marL="0" indent="0">
              <a:buNone/>
            </a:pPr>
            <a:r>
              <a:rPr lang="cs-CZ" sz="3600" dirty="0" smtClean="0"/>
              <a:t>pozdravit</a:t>
            </a:r>
          </a:p>
          <a:p>
            <a:pPr marL="0" indent="0">
              <a:buNone/>
            </a:pPr>
            <a:r>
              <a:rPr lang="cs-CZ" sz="3600" dirty="0" smtClean="0"/>
              <a:t>ptát se</a:t>
            </a: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zdravit</a:t>
            </a:r>
          </a:p>
          <a:p>
            <a:pPr marL="0" indent="0">
              <a:buNone/>
            </a:pPr>
            <a:r>
              <a:rPr lang="cs-CZ" sz="3600" dirty="0" smtClean="0"/>
              <a:t>připojovat</a:t>
            </a:r>
          </a:p>
          <a:p>
            <a:pPr marL="0" indent="0">
              <a:buNone/>
            </a:pPr>
            <a:r>
              <a:rPr lang="cs-CZ" sz="3600" dirty="0" smtClean="0"/>
              <a:t>házet</a:t>
            </a:r>
          </a:p>
          <a:p>
            <a:pPr marL="0" indent="0">
              <a:buNone/>
            </a:pPr>
            <a:r>
              <a:rPr lang="cs-CZ" sz="3600" dirty="0" smtClean="0"/>
              <a:t>uvidět</a:t>
            </a:r>
          </a:p>
          <a:p>
            <a:pPr marL="0" indent="0">
              <a:buNone/>
            </a:pPr>
            <a:r>
              <a:rPr lang="cs-CZ" sz="3600" dirty="0" smtClean="0"/>
              <a:t>získávat</a:t>
            </a:r>
          </a:p>
          <a:p>
            <a:pPr marL="0" indent="0">
              <a:buNone/>
            </a:pPr>
            <a:endParaRPr lang="cs-CZ" sz="3600" dirty="0" smtClean="0"/>
          </a:p>
        </p:txBody>
      </p:sp>
      <p:sp>
        <p:nvSpPr>
          <p:cNvPr id="9" name="Ovál 8"/>
          <p:cNvSpPr/>
          <p:nvPr/>
        </p:nvSpPr>
        <p:spPr>
          <a:xfrm>
            <a:off x="4463988" y="1700808"/>
            <a:ext cx="64807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210088" y="1648197"/>
            <a:ext cx="64807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11" name="Ovál 10"/>
          <p:cNvSpPr/>
          <p:nvPr/>
        </p:nvSpPr>
        <p:spPr>
          <a:xfrm>
            <a:off x="4439837" y="2348880"/>
            <a:ext cx="64807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439837" y="2996952"/>
            <a:ext cx="64807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439837" y="3609770"/>
            <a:ext cx="64807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440522" y="4185834"/>
            <a:ext cx="64807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444752" y="4825142"/>
            <a:ext cx="64807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444752" y="5392613"/>
            <a:ext cx="64807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4463988" y="6021288"/>
            <a:ext cx="64807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6196469" y="2330624"/>
            <a:ext cx="64807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19" name="Ovál 18"/>
          <p:cNvSpPr/>
          <p:nvPr/>
        </p:nvSpPr>
        <p:spPr>
          <a:xfrm>
            <a:off x="6196469" y="2949631"/>
            <a:ext cx="64807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20" name="Ovál 19"/>
          <p:cNvSpPr/>
          <p:nvPr/>
        </p:nvSpPr>
        <p:spPr>
          <a:xfrm>
            <a:off x="6193643" y="3624498"/>
            <a:ext cx="64807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21" name="Ovál 20"/>
          <p:cNvSpPr/>
          <p:nvPr/>
        </p:nvSpPr>
        <p:spPr>
          <a:xfrm>
            <a:off x="6193643" y="4237492"/>
            <a:ext cx="64807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22" name="Ovál 21"/>
          <p:cNvSpPr/>
          <p:nvPr/>
        </p:nvSpPr>
        <p:spPr>
          <a:xfrm>
            <a:off x="6193643" y="4816549"/>
            <a:ext cx="64807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23" name="Ovál 22"/>
          <p:cNvSpPr/>
          <p:nvPr/>
        </p:nvSpPr>
        <p:spPr>
          <a:xfrm>
            <a:off x="6228207" y="5445224"/>
            <a:ext cx="64807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24" name="Ovál 23"/>
          <p:cNvSpPr/>
          <p:nvPr/>
        </p:nvSpPr>
        <p:spPr>
          <a:xfrm>
            <a:off x="6228207" y="6027408"/>
            <a:ext cx="64807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N</a:t>
            </a:r>
          </a:p>
        </p:txBody>
      </p:sp>
      <p:pic>
        <p:nvPicPr>
          <p:cNvPr id="26" name="Picture 2" descr="C:\Users\Maruška\AppData\Local\Microsoft\Windows\Temporary Internet Files\Content.IE5\HS0Y1WK5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8316" y="5897277"/>
            <a:ext cx="703554" cy="647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Maruška\AppData\Local\Microsoft\Windows\Temporary Internet Files\Content.IE5\HS0Y1WK5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909" y="5321213"/>
            <a:ext cx="703554" cy="647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Users\Maruška\AppData\Local\Microsoft\Windows\Temporary Internet Files\Content.IE5\HS0Y1WK5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358" y="4825142"/>
            <a:ext cx="703554" cy="647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Maruška\AppData\Local\Microsoft\Windows\Temporary Internet Files\Content.IE5\HS0Y1WK5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015" y="4296778"/>
            <a:ext cx="703554" cy="647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C:\Users\Maruška\AppData\Local\Microsoft\Windows\Temporary Internet Files\Content.IE5\HS0Y1WK5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015" y="3604920"/>
            <a:ext cx="703554" cy="647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Maruška\AppData\Local\Microsoft\Windows\Temporary Internet Files\Content.IE5\HS0Y1WK5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355" y="2840463"/>
            <a:ext cx="703554" cy="647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C:\Users\Maruška\AppData\Local\Microsoft\Windows\Temporary Internet Files\Content.IE5\HS0Y1WK5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455" y="2294924"/>
            <a:ext cx="703554" cy="647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:\Users\Maruška\AppData\Local\Microsoft\Windows\Temporary Internet Files\Content.IE5\HS0Y1WK5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648197"/>
            <a:ext cx="703554" cy="647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0341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sloveso, které je jiného vidu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rodat, zaprodat, vyprodat, prodávat</a:t>
            </a:r>
          </a:p>
          <a:p>
            <a:endParaRPr lang="cs-CZ" dirty="0"/>
          </a:p>
          <a:p>
            <a:r>
              <a:rPr lang="cs-CZ" dirty="0"/>
              <a:t>n</a:t>
            </a:r>
            <a:r>
              <a:rPr lang="cs-CZ" dirty="0" smtClean="0"/>
              <a:t>osit, vynosit, unosit, obnosit, donosit</a:t>
            </a:r>
          </a:p>
          <a:p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edět, posedět, vysedět, nasedět, přesedět</a:t>
            </a:r>
          </a:p>
          <a:p>
            <a:endParaRPr lang="cs-CZ" dirty="0"/>
          </a:p>
          <a:p>
            <a:r>
              <a:rPr lang="cs-CZ" dirty="0"/>
              <a:t>o</a:t>
            </a:r>
            <a:r>
              <a:rPr lang="cs-CZ" dirty="0" smtClean="0"/>
              <a:t>bíhat, dobíhat, vybíhat, sbíhat</a:t>
            </a:r>
            <a:endParaRPr lang="cs-CZ" dirty="0"/>
          </a:p>
        </p:txBody>
      </p:sp>
      <p:sp>
        <p:nvSpPr>
          <p:cNvPr id="4" name="Výbuch 1 3">
            <a:hlinkClick r:id="rId2" action="ppaction://hlinksldjump"/>
          </p:cNvPr>
          <p:cNvSpPr/>
          <p:nvPr/>
        </p:nvSpPr>
        <p:spPr>
          <a:xfrm>
            <a:off x="5963473" y="4725143"/>
            <a:ext cx="3180527" cy="1936079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Řešení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3038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11560" y="1752600"/>
            <a:ext cx="8153400" cy="44958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prodat, zaprodat, vyprodat, </a:t>
            </a:r>
            <a:r>
              <a:rPr lang="cs-CZ" b="1" u="sng" dirty="0" smtClean="0"/>
              <a:t>prodávat</a:t>
            </a:r>
          </a:p>
          <a:p>
            <a:endParaRPr lang="cs-CZ" dirty="0" smtClean="0"/>
          </a:p>
          <a:p>
            <a:r>
              <a:rPr lang="cs-CZ" b="1" u="sng" dirty="0" smtClean="0"/>
              <a:t>nosit</a:t>
            </a:r>
            <a:r>
              <a:rPr lang="cs-CZ" dirty="0" smtClean="0"/>
              <a:t>, vynosit, unosit, obnosit, donosit</a:t>
            </a:r>
          </a:p>
          <a:p>
            <a:endParaRPr lang="cs-CZ" dirty="0" smtClean="0"/>
          </a:p>
          <a:p>
            <a:r>
              <a:rPr lang="cs-CZ" b="1" u="sng" dirty="0" smtClean="0"/>
              <a:t>sedět</a:t>
            </a:r>
            <a:r>
              <a:rPr lang="cs-CZ" dirty="0" smtClean="0"/>
              <a:t>, posedět, vysedět, nasedět, přesedět</a:t>
            </a:r>
          </a:p>
          <a:p>
            <a:endParaRPr lang="cs-CZ" dirty="0" smtClean="0"/>
          </a:p>
          <a:p>
            <a:r>
              <a:rPr lang="cs-CZ" dirty="0" smtClean="0"/>
              <a:t>dobíhat, vybíhat, sbíhat, </a:t>
            </a:r>
            <a:r>
              <a:rPr lang="cs-CZ" b="1" u="sng" dirty="0" smtClean="0"/>
              <a:t>obíhat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2071398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slovesný vid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528995" y="1718336"/>
            <a:ext cx="3024336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dokonavý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5220072" y="1707152"/>
            <a:ext cx="3024336" cy="115212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nedokonavý</a:t>
            </a:r>
            <a:endParaRPr lang="cs-CZ" sz="3200" dirty="0"/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3923927" y="3365826"/>
            <a:ext cx="2098789" cy="79208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přednášet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3153695" y="4633369"/>
            <a:ext cx="2098789" cy="79208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odnášet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Zaoblený obdélník 8">
            <a:hlinkClick r:id="rId2" action="ppaction://hlinksldjump"/>
          </p:cNvPr>
          <p:cNvSpPr/>
          <p:nvPr/>
        </p:nvSpPr>
        <p:spPr>
          <a:xfrm>
            <a:off x="206699" y="4617838"/>
            <a:ext cx="2098789" cy="79208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sníst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>
            <a:hlinkClick r:id="rId2" action="ppaction://hlinksldjump"/>
          </p:cNvPr>
          <p:cNvSpPr/>
          <p:nvPr/>
        </p:nvSpPr>
        <p:spPr>
          <a:xfrm>
            <a:off x="1020368" y="3416130"/>
            <a:ext cx="2098789" cy="79208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objednat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>
            <a:hlinkClick r:id="rId2" action="ppaction://hlinksldjump"/>
          </p:cNvPr>
          <p:cNvSpPr/>
          <p:nvPr/>
        </p:nvSpPr>
        <p:spPr>
          <a:xfrm>
            <a:off x="1296568" y="5877272"/>
            <a:ext cx="2098789" cy="79208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naučit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>
            <a:hlinkClick r:id="rId2" action="ppaction://hlinksldjump"/>
          </p:cNvPr>
          <p:cNvSpPr/>
          <p:nvPr/>
        </p:nvSpPr>
        <p:spPr>
          <a:xfrm>
            <a:off x="4749552" y="5877272"/>
            <a:ext cx="2098789" cy="79208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připojit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>
            <a:hlinkClick r:id="rId2" action="ppaction://hlinksldjump"/>
          </p:cNvPr>
          <p:cNvSpPr/>
          <p:nvPr/>
        </p:nvSpPr>
        <p:spPr>
          <a:xfrm>
            <a:off x="6516216" y="4834414"/>
            <a:ext cx="2098789" cy="79208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zvednout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>
            <a:hlinkClick r:id="rId2" action="ppaction://hlinksldjump"/>
          </p:cNvPr>
          <p:cNvSpPr/>
          <p:nvPr/>
        </p:nvSpPr>
        <p:spPr>
          <a:xfrm>
            <a:off x="6516215" y="3381373"/>
            <a:ext cx="2098789" cy="792088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obhajovat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4736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6.56806E-6 C -0.00521 -0.02312 -0.01077 -0.0453 -0.01632 -0.06818 C -0.01493 -0.08713 -0.01511 -0.11279 -0.00695 -0.13012 C -0.00087 -0.14306 0.01076 -0.14745 0.02083 -0.15184 C 0.03802 -0.15947 0.05642 -0.16109 0.0743 -0.16409 C 0.07899 -0.16617 0.08368 -0.16825 0.08837 -0.17033 C 0.09878 -0.17495 0.10555 -0.18743 0.11632 -0.19206 C 0.11857 -0.19414 0.12257 -0.1946 0.12326 -0.1983 C 0.12534 -0.2087 0.11475 -0.22949 0.1092 -0.23527 C 0.10798 -0.23643 0.10625 -0.23527 0.10469 -0.23527 " pathEditMode="relative" ptsTypes="fffffffff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61682E-6 C -0.01719 -0.01549 -0.00833 -0.01109 -0.02552 -0.01549 C -0.03889 -0.0275 -0.05278 -0.03513 -0.06736 -0.04345 C -0.07708 -0.049 -0.08785 -0.04969 -0.09757 -0.0557 C -0.11892 -0.06864 -0.13958 -0.08528 -0.16267 -0.09291 C -0.18681 -0.11833 -0.15955 -0.0936 -0.20226 -0.11139 C -0.2059 -0.11301 -0.20833 -0.11787 -0.21163 -0.12064 C -0.21997 -0.12757 -0.22761 -0.13312 -0.23715 -0.13612 C -0.25313 -0.14675 -0.25695 -0.15507 -0.26736 -0.17333 C -0.26667 -0.18258 -0.26858 -0.19321 -0.26511 -0.2013 C -0.26181 -0.20892 -0.25434 -0.2117 -0.24879 -0.21678 C -0.24653 -0.21886 -0.24184 -0.22302 -0.24184 -0.22302 C -0.17587 -0.22094 -0.11007 -0.21955 -0.0441 -0.21678 C -0.00261 -0.21516 0.03767 -0.20176 0.07917 -0.19806 C 0.10399 -0.19344 0.12864 -0.1909 0.15347 -0.18581 C 0.26545 -0.18928 0.24132 -0.14722 0.25121 -0.2043 C 0.25625 -0.23365 0.2559 -0.21978 0.2559 -0.23527 L 0.27674 -0.23527 " pathEditMode="relative" ptsTypes="ffffffffffffffff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4.90871E-6 C -0.00642 -0.01317 -0.00659 -0.02681 -0.01163 -0.04045 C -0.01788 -0.05732 -0.0335 -0.06679 -0.04652 -0.07141 C -0.06909 -0.09036 -0.11874 -0.09129 -0.14201 -0.09291 C -0.1552 -0.09522 -0.1684 -0.09545 -0.18142 -0.09915 C -0.18784 -0.101 -0.1934 -0.1077 -0.19999 -0.10839 C -0.21475 -0.11024 -0.22951 -0.11047 -0.24427 -0.11163 C -0.25833 -0.11602 -0.26927 -0.11925 -0.28142 -0.13011 C -0.28784 -0.15438 -0.30052 -0.18026 -0.31406 -0.19829 C -0.31892 -0.21747 -0.3243 -0.24035 -0.29774 -0.24151 C -0.24809 -0.24359 -0.19861 -0.24567 -0.14895 -0.24775 C -0.14583 -0.24867 -0.1427 -0.2496 -0.13958 -0.25075 C -0.13489 -0.2526 -0.12569 -0.25699 -0.12569 -0.25699 C -0.12881 -0.26739 -0.13124 -0.27802 -0.13489 -0.28796 C -0.13663 -0.29258 -0.13836 -0.29859 -0.14201 -0.30044 C -0.14565 -0.30229 -0.14982 -0.29836 -0.15364 -0.2972 C -0.1559 -0.29836 -0.16024 -0.2972 -0.16059 -0.30044 C -0.16128 -0.30691 -0.15538 -0.31246 -0.1559 -0.31893 C -0.15624 -0.32263 -0.16111 -0.32817 -0.16284 -0.32517 C -0.16562 -0.32032 -0.16284 -0.31292 -0.16284 -0.30668 L -0.14652 -0.20754 L -0.13489 -0.27571 " pathEditMode="relative" ptsTypes="fffffffffffffffffffAA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65935E-6 C 0.05087 -0.04576 0.12239 -0.0111 0.18368 -0.01225 C 0.21007 -0.02242 0.23785 -0.02889 0.2651 -0.03398 C 0.29062 -0.05662 0.3118 -0.08505 0.33489 -0.1114 C 0.35746 -0.13728 0.38177 -0.15785 0.40469 -0.18258 C 0.42552 -0.20523 0.44184 -0.23226 0.4651 -0.25075 C 0.46979 -0.25907 0.47361 -0.26809 0.47917 -0.27548 C 0.48229 -0.27964 0.48733 -0.28103 0.4908 -0.28473 C 0.53177 -0.32841 0.47205 -0.27294 0.51632 -0.31269 C 0.53733 -0.35937 0.50608 -0.29628 0.53733 -0.33742 C 0.53958 -0.34042 0.53785 -0.3462 0.53958 -0.34967 C 0.54114 -0.35267 0.54444 -0.3536 0.54653 -0.35591 C 0.54896 -0.35868 0.55121 -0.36215 0.55347 -0.36515 C 0.55503 -0.37139 0.5566 -0.37763 0.55816 -0.38387 C 0.56944 -0.42871 0.53073 -0.43633 0.50937 -0.43957 C 0.49548 -0.44558 0.48507 -0.44696 0.46979 -0.44881 C 0.31042 -0.49758 0.45 -0.45806 0.04184 -0.45505 C 0.05937 -0.44719 0.03837 -0.45759 0.0559 -0.44581 C 0.06354 -0.44072 0.06285 -0.44627 0.06285 -0.43957 " pathEditMode="relative" ptsTypes="ffffffffffffffffff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86942E-6 C 0.00139 -0.0832 -0.00017 -0.16663 0.01632 -0.24751 C 0.01996 -0.26508 0.02066 -0.2764 0.02795 -0.29096 C 0.03003 -0.30737 0.03177 -0.31939 0.03733 -0.33418 C 0.03976 -0.35382 0.0401 -0.35914 0.04896 -0.37439 C 0.05451 -0.39773 0.07049 -0.4146 0.08142 -0.43332 C 0.08351 -0.43702 0.0842 -0.44187 0.08611 -0.44557 C 0.09983 -0.47192 0.10243 -0.47354 0.11875 -0.49526 C 0.12257 -0.50034 0.12951 -0.49734 0.13489 -0.49826 C 0.13715 -0.50034 0.13906 -0.50427 0.14184 -0.5045 C 0.15121 -0.50543 0.1618 -0.50797 0.16979 -0.5015 C 0.17448 -0.49757 0.17118 -0.48694 0.17222 -0.47978 C 0.17309 -0.47331 0.17795 -0.4428 0.18385 -0.43956 C 0.1875 -0.43748 0.19167 -0.43956 0.19549 -0.43956 " pathEditMode="relative" ptsTypes="fffffffffffff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6.65588E-7 C -0.0158 -0.02127 -0.0342 -0.0312 -0.0533 -0.04646 C -0.05729 -0.04946 -0.06059 -0.05385 -0.06493 -0.0557 C -0.07934 -0.06217 -0.09444 -0.0661 -0.1092 -0.07119 C -0.17483 -0.09406 -0.08889 -0.06772 -0.14167 -0.08967 C -0.16285 -0.09846 -0.18576 -0.10238 -0.20677 -0.1114 C -0.23108 -0.12157 -0.25469 -0.13266 -0.27917 -0.14237 C -0.29497 -0.14884 -0.31198 -0.15092 -0.32778 -0.15785 C -0.35729 -0.17033 -0.38125 -0.18397 -0.41146 -0.19205 C -0.43194 -0.20361 -0.4533 -0.21008 -0.47431 -0.21979 C -0.48281 -0.22372 -0.49115 -0.22926 -0.49983 -0.23227 C -0.51285 -0.23689 -0.52639 -0.23758 -0.53958 -0.24151 C -0.55851 -0.25676 -0.58003 -0.25746 -0.59983 -0.26924 C -0.62326 -0.28311 -0.63576 -0.29235 -0.66024 -0.30021 C -0.66806 -0.3053 -0.67569 -0.31061 -0.68351 -0.3157 C -0.69323 -0.32217 -0.70469 -0.32355 -0.71389 -0.33118 C -0.72014 -0.33626 -0.72587 -0.34227 -0.73247 -0.34666 C -0.73681 -0.34967 -0.74184 -0.35059 -0.74635 -0.3529 C -0.75035 -0.35475 -0.75434 -0.3566 -0.75799 -0.35914 C -0.76962 -0.367 -0.78125 -0.38087 -0.79062 -0.39312 C -0.79306 -0.40282 -0.79618 -0.42686 -0.78351 -0.42732 C -0.73003 -0.4294 -0.67656 -0.42732 -0.62309 -0.42732 " pathEditMode="relative" ptsTypes="fffffffffffffffffffffA"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0"/>
                                            </p:cond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4.6129E-6 C 0.0125 -0.02542 0.00278 -0.00254 0.00695 -0.06494 C 0.00903 -0.09545 0.01667 -0.12411 0.02552 -0.15184 C 0.02639 -0.15484 0.02639 -0.15831 0.02778 -0.16108 C 0.03802 -0.18142 0.05208 -0.19182 0.06511 -0.20753 C 0.0724 -0.21632 0.07778 -0.22787 0.08594 -0.23527 C 0.0882 -0.23735 0.09097 -0.23897 0.09288 -0.24151 C 0.09566 -0.24521 0.09722 -0.25029 0.1 -0.25399 C 0.1059 -0.26185 0.11441 -0.26231 0.12083 -0.26947 C 0.13715 -0.28796 0.15226 -0.30807 0.16736 -0.32817 C 0.17865 -0.34319 0.19063 -0.35729 0.2 -0.37463 C 0.20677 -0.38734 0.20729 -0.4019 0.21389 -0.41484 C 0.2158 -0.44789 0.21875 -0.47238 0.21615 -0.50474 C 0.12726 -0.46337 -0.03976 -0.50104 -0.07448 -0.5015 C -0.08177 -0.53155 -0.07344 -0.49434 -0.07917 -0.56968 C -0.08003 -0.58123 -0.08385 -0.60365 -0.08385 -0.60365 " pathEditMode="relative" ptsTypes="fffffffffffffff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5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32794E-7 C 0.01354 -0.00901 0.0191 -0.02449 0.02795 -0.04021 C 0.03473 -0.05223 0.05556 -0.07811 0.06754 -0.08366 C 0.08143 -0.10215 0.09775 -0.11763 0.11164 -0.13612 C 0.12483 -0.15368 0.13108 -0.17587 0.14202 -0.19505 C 0.14375 -0.21932 0.14393 -0.23157 0.15365 -0.25075 C 0.15434 -0.25791 0.15434 -0.26554 0.15591 -0.27247 C 0.15677 -0.27594 0.15938 -0.27825 0.16059 -0.28172 C 0.16268 -0.28772 0.16407 -0.29396 0.16528 -0.3002 C 0.17136 -0.33002 0.17414 -0.35405 0.18611 -0.38086 C 0.19115 -0.41506 0.20695 -0.44465 0.21632 -0.47677 C 0.21841 -0.4837 0.21893 -0.49156 0.22101 -0.49849 C 0.22292 -0.50497 0.22622 -0.51051 0.22795 -0.51698 C 0.23004 -0.52507 0.22986 -0.53408 0.23264 -0.54171 C 0.23473 -0.54772 0.23889 -0.55211 0.24202 -0.5572 C 0.24115 -0.57268 0.24219 -0.58863 0.23959 -0.60365 C 0.23872 -0.60827 0.2283 -0.61174 0.2257 -0.61289 C 0.20747 -0.62191 0.19497 -0.62306 0.17448 -0.62537 C 0.05729 -0.67598 -0.07205 -0.63346 -0.19531 -0.63462 C -0.21857 -0.63369 -0.24184 -0.63439 -0.2651 -0.63161 C -0.26857 -0.63115 -0.27118 -0.62699 -0.2743 -0.62537 C -0.28559 -0.61936 -0.29739 -0.61382 -0.3092 -0.60989 C -0.31232 -0.60781 -0.31527 -0.6055 -0.31857 -0.60365 C -0.32083 -0.60249 -0.32326 -0.60203 -0.32552 -0.60064 C -0.32864 -0.59879 -0.33472 -0.5944 -0.33472 -0.5944 " pathEditMode="relative" ptsTypes="ffffffffffffffffffffffffA"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0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1844824"/>
            <a:ext cx="8153400" cy="9906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612648" y="3356992"/>
            <a:ext cx="8153400" cy="2739008"/>
          </a:xfrm>
        </p:spPr>
        <p:txBody>
          <a:bodyPr/>
          <a:lstStyle/>
          <a:p>
            <a:r>
              <a:rPr lang="cs-CZ" dirty="0"/>
              <a:t>KRAUSOVÁ, Zdeňka; PAŠKOVÁ, Martina. </a:t>
            </a:r>
            <a:r>
              <a:rPr lang="cs-CZ" i="1" dirty="0"/>
              <a:t>Český jazyk pro 8. ročník ZŠ</a:t>
            </a:r>
            <a:r>
              <a:rPr lang="cs-CZ" dirty="0"/>
              <a:t>. Plzeň: Fraus, 2005, ISBN 80-7238-419-8.</a:t>
            </a:r>
            <a:endParaRPr lang="cs-CZ" dirty="0" smtClean="0"/>
          </a:p>
          <a:p>
            <a:r>
              <a:rPr lang="cs-CZ" dirty="0" smtClean="0"/>
              <a:t>Obrázky: MS Office – Klipart</a:t>
            </a:r>
          </a:p>
          <a:p>
            <a:r>
              <a:rPr lang="cs-CZ" dirty="0" smtClean="0"/>
              <a:t>Vlastní zdroje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1742" y="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82317" y="-21190"/>
            <a:ext cx="885202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50862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699</TotalTime>
  <Words>322</Words>
  <Application>Microsoft Office PowerPoint</Application>
  <PresentationFormat>Předvádění na obrazovce (4:3)</PresentationFormat>
  <Paragraphs>107</Paragraphs>
  <Slides>12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Medián</vt:lpstr>
      <vt:lpstr>Slovesný vid</vt:lpstr>
      <vt:lpstr>Prezentace aplikace PowerPoint</vt:lpstr>
      <vt:lpstr>Slovesný vid</vt:lpstr>
      <vt:lpstr>Slovesa nedokonavá</vt:lpstr>
      <vt:lpstr>Slovesa dokonavá</vt:lpstr>
      <vt:lpstr>Pomůcka </vt:lpstr>
      <vt:lpstr>Vidové dvojice</vt:lpstr>
      <vt:lpstr>Urči slovesný vid u těchto sloves:</vt:lpstr>
      <vt:lpstr>Najdi sloveso, které je jiného vidu</vt:lpstr>
      <vt:lpstr>Prezentace aplikace PowerPoint</vt:lpstr>
      <vt:lpstr>Urči slovesný vid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Maruška</dc:creator>
  <cp:lastModifiedBy>Maruška</cp:lastModifiedBy>
  <cp:revision>23</cp:revision>
  <dcterms:created xsi:type="dcterms:W3CDTF">2013-04-15T14:57:54Z</dcterms:created>
  <dcterms:modified xsi:type="dcterms:W3CDTF">2013-05-01T17:21:35Z</dcterms:modified>
</cp:coreProperties>
</file>