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  <p:sldId id="268" r:id="rId14"/>
    <p:sldId id="269" r:id="rId15"/>
    <p:sldId id="277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923F0B6-298E-487D-9988-1D95E94C3384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71D98B-2AE0-4020-8B97-0210387E0B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Slovesné třídy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50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54355016"/>
              </p:ext>
            </p:extLst>
          </p:nvPr>
        </p:nvGraphicFramePr>
        <p:xfrm>
          <a:off x="611560" y="2276872"/>
          <a:ext cx="8064896" cy="4032447"/>
        </p:xfrm>
        <a:graphic>
          <a:graphicData uri="http://schemas.openxmlformats.org/drawingml/2006/table">
            <a:tbl>
              <a:tblPr/>
              <a:tblGrid>
                <a:gridCol w="2897347"/>
                <a:gridCol w="5167549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VY_32_INOVACE_06_01_14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Slovesné vzory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výkladový materiál pro žáky 8. ročníku. V závěru shrnou své znalosti v testu – při kliknutí na správnou odpověď se dostanou na další otázku. Při chybné odpovědi se vrátí na poslední zobrazený snímek.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47667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408802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908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Opakování 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363272" cy="1515624"/>
          </a:xfrm>
        </p:spPr>
        <p:txBody>
          <a:bodyPr/>
          <a:lstStyle/>
          <a:p>
            <a:r>
              <a:rPr lang="cs-CZ" dirty="0" smtClean="0"/>
              <a:t>Spoj slovesnou třídu se správným zakončením: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021360" y="2167811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405195" y="2694390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2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4315" y="3509392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3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405195" y="4320106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4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790650" y="5219188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5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04048" y="1973192"/>
            <a:ext cx="1224136" cy="106663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-á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511349" y="2586292"/>
            <a:ext cx="1224136" cy="106663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-je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820744" y="3652931"/>
            <a:ext cx="1224136" cy="106663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-e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96608" y="4719570"/>
            <a:ext cx="1224136" cy="106663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-í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04048" y="5225928"/>
            <a:ext cx="1224136" cy="106663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-ne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>
            <a:stCxn id="4" idx="5"/>
            <a:endCxn id="11" idx="1"/>
          </p:cNvCxnSpPr>
          <p:nvPr/>
        </p:nvCxnSpPr>
        <p:spPr>
          <a:xfrm>
            <a:off x="4189151" y="3089751"/>
            <a:ext cx="3631593" cy="1096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5" idx="5"/>
          </p:cNvCxnSpPr>
          <p:nvPr/>
        </p:nvCxnSpPr>
        <p:spPr>
          <a:xfrm>
            <a:off x="2572986" y="3616330"/>
            <a:ext cx="2647086" cy="16365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432467" y="3247931"/>
            <a:ext cx="5078882" cy="9383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790650" y="4672053"/>
            <a:ext cx="3805958" cy="650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8" idx="7"/>
          </p:cNvCxnSpPr>
          <p:nvPr/>
        </p:nvCxnSpPr>
        <p:spPr>
          <a:xfrm flipV="1">
            <a:off x="3958441" y="3039831"/>
            <a:ext cx="1045607" cy="23375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58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poznám, kam patří sloveso?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32023" y="1412776"/>
            <a:ext cx="8686800" cy="4525963"/>
          </a:xfrm>
        </p:spPr>
        <p:txBody>
          <a:bodyPr/>
          <a:lstStyle/>
          <a:p>
            <a:pPr algn="just"/>
            <a:r>
              <a:rPr lang="cs-CZ" dirty="0" smtClean="0"/>
              <a:t>Když jsme zařadili sloveso do slovesné třídy, je potřeba pokračovat dále.</a:t>
            </a:r>
          </a:p>
          <a:p>
            <a:r>
              <a:rPr lang="cs-CZ" dirty="0" smtClean="0"/>
              <a:t>př. </a:t>
            </a:r>
            <a:r>
              <a:rPr lang="cs-CZ" dirty="0"/>
              <a:t>s</a:t>
            </a:r>
            <a:r>
              <a:rPr lang="cs-CZ" dirty="0" smtClean="0"/>
              <a:t>loveso </a:t>
            </a:r>
            <a:r>
              <a:rPr lang="cs-CZ" i="1" dirty="0" smtClean="0"/>
              <a:t>prát</a:t>
            </a:r>
            <a:r>
              <a:rPr lang="cs-CZ" dirty="0" smtClean="0"/>
              <a:t> – </a:t>
            </a:r>
            <a:r>
              <a:rPr lang="cs-CZ" i="1" dirty="0" smtClean="0"/>
              <a:t>on pere – 1. třída</a:t>
            </a:r>
          </a:p>
          <a:p>
            <a:endParaRPr lang="cs-CZ" i="1" dirty="0" smtClean="0"/>
          </a:p>
          <a:p>
            <a:pPr algn="just"/>
            <a:r>
              <a:rPr lang="cs-CZ" dirty="0" smtClean="0"/>
              <a:t>Dále si musíme říci </a:t>
            </a:r>
            <a:r>
              <a:rPr lang="cs-CZ" b="1" u="sng" dirty="0" smtClean="0"/>
              <a:t>minulý čas </a:t>
            </a:r>
            <a:r>
              <a:rPr lang="cs-CZ" dirty="0" smtClean="0"/>
              <a:t>od daného slovesa (</a:t>
            </a:r>
            <a:r>
              <a:rPr lang="cs-CZ" i="1" dirty="0" smtClean="0"/>
              <a:t>pere – pral</a:t>
            </a:r>
            <a:r>
              <a:rPr lang="cs-CZ" dirty="0" smtClean="0"/>
              <a:t>) podle zakončení poznáme, k jakému vzoru sloveso zařadíme.</a:t>
            </a:r>
          </a:p>
          <a:p>
            <a:pPr algn="just"/>
            <a:r>
              <a:rPr lang="cs-CZ" dirty="0" smtClean="0"/>
              <a:t>(</a:t>
            </a:r>
            <a:r>
              <a:rPr lang="cs-CZ" i="1" dirty="0" smtClean="0"/>
              <a:t>bere – bral, pere – pral: vzor bere)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048164" y="5517232"/>
            <a:ext cx="2952328" cy="13681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Pojďme na jednotlivé vzory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25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třída, -e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0" y="1481138"/>
            <a:ext cx="8229600" cy="4525962"/>
          </a:xfrm>
        </p:spPr>
        <p:txBody>
          <a:bodyPr/>
          <a:lstStyle/>
          <a:p>
            <a:r>
              <a:rPr lang="cs-CZ" dirty="0" smtClean="0"/>
              <a:t>Vzory: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2204864"/>
            <a:ext cx="2376264" cy="1008112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tvrdé zakončení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2204864"/>
            <a:ext cx="2376264" cy="1008112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ěkké zakončení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475656" y="1628800"/>
            <a:ext cx="489654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475656" y="1628800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46887" y="3560658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nese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7215" y="4641511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bere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411871" y="5608924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tře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487616" y="4641510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peče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472808" y="3617283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maže</a:t>
            </a:r>
          </a:p>
        </p:txBody>
      </p:sp>
    </p:spTree>
    <p:extLst>
      <p:ext uri="{BB962C8B-B14F-4D97-AF65-F5344CB8AC3E}">
        <p14:creationId xmlns:p14="http://schemas.microsoft.com/office/powerpoint/2010/main" val="137232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8511" y="1392448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nese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5526" y="2408531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bere</a:t>
            </a:r>
          </a:p>
        </p:txBody>
      </p:sp>
      <p:sp>
        <p:nvSpPr>
          <p:cNvPr id="6" name="Obdélník 5"/>
          <p:cNvSpPr/>
          <p:nvPr/>
        </p:nvSpPr>
        <p:spPr>
          <a:xfrm>
            <a:off x="508241" y="5242705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tře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8242" y="4352747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peče</a:t>
            </a:r>
          </a:p>
        </p:txBody>
      </p:sp>
      <p:sp>
        <p:nvSpPr>
          <p:cNvPr id="8" name="Obdélník 7"/>
          <p:cNvSpPr/>
          <p:nvPr/>
        </p:nvSpPr>
        <p:spPr>
          <a:xfrm>
            <a:off x="518510" y="3344635"/>
            <a:ext cx="2296921" cy="7324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maže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87824" y="1404805"/>
            <a:ext cx="229692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nes-l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4" y="2408531"/>
            <a:ext cx="229692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chemeClr val="tx1"/>
                </a:solidFill>
              </a:rPr>
              <a:t>b</a:t>
            </a:r>
            <a:r>
              <a:rPr lang="cs-CZ" sz="2800" dirty="0" err="1" smtClean="0">
                <a:solidFill>
                  <a:schemeClr val="tx1"/>
                </a:solidFill>
              </a:rPr>
              <a:t>ra</a:t>
            </a:r>
            <a:r>
              <a:rPr lang="cs-CZ" sz="2800" dirty="0" smtClean="0">
                <a:solidFill>
                  <a:schemeClr val="tx1"/>
                </a:solidFill>
              </a:rPr>
              <a:t>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97065" y="3356992"/>
            <a:ext cx="229692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chemeClr val="tx1"/>
                </a:solidFill>
              </a:rPr>
              <a:t>m</a:t>
            </a:r>
            <a:r>
              <a:rPr lang="cs-CZ" sz="2800" dirty="0" err="1" smtClean="0">
                <a:solidFill>
                  <a:schemeClr val="tx1"/>
                </a:solidFill>
              </a:rPr>
              <a:t>aza</a:t>
            </a:r>
            <a:r>
              <a:rPr lang="cs-CZ" sz="2800" dirty="0" smtClean="0">
                <a:solidFill>
                  <a:schemeClr val="tx1"/>
                </a:solidFill>
              </a:rPr>
              <a:t>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86797" y="4365104"/>
            <a:ext cx="229692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chemeClr val="tx1"/>
                </a:solidFill>
              </a:rPr>
              <a:t>p</a:t>
            </a:r>
            <a:r>
              <a:rPr lang="cs-CZ" sz="2800" dirty="0" err="1" smtClean="0">
                <a:solidFill>
                  <a:schemeClr val="tx1"/>
                </a:solidFill>
              </a:rPr>
              <a:t>ek</a:t>
            </a:r>
            <a:r>
              <a:rPr lang="cs-CZ" sz="2800" dirty="0" smtClean="0">
                <a:solidFill>
                  <a:schemeClr val="tx1"/>
                </a:solidFill>
              </a:rPr>
              <a:t>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61181" y="5255062"/>
            <a:ext cx="229692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ře-l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6012160" y="2768571"/>
            <a:ext cx="2448272" cy="19503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m</a:t>
            </a:r>
            <a:r>
              <a:rPr lang="cs-CZ" sz="3600" dirty="0" smtClean="0">
                <a:solidFill>
                  <a:schemeClr val="tx1"/>
                </a:solidFill>
              </a:rPr>
              <a:t>inulé časy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64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 třída, -ne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5207" y="1310034"/>
            <a:ext cx="8229600" cy="4525963"/>
          </a:xfrm>
        </p:spPr>
        <p:txBody>
          <a:bodyPr/>
          <a:lstStyle/>
          <a:p>
            <a:r>
              <a:rPr lang="cs-CZ" dirty="0" smtClean="0"/>
              <a:t>Vzory: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348880"/>
            <a:ext cx="1800200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tiskne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23702" y="2348880"/>
            <a:ext cx="1800200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mine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2348880"/>
            <a:ext cx="1800200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začne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207" y="3574323"/>
            <a:ext cx="229692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isk-l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75341" y="3573016"/>
            <a:ext cx="229692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inu-l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23839" y="3573016"/>
            <a:ext cx="229692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chemeClr val="tx1"/>
                </a:solidFill>
              </a:rPr>
              <a:t>z</a:t>
            </a:r>
            <a:r>
              <a:rPr lang="cs-CZ" sz="2800" dirty="0" err="1" smtClean="0">
                <a:solidFill>
                  <a:schemeClr val="tx1"/>
                </a:solidFill>
              </a:rPr>
              <a:t>ača</a:t>
            </a:r>
            <a:r>
              <a:rPr lang="cs-CZ" sz="2800" dirty="0" smtClean="0">
                <a:solidFill>
                  <a:schemeClr val="tx1"/>
                </a:solidFill>
              </a:rPr>
              <a:t>-l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899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 třída, -je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Vzory: 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03648" y="2348880"/>
            <a:ext cx="1800200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kryje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72100" y="2348880"/>
            <a:ext cx="2052228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kupuje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03648" y="3574322"/>
            <a:ext cx="1800200" cy="100680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kry-l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72100" y="3574322"/>
            <a:ext cx="2052228" cy="93512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chemeClr val="tx1"/>
                </a:solidFill>
              </a:rPr>
              <a:t>k</a:t>
            </a:r>
            <a:r>
              <a:rPr lang="cs-CZ" sz="2800" dirty="0" err="1" smtClean="0">
                <a:solidFill>
                  <a:schemeClr val="tx1"/>
                </a:solidFill>
              </a:rPr>
              <a:t>upova</a:t>
            </a:r>
            <a:r>
              <a:rPr lang="cs-CZ" sz="2800" dirty="0" smtClean="0">
                <a:solidFill>
                  <a:schemeClr val="tx1"/>
                </a:solidFill>
              </a:rPr>
              <a:t>-l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10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4. třída, -í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8551" y="1196752"/>
            <a:ext cx="8686800" cy="4525963"/>
          </a:xfrm>
        </p:spPr>
        <p:txBody>
          <a:bodyPr/>
          <a:lstStyle/>
          <a:p>
            <a:r>
              <a:rPr lang="cs-CZ" dirty="0" smtClean="0"/>
              <a:t>Vzory: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951187"/>
            <a:ext cx="1800200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prosí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951187"/>
            <a:ext cx="1800200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trpí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1611" y="1908657"/>
            <a:ext cx="1800200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sází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2782235"/>
            <a:ext cx="1800200" cy="9347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chemeClr val="tx1"/>
                </a:solidFill>
              </a:rPr>
              <a:t>p</a:t>
            </a:r>
            <a:r>
              <a:rPr lang="cs-CZ" sz="2800" dirty="0" err="1" smtClean="0">
                <a:solidFill>
                  <a:schemeClr val="tx1"/>
                </a:solidFill>
              </a:rPr>
              <a:t>rosi</a:t>
            </a:r>
            <a:r>
              <a:rPr lang="cs-CZ" sz="2800" dirty="0" smtClean="0">
                <a:solidFill>
                  <a:schemeClr val="tx1"/>
                </a:solidFill>
              </a:rPr>
              <a:t>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54227" y="2815283"/>
            <a:ext cx="1800201" cy="936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rpě-l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71611" y="2772753"/>
            <a:ext cx="1800200" cy="9361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s</a:t>
            </a:r>
            <a:r>
              <a:rPr lang="cs-CZ" sz="2800" dirty="0" smtClean="0">
                <a:solidFill>
                  <a:schemeClr val="tx1"/>
                </a:solidFill>
              </a:rPr>
              <a:t>áze-l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5402217" y="3708857"/>
            <a:ext cx="720080" cy="6480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6156176" y="3726196"/>
            <a:ext cx="648072" cy="64807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854045" y="4050233"/>
            <a:ext cx="4536504" cy="1322983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Zde je potřeba si ještě říci rozkazovací způsob: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61851" y="5488049"/>
            <a:ext cx="1800201" cy="936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Trp!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80212" y="5488049"/>
            <a:ext cx="1800201" cy="936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Sázej!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4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5. třída, - á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2348880"/>
            <a:ext cx="1800200" cy="8640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dělá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3574322"/>
            <a:ext cx="1800200" cy="100680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d</a:t>
            </a:r>
            <a:r>
              <a:rPr lang="cs-CZ" sz="2800" dirty="0" smtClean="0">
                <a:solidFill>
                  <a:schemeClr val="tx1"/>
                </a:solidFill>
              </a:rPr>
              <a:t>ěla-l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629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7042" y="332656"/>
            <a:ext cx="8610600" cy="88265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Uvedená slovesa přiřaď ke slovesné třídě a vzoru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51520" y="1556792"/>
            <a:ext cx="4290556" cy="4320480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lhát</a:t>
            </a:r>
          </a:p>
          <a:p>
            <a:r>
              <a:rPr lang="cs-CZ" sz="3600" dirty="0" smtClean="0"/>
              <a:t>rýt</a:t>
            </a:r>
          </a:p>
          <a:p>
            <a:r>
              <a:rPr lang="cs-CZ" sz="3600" dirty="0" smtClean="0"/>
              <a:t>tlouct</a:t>
            </a:r>
            <a:endParaRPr lang="cs-CZ" sz="3600" dirty="0"/>
          </a:p>
          <a:p>
            <a:r>
              <a:rPr lang="cs-CZ" sz="3600" dirty="0" smtClean="0"/>
              <a:t>zvát</a:t>
            </a:r>
          </a:p>
          <a:p>
            <a:r>
              <a:rPr lang="cs-CZ" sz="3600" dirty="0" smtClean="0"/>
              <a:t>dokázat</a:t>
            </a:r>
            <a:endParaRPr lang="cs-CZ" sz="3600" dirty="0"/>
          </a:p>
          <a:p>
            <a:r>
              <a:rPr lang="cs-CZ" sz="3600" dirty="0"/>
              <a:t>p</a:t>
            </a:r>
            <a:r>
              <a:rPr lang="cs-CZ" sz="3600" dirty="0" smtClean="0"/>
              <a:t>ohostit</a:t>
            </a:r>
          </a:p>
          <a:p>
            <a:r>
              <a:rPr lang="cs-CZ" sz="3600" dirty="0" smtClean="0"/>
              <a:t>říznout</a:t>
            </a:r>
            <a:endParaRPr lang="cs-CZ" sz="3600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4008" y="1556792"/>
            <a:ext cx="4288536" cy="4392488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1. třída, maže</a:t>
            </a:r>
          </a:p>
          <a:p>
            <a:r>
              <a:rPr lang="cs-CZ" sz="3600" dirty="0" smtClean="0"/>
              <a:t>3. třída, kryje</a:t>
            </a:r>
          </a:p>
          <a:p>
            <a:r>
              <a:rPr lang="cs-CZ" sz="3600" dirty="0" smtClean="0"/>
              <a:t>1. třída, peče</a:t>
            </a:r>
          </a:p>
          <a:p>
            <a:r>
              <a:rPr lang="cs-CZ" sz="3600" dirty="0" smtClean="0"/>
              <a:t>1. třída, bere</a:t>
            </a:r>
          </a:p>
          <a:p>
            <a:r>
              <a:rPr lang="cs-CZ" sz="3600" dirty="0" smtClean="0"/>
              <a:t>1. třída, maže</a:t>
            </a:r>
          </a:p>
          <a:p>
            <a:r>
              <a:rPr lang="cs-CZ" sz="3600" dirty="0" smtClean="0"/>
              <a:t>4. třída, prosí</a:t>
            </a:r>
          </a:p>
          <a:p>
            <a:r>
              <a:rPr lang="cs-CZ" sz="3600" dirty="0" smtClean="0"/>
              <a:t>2. třída, tiskne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1289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514798"/>
          </a:xfrm>
        </p:spPr>
        <p:txBody>
          <a:bodyPr/>
          <a:lstStyle/>
          <a:p>
            <a:r>
              <a:rPr lang="cs-CZ" dirty="0" smtClean="0"/>
              <a:t>Sloveso </a:t>
            </a:r>
            <a:r>
              <a:rPr lang="cs-CZ" i="1" dirty="0" smtClean="0"/>
              <a:t>psát</a:t>
            </a:r>
            <a:r>
              <a:rPr lang="cs-CZ" dirty="0" smtClean="0"/>
              <a:t> patří do slovesné třídy: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5152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první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203848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druhé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637220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čtvrté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77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i="1" dirty="0" smtClean="0"/>
              <a:t>objevit se</a:t>
            </a:r>
            <a:r>
              <a:rPr lang="cs-CZ" dirty="0" smtClean="0"/>
              <a:t> patří ke vzoru: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5152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sází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203848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kupuje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37220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prosí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95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/>
          <a:lstStyle/>
          <a:p>
            <a:r>
              <a:rPr lang="cs-CZ" dirty="0" smtClean="0"/>
              <a:t>Sloveso </a:t>
            </a:r>
            <a:r>
              <a:rPr lang="cs-CZ" i="1" dirty="0" smtClean="0"/>
              <a:t>nevzbuzovat</a:t>
            </a:r>
            <a:r>
              <a:rPr lang="cs-CZ" dirty="0" smtClean="0"/>
              <a:t> patří ke vzoru: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5152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prosí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203848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kryje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37220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kupuje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9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i="1" dirty="0" smtClean="0"/>
              <a:t>zapisovat</a:t>
            </a:r>
            <a:r>
              <a:rPr lang="cs-CZ" dirty="0" smtClean="0"/>
              <a:t> patří do slovesné třídy: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5152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první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203848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třetí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37220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páté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591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i="1" dirty="0" smtClean="0"/>
              <a:t>vládnout</a:t>
            </a:r>
            <a:r>
              <a:rPr lang="cs-CZ" dirty="0" smtClean="0"/>
              <a:t> patří ke vzoru: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5152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začne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203848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mine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37220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tiskne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61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i="1" dirty="0" smtClean="0"/>
              <a:t>házet</a:t>
            </a:r>
            <a:r>
              <a:rPr lang="cs-CZ" dirty="0" smtClean="0"/>
              <a:t> patří ke vzoru: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5152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sází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203848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trpí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37220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prosí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21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i="1" dirty="0" smtClean="0"/>
              <a:t>loupat</a:t>
            </a:r>
            <a:r>
              <a:rPr lang="cs-CZ" dirty="0" smtClean="0"/>
              <a:t> patří ke vzoru: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5152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nese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203848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bere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37220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peče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35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i="1" dirty="0" smtClean="0"/>
              <a:t>zůstat</a:t>
            </a:r>
            <a:r>
              <a:rPr lang="cs-CZ" dirty="0" smtClean="0"/>
              <a:t> patří ke vzoru: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5152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dělá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203848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mine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372200" y="3212976"/>
            <a:ext cx="24482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začne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55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Gratuluji!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2555776" y="2420888"/>
            <a:ext cx="4176464" cy="23042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Tento test jsi úspěšně splnil/a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ruška\AppData\Local\Microsoft\Windows\Temporary Internet Files\Content.IE5\VVHT330G\MC900441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252" y="1198513"/>
            <a:ext cx="2232025" cy="12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YRQTA0LP\MC900423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251" y="4726498"/>
            <a:ext cx="16700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346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276872"/>
            <a:ext cx="8686800" cy="8382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573016"/>
            <a:ext cx="8686800" cy="2507109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Obrázky: MS Office - Klipart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47667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408802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3616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mi líto….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2555776" y="2420888"/>
            <a:ext cx="4176464" cy="23042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Odpověděl/a jsi chybně. Zkus to znovu!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lačítko akce: Zpět nebo Předchozí 5">
            <a:hlinkClick r:id="" action="ppaction://hlinkshowjump?jump=lastslideviewed" highlightClick="1"/>
          </p:cNvPr>
          <p:cNvSpPr/>
          <p:nvPr/>
        </p:nvSpPr>
        <p:spPr>
          <a:xfrm>
            <a:off x="539552" y="5373216"/>
            <a:ext cx="1224136" cy="108012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ruška\AppData\Local\Microsoft\Windows\Temporary Internet Files\Content.IE5\HS0Y1WK5\MC900429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63476"/>
            <a:ext cx="1851025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130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317</TotalTime>
  <Words>432</Words>
  <Application>Microsoft Office PowerPoint</Application>
  <PresentationFormat>Předvádění na obrazovce (4:3)</PresentationFormat>
  <Paragraphs>140</Paragraphs>
  <Slides>22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Slovesné třídy</vt:lpstr>
      <vt:lpstr>Prezentace aplikace PowerPoint</vt:lpstr>
      <vt:lpstr>Opakování </vt:lpstr>
      <vt:lpstr>Jak poznám, kam patří sloveso?</vt:lpstr>
      <vt:lpstr>1. třída, -e</vt:lpstr>
      <vt:lpstr>Prezentace aplikace PowerPoint</vt:lpstr>
      <vt:lpstr>2. třída, -ne</vt:lpstr>
      <vt:lpstr>3. třída, -je</vt:lpstr>
      <vt:lpstr>4. třída, -í</vt:lpstr>
      <vt:lpstr>5. třída, - á</vt:lpstr>
      <vt:lpstr>Uvedená slovesa přiřaď ke slovesné třídě a vzoru</vt:lpstr>
      <vt:lpstr>odpověz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Gratuluji!</vt:lpstr>
      <vt:lpstr>Použité zdroje:</vt:lpstr>
      <vt:lpstr>Je mi líto….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15</cp:revision>
  <dcterms:created xsi:type="dcterms:W3CDTF">2013-04-15T14:58:40Z</dcterms:created>
  <dcterms:modified xsi:type="dcterms:W3CDTF">2013-05-05T20:39:35Z</dcterms:modified>
</cp:coreProperties>
</file>