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38" autoAdjust="0"/>
    <p:restoredTop sz="94660"/>
  </p:normalViewPr>
  <p:slideViewPr>
    <p:cSldViewPr>
      <p:cViewPr varScale="1">
        <p:scale>
          <a:sx n="45" d="100"/>
          <a:sy n="45" d="100"/>
        </p:scale>
        <p:origin x="-124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19436-5C15-46F7-881B-01A473131C6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F1395-44F9-49FF-8745-9F4DA2B0402A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19436-5C15-46F7-881B-01A473131C6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F1395-44F9-49FF-8745-9F4DA2B040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19436-5C15-46F7-881B-01A473131C6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F1395-44F9-49FF-8745-9F4DA2B0402A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19436-5C15-46F7-881B-01A473131C6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F1395-44F9-49FF-8745-9F4DA2B040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19436-5C15-46F7-881B-01A473131C6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F1395-44F9-49FF-8745-9F4DA2B0402A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19436-5C15-46F7-881B-01A473131C6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F1395-44F9-49FF-8745-9F4DA2B040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19436-5C15-46F7-881B-01A473131C6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F1395-44F9-49FF-8745-9F4DA2B040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19436-5C15-46F7-881B-01A473131C6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F1395-44F9-49FF-8745-9F4DA2B0402A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19436-5C15-46F7-881B-01A473131C6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F1395-44F9-49FF-8745-9F4DA2B040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19436-5C15-46F7-881B-01A473131C6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F1395-44F9-49FF-8745-9F4DA2B040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19436-5C15-46F7-881B-01A473131C6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F1395-44F9-49FF-8745-9F4DA2B040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>
            <a:alpha val="2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24219436-5C15-46F7-881B-01A473131C6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D31F1395-44F9-49FF-8745-9F4DA2B0402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Předložky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5217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2174" y="332656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65474" y="332656"/>
            <a:ext cx="885202" cy="1485900"/>
          </a:xfrm>
          <a:prstGeom prst="rect">
            <a:avLst/>
          </a:prstGeom>
          <a:noFill/>
        </p:spPr>
      </p:pic>
      <p:graphicFrame>
        <p:nvGraphicFramePr>
          <p:cNvPr id="7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95414674"/>
              </p:ext>
            </p:extLst>
          </p:nvPr>
        </p:nvGraphicFramePr>
        <p:xfrm>
          <a:off x="107504" y="1916832"/>
          <a:ext cx="8856984" cy="4876073"/>
        </p:xfrm>
        <a:graphic>
          <a:graphicData uri="http://schemas.openxmlformats.org/drawingml/2006/table">
            <a:tbl>
              <a:tblPr/>
              <a:tblGrid>
                <a:gridCol w="2736304"/>
                <a:gridCol w="6120680"/>
              </a:tblGrid>
              <a:tr h="4393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79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 VY_32_INOVACE_06_01_16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+mn-ea"/>
                        <a:cs typeface="Arial" charset="0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36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Předložky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93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Marie Provazníková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68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zaměřena na učivo o předložkách. V úvodu si žáci zopakují charakteristiku předložek. Rozliší předložky vlastní a nevlastní – v interaktivním cvičení vyberou, která předložka je vlastní x nevlastní. Správná odpověď se při kliknutí přesune k dané variantě. V dalším cvičení žáci nahradí vedlejší věty předložkovými výrazy. Doplňují správné předložky a vysvětlí význam. Poslední cvičení je zaměřeno na komplexní učivo o předložkách – žáci vyhledají předložky a určí pád jména, se kterým se pojí. 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1744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jsou to předložky?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23528" y="1484784"/>
            <a:ext cx="2376264" cy="216024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slova neohebná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444208" y="4487680"/>
            <a:ext cx="2376264" cy="216024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samostatně se v řeči nevyskytují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318825" y="3283743"/>
            <a:ext cx="2376264" cy="2284057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vyskytují se ve spojení se jmény, zájmeny, číslovkami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979712" y="3832417"/>
            <a:ext cx="1188132" cy="108012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pod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101023" y="5722287"/>
            <a:ext cx="1188132" cy="108012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nad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001308" y="1704063"/>
            <a:ext cx="1188132" cy="108012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u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7783506" y="709464"/>
            <a:ext cx="1188132" cy="108012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912891" y="1554324"/>
            <a:ext cx="1188132" cy="108012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při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7189440" y="2973856"/>
            <a:ext cx="1188132" cy="108012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1536627" y="5567800"/>
            <a:ext cx="1188132" cy="108012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282835" y="4372477"/>
            <a:ext cx="1188132" cy="108012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do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3689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115" y="476672"/>
            <a:ext cx="8229600" cy="990600"/>
          </a:xfrm>
        </p:spPr>
        <p:txBody>
          <a:bodyPr/>
          <a:lstStyle/>
          <a:p>
            <a:r>
              <a:rPr lang="cs-CZ" dirty="0" smtClean="0"/>
              <a:t>Rozlišujeme předložky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619672" y="1268760"/>
            <a:ext cx="2304256" cy="86409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923928" y="1268760"/>
            <a:ext cx="2880320" cy="72008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Zaoblený obdélník 7"/>
          <p:cNvSpPr/>
          <p:nvPr/>
        </p:nvSpPr>
        <p:spPr>
          <a:xfrm>
            <a:off x="323528" y="1988840"/>
            <a:ext cx="2952328" cy="1008112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vlastní (primární)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797711" y="1988840"/>
            <a:ext cx="2952328" cy="1008112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nevlastní (sekundární)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79512" y="3334523"/>
            <a:ext cx="3240360" cy="309756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FontTx/>
              <a:buChar char="-"/>
            </a:pPr>
            <a:r>
              <a:rPr lang="cs-CZ" sz="2400" dirty="0" smtClean="0">
                <a:solidFill>
                  <a:schemeClr val="tx1"/>
                </a:solidFill>
              </a:rPr>
              <a:t>jsou neodvozené, samy se stávají předponami</a:t>
            </a:r>
          </a:p>
          <a:p>
            <a:pPr marL="342900" indent="-342900" algn="ctr">
              <a:buFontTx/>
              <a:buChar char="-"/>
            </a:pPr>
            <a:r>
              <a:rPr lang="cs-CZ" sz="2400" dirty="0" smtClean="0">
                <a:solidFill>
                  <a:schemeClr val="tx1"/>
                </a:solidFill>
              </a:rPr>
              <a:t>významově nejsou jednoznačné, s podstatnými jmény mohou vyjadřovat různé významy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653695" y="3348052"/>
            <a:ext cx="3240360" cy="309756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FontTx/>
              <a:buChar char="-"/>
            </a:pPr>
            <a:r>
              <a:rPr lang="cs-CZ" sz="2400" dirty="0" smtClean="0">
                <a:solidFill>
                  <a:schemeClr val="tx1"/>
                </a:solidFill>
              </a:rPr>
              <a:t>jsou původně jinými slovními druhy</a:t>
            </a:r>
          </a:p>
          <a:p>
            <a:pPr marL="342900" indent="-342900" algn="ctr">
              <a:buFontTx/>
              <a:buChar char="-"/>
            </a:pPr>
            <a:r>
              <a:rPr lang="cs-CZ" sz="2400" dirty="0" smtClean="0">
                <a:solidFill>
                  <a:schemeClr val="tx1"/>
                </a:solidFill>
              </a:rPr>
              <a:t>mohou přesněji vyjadřovat významy</a:t>
            </a:r>
          </a:p>
          <a:p>
            <a:pPr marL="342900" indent="-342900" algn="ctr">
              <a:buFontTx/>
              <a:buChar char="-"/>
            </a:pPr>
            <a:r>
              <a:rPr lang="cs-CZ" sz="2400" dirty="0" smtClean="0">
                <a:solidFill>
                  <a:schemeClr val="tx1"/>
                </a:solidFill>
              </a:rPr>
              <a:t>též se pojí s různými pády</a:t>
            </a:r>
          </a:p>
        </p:txBody>
      </p:sp>
    </p:spTree>
    <p:extLst>
      <p:ext uri="{BB962C8B-B14F-4D97-AF65-F5344CB8AC3E}">
        <p14:creationId xmlns:p14="http://schemas.microsoft.com/office/powerpoint/2010/main" val="3496631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8229600" cy="990600"/>
          </a:xfrm>
        </p:spPr>
        <p:txBody>
          <a:bodyPr/>
          <a:lstStyle/>
          <a:p>
            <a:r>
              <a:rPr lang="cs-CZ" dirty="0" smtClean="0"/>
              <a:t>Rozliš předložky vlastní a nevlastní</a:t>
            </a:r>
            <a:endParaRPr lang="cs-CZ" dirty="0"/>
          </a:p>
        </p:txBody>
      </p:sp>
      <p:sp>
        <p:nvSpPr>
          <p:cNvPr id="6" name="Vývojový diagram: vyjmutí 5"/>
          <p:cNvSpPr/>
          <p:nvPr/>
        </p:nvSpPr>
        <p:spPr>
          <a:xfrm>
            <a:off x="1979712" y="1412776"/>
            <a:ext cx="2880320" cy="1595264"/>
          </a:xfrm>
          <a:prstGeom prst="flowChartExtra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vlastní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Vývojový diagram: sloučení 6"/>
          <p:cNvSpPr/>
          <p:nvPr/>
        </p:nvSpPr>
        <p:spPr>
          <a:xfrm>
            <a:off x="3875329" y="1407535"/>
            <a:ext cx="2952328" cy="1595264"/>
          </a:xfrm>
          <a:prstGeom prst="flowChartMerg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nevlastní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Desetiúhelník 7">
            <a:hlinkClick r:id="rId2" action="ppaction://hlinksldjump"/>
          </p:cNvPr>
          <p:cNvSpPr/>
          <p:nvPr/>
        </p:nvSpPr>
        <p:spPr>
          <a:xfrm>
            <a:off x="1103057" y="3258594"/>
            <a:ext cx="1432014" cy="864096"/>
          </a:xfrm>
          <a:prstGeom prst="decago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během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Desetiúhelník 9">
            <a:hlinkClick r:id="rId2" action="ppaction://hlinksldjump"/>
          </p:cNvPr>
          <p:cNvSpPr/>
          <p:nvPr/>
        </p:nvSpPr>
        <p:spPr>
          <a:xfrm>
            <a:off x="1675734" y="4557748"/>
            <a:ext cx="1992407" cy="864096"/>
          </a:xfrm>
          <a:prstGeom prst="decago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vzhledem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Desetiúhelník 10">
            <a:hlinkClick r:id="rId2" action="ppaction://hlinksldjump"/>
          </p:cNvPr>
          <p:cNvSpPr/>
          <p:nvPr/>
        </p:nvSpPr>
        <p:spPr>
          <a:xfrm>
            <a:off x="619944" y="5421844"/>
            <a:ext cx="1224136" cy="864096"/>
          </a:xfrm>
          <a:prstGeom prst="decago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u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Desetiúhelník 11">
            <a:hlinkClick r:id="rId2" action="ppaction://hlinksldjump"/>
          </p:cNvPr>
          <p:cNvSpPr/>
          <p:nvPr/>
        </p:nvSpPr>
        <p:spPr>
          <a:xfrm>
            <a:off x="314732" y="1770985"/>
            <a:ext cx="1224136" cy="864096"/>
          </a:xfrm>
          <a:prstGeom prst="decago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Desetiúhelník 12">
            <a:hlinkClick r:id="rId2" action="ppaction://hlinksldjump"/>
          </p:cNvPr>
          <p:cNvSpPr/>
          <p:nvPr/>
        </p:nvSpPr>
        <p:spPr>
          <a:xfrm>
            <a:off x="6917427" y="5421844"/>
            <a:ext cx="2047061" cy="864096"/>
          </a:xfrm>
          <a:prstGeom prst="decago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ve spojitosti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Desetiúhelník 13">
            <a:hlinkClick r:id="rId2" action="ppaction://hlinksldjump"/>
          </p:cNvPr>
          <p:cNvSpPr/>
          <p:nvPr/>
        </p:nvSpPr>
        <p:spPr>
          <a:xfrm>
            <a:off x="5250923" y="4912948"/>
            <a:ext cx="1411265" cy="864096"/>
          </a:xfrm>
          <a:prstGeom prst="decago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kolem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Desetiúhelník 14">
            <a:hlinkClick r:id="rId2" action="ppaction://hlinksldjump"/>
          </p:cNvPr>
          <p:cNvSpPr/>
          <p:nvPr/>
        </p:nvSpPr>
        <p:spPr>
          <a:xfrm>
            <a:off x="7290562" y="4048852"/>
            <a:ext cx="1224136" cy="864096"/>
          </a:xfrm>
          <a:prstGeom prst="decago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Desetiúhelník 15">
            <a:hlinkClick r:id="rId2" action="ppaction://hlinksldjump"/>
          </p:cNvPr>
          <p:cNvSpPr/>
          <p:nvPr/>
        </p:nvSpPr>
        <p:spPr>
          <a:xfrm>
            <a:off x="5956556" y="2875288"/>
            <a:ext cx="1567772" cy="864096"/>
          </a:xfrm>
          <a:prstGeom prst="decago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napříč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Desetiúhelník 16">
            <a:hlinkClick r:id="rId2" action="ppaction://hlinksldjump"/>
          </p:cNvPr>
          <p:cNvSpPr/>
          <p:nvPr/>
        </p:nvSpPr>
        <p:spPr>
          <a:xfrm>
            <a:off x="7236296" y="1412776"/>
            <a:ext cx="1224136" cy="889248"/>
          </a:xfrm>
          <a:prstGeom prst="decago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nad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Desetiúhelník 17">
            <a:hlinkClick r:id="rId2" action="ppaction://hlinksldjump"/>
          </p:cNvPr>
          <p:cNvSpPr/>
          <p:nvPr/>
        </p:nvSpPr>
        <p:spPr>
          <a:xfrm>
            <a:off x="3037860" y="5853892"/>
            <a:ext cx="1224136" cy="864096"/>
          </a:xfrm>
          <a:prstGeom prst="decago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blízko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Desetiúhelník 18">
            <a:hlinkClick r:id="rId2" action="ppaction://hlinksldjump"/>
          </p:cNvPr>
          <p:cNvSpPr/>
          <p:nvPr/>
        </p:nvSpPr>
        <p:spPr>
          <a:xfrm>
            <a:off x="3875329" y="3739384"/>
            <a:ext cx="1224136" cy="864096"/>
          </a:xfrm>
          <a:prstGeom prst="decago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o</a:t>
            </a:r>
          </a:p>
        </p:txBody>
      </p:sp>
    </p:spTree>
    <p:extLst>
      <p:ext uri="{BB962C8B-B14F-4D97-AF65-F5344CB8AC3E}">
        <p14:creationId xmlns:p14="http://schemas.microsoft.com/office/powerpoint/2010/main" val="3306256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1.14398E-6 C 0.03107 0.00092 0.06215 -0.0007 0.09305 0.003 C 0.1 0.0037 0.10486 0.01386 0.11163 0.01548 C 0.14166 0.02218 0.17222 0.02842 0.20225 0.03397 C 0.22152 0.04275 0.2401 0.04922 0.26059 0.05246 C 0.26892 0.05639 0.2651 0.05569 0.27222 0.05569 " pathEditMode="relative" ptsTypes="fffff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68685E-6 C 0.08889 0.00485 0.12222 0.00531 0.23021 0.00323 C 0.25452 -0.00162 0.27431 -0.01826 0.29775 -0.02473 C 0.30087 -0.02681 0.30382 -0.02912 0.30695 -0.03097 C 0.3092 -0.03236 0.31181 -0.03259 0.31407 -0.03397 C 0.33038 -0.0446 0.34427 -0.0594 0.35816 -0.07419 C 0.36337 -0.07973 0.36979 -0.08343 0.37448 -0.08967 C 0.38143 -0.09891 0.38976 -0.10677 0.39532 -0.11763 C 0.40104 -0.12896 0.40677 -0.1389 0.41407 -0.1486 C 0.4165 -0.16154 0.42084 -0.17264 0.42327 -0.18558 C 0.42709 -0.24752 0.4257 -0.21239 0.4257 -0.29096 " pathEditMode="relative" ptsTypes="ffffffffff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5.53501E-6 C 0.00382 -0.00093 0.00834 -5.53501E-6 0.01163 -0.00301 C 0.01545 -0.00648 0.02205 -0.04137 0.02327 -0.04646 C 0.0316 -0.07927 0.02518 -0.05663 0.03021 -0.08667 C 0.03212 -0.09776 0.03663 -0.10724 0.03959 -0.11764 C 0.04792 -0.1463 0.04618 -0.1493 0.06042 -0.17334 C 0.06459 -0.19437 0.07813 -0.20939 0.08837 -0.22603 C 0.09323 -0.23389 0.09775 -0.24244 0.10226 -0.25076 C 0.10764 -0.26116 0.11094 -0.27433 0.11858 -0.28172 C 0.1217 -0.28473 0.12518 -0.28727 0.12795 -0.29097 C 0.14584 -0.31477 0.125 -0.29467 0.14184 -0.30969 C 0.14844 -0.32263 0.15868 -0.33557 0.16979 -0.34066 C 0.18316 -0.35845 0.16945 -0.34343 0.18611 -0.35291 C 0.19427 -0.35753 0.2007 -0.36469 0.20938 -0.36839 C 0.21163 -0.37047 0.21389 -0.37301 0.21632 -0.37463 C 0.21858 -0.37602 0.22118 -0.37602 0.22327 -0.37763 C 0.22813 -0.38133 0.23177 -0.3878 0.23715 -0.39011 C 0.24653 -0.39404 0.25417 -0.40005 0.26285 -0.4056 C 0.27136 -0.41114 0.28889 -0.41554 0.29531 -0.42409 " pathEditMode="relative" ptsTypes="ffffffffffffffffff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43194E-6 C 0.00625 -0.00208 0.01302 -0.00208 0.01858 -0.00624 C 0.02205 -0.00878 0.02292 -0.01479 0.02552 -0.01872 C 0.03438 -0.03259 0.04115 -0.04669 0.04879 -0.06194 C 0.05208 -0.0802 0.05833 -0.08898 0.06511 -0.10539 C 0.0717 -0.1211 0.07552 -0.1389 0.08143 -0.15484 C 0.08316 -0.15947 0.08646 -0.1627 0.08837 -0.16732 C 0.09549 -0.18466 0.09688 -0.20499 0.10226 -0.22302 C 0.1132 -0.25907 0.13021 -0.29305 0.14653 -0.32517 C 0.14809 -0.33141 0.14861 -0.33811 0.15104 -0.34366 C 0.15556 -0.35383 0.16736 -0.37162 0.16736 -0.37162 C 0.17118 -0.39103 0.16997 -0.3908 0.18143 -0.40559 C 0.19149 -0.43333 0.19688 -0.46083 0.21632 -0.48001 C 0.22101 -0.50543 0.21528 -0.48024 0.22327 -0.50174 C 0.22431 -0.50474 0.22396 -0.50844 0.22552 -0.51098 C 0.22726 -0.51398 0.23021 -0.51514 0.23247 -0.51722 C 0.23386 -0.52623 0.2342 -0.54102 0.23941 -0.54796 " pathEditMode="relative" ptsTypes="ffffffffffffffffA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76473E-6 C -0.00313 -0.03929 -0.00364 -0.06887 -0.01632 -0.10215 C -0.02031 -0.11278 -0.02188 -0.13012 -0.02795 -0.13936 C -0.03542 -0.15092 -0.0422 -0.15277 -0.05122 -0.16109 C -0.06545 -0.17403 -0.07882 -0.18535 -0.08838 -0.2043 C -0.09636 -0.23758 -0.08386 -0.18836 -0.09531 -0.22302 C -0.09654 -0.22695 -0.09654 -0.23134 -0.09775 -0.23527 C -0.1007 -0.24452 -0.10522 -0.25492 -0.10938 -0.26324 C -0.11251 -0.27618 -0.11562 -0.29906 -0.12553 -0.30645 C -0.14706 -0.32217 -0.13473 -0.30576 -0.14185 -0.31593 " pathEditMode="relative" ptsTypes="fffffffffA">
                                      <p:cBhvr>
                                        <p:cTn id="2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5"/>
                                            </p:cond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8.11186E-7 C -0.00521 -0.0208 -0.00677 -0.03998 -0.01858 -0.05569 C -0.02014 -0.06609 -0.02274 -0.07626 -0.02326 -0.08666 C -0.02465 -0.11416 -0.00608 -0.1315 0.01163 -0.13612 C 0.01632 -0.14028 0.02083 -0.14444 0.02552 -0.1486 C 0.03333 -0.15553 0.04444 -0.15137 0.05347 -0.15484 C 0.07066 -0.16131 0.08854 -0.16593 0.10469 -0.17656 C 0.08819 -0.18373 0.10938 -0.17518 0.07899 -0.18257 C 0.06788 -0.18534 0.0566 -0.19158 0.04653 -0.19806 C 0.02552 -0.22602 0.03472 -0.21146 0.01858 -0.2415 C 0.01094 -0.2556 0.01424 -0.26508 0.00226 -0.27548 C -0.00069 -0.28749 -0.00937 -0.30968 -0.00937 -0.30968 C -0.00851 -0.31476 -0.00885 -0.32054 -0.00694 -0.32516 C -0.00312 -0.33372 0.01007 -0.33672 0.01632 -0.34042 C 0.03542 -0.35128 0.05625 -0.35451 0.07674 -0.35914 C 0.08299 -0.36052 0.09167 -0.36468 0.09774 -0.36538 C 0.12552 -0.36815 0.15347 -0.36931 0.18142 -0.37139 C 0.1908 -0.37578 0.19809 -0.37555 0.20469 -0.38687 C 0.20816 -0.39288 0.21389 -0.40559 0.21389 -0.40559 C 0.21233 -0.4532 0.21476 -0.48809 0.19531 -0.52623 C 0.19358 -0.53339 0.19323 -0.54125 0.19063 -0.54795 C 0.18819 -0.55465 0.18455 -0.5602 0.18142 -0.56644 C 0.17813 -0.57291 0.17674 -0.581 0.17448 -0.58816 C 0.16701 -0.61127 0.16649 -0.63831 0.15573 -0.65934 C 0.15278 -0.67136 0.15521 -0.66628 0.14878 -0.67483 " pathEditMode="relative" ptsTypes="ffffffffffffffffffffffffA">
                                      <p:cBhvr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0"/>
                                            </p:cond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47677E-6 C -0.00122 -0.02982 -0.00104 -0.05039 -0.00469 -0.07743 C -0.00764 -0.09938 -0.01424 -0.12087 -0.01858 -0.14237 C -0.01997 -0.14907 -0.02448 -0.17934 -0.03021 -0.18581 C -0.03264 -0.18859 -0.03646 -0.18789 -0.03958 -0.18882 C -0.04514 -0.19252 -0.05017 -0.19806 -0.0559 -0.2013 C -0.06042 -0.20384 -0.06979 -0.20731 -0.06979 -0.20731 C -0.0875 -0.22325 -0.09757 -0.21817 -0.12326 -0.22279 C -0.12726 -0.22348 -0.1309 -0.22556 -0.1349 -0.22603 C -0.15035 -0.22764 -0.16597 -0.22811 -0.18142 -0.22903 C -0.21545 -0.23689 -0.21823 -0.23596 -0.26753 -0.23828 C -0.27222 -0.23943 -0.27708 -0.2392 -0.28142 -0.24151 C -0.28663 -0.24428 -0.29531 -0.25376 -0.29531 -0.25376 C -0.29653 -0.26924 -0.30069 -0.2942 -0.29306 -0.30969 C -0.29132 -0.31339 -0.28819 -0.3157 -0.28611 -0.31893 C -0.28368 -0.32286 -0.28212 -0.32771 -0.27917 -0.33118 C -0.275 -0.33603 -0.2691 -0.33834 -0.2651 -0.34366 C -0.25712 -0.35429 -0.24792 -0.36677 -0.23715 -0.37139 C -0.22396 -0.38503 -0.20625 -0.38896 -0.19306 -0.40236 C -0.18524 -0.41022 -0.17604 -0.42085 -0.16753 -0.42732 C -0.15781 -0.43472 -0.14358 -0.44119 -0.13264 -0.44581 C -0.12257 -0.45459 -0.11076 -0.45713 -0.1 -0.4643 C -0.08229 -0.47585 -0.09479 -0.47169 -0.07674 -0.47978 C -0.07135 -0.48209 -0.0658 -0.48417 -0.06042 -0.48602 C -0.05417 -0.48833 -0.04184 -0.49226 -0.04184 -0.49226 C -0.02188 -0.51029 -0.04722 -0.4888 -0.02795 -0.50151 C -0.02552 -0.50312 -0.02101 -0.50775 -0.02101 -0.50775 " pathEditMode="relative" ptsTypes="ffffffffffffffffffffffffffA"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5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75849E-6 C 0.00157 -0.003 0.004 -0.00555 0.00452 -0.00924 C 0.00556 -0.01756 -0.00607 -0.03744 -0.00937 -0.04322 C -0.01441 -0.06448 -0.00746 -0.03906 -0.021 -0.06794 C -0.02239 -0.07072 -0.02222 -0.07442 -0.02326 -0.07742 C -0.02777 -0.08967 -0.03593 -0.09799 -0.04201 -0.10839 C -0.04548 -0.11417 -0.04809 -0.12064 -0.05121 -0.12688 C -0.05711 -0.13889 -0.07326 -0.15114 -0.08142 -0.16085 C -0.09826 -0.18049 -0.11597 -0.19736 -0.13489 -0.21354 C -0.15017 -0.22648 -0.15937 -0.23665 -0.17673 -0.24451 C -0.19218 -0.25976 -0.20121 -0.25861 -0.21875 -0.26623 C -0.22691 -0.2697 -0.22656 -0.26901 -0.23489 -0.27548 C -0.23732 -0.27733 -0.24201 -0.28172 -0.24201 -0.28172 " pathEditMode="relative" ptsTypes="ffffffffffffA">
                                      <p:cBhvr>
                                        <p:cTn id="4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0"/>
                                            </p:cond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83333E-6 6.01572E-6 C -0.05765 -0.00253 -0.11268 -0.00924 -0.1698 -0.01871 C -0.18473 -0.02518 -0.17067 -0.01987 -0.19775 -0.02495 C -0.22154 -0.02957 -0.23733 -0.03489 -0.26286 -0.0372 C -0.33317 -0.06077 -0.40487 -0.08365 -0.47206 -0.12086 C -0.49636 -0.13427 -0.4764 -0.12456 -0.49775 -0.14259 C -0.51702 -0.15899 -0.54046 -0.18002 -0.56286 -0.1858 C -0.56598 -0.18881 -0.56876 -0.1925 -0.57206 -0.19505 C -0.57414 -0.19666 -0.57692 -0.19643 -0.579 -0.19828 C -0.58178 -0.20082 -0.58334 -0.20498 -0.58612 -0.20753 C -0.60921 -0.22948 -0.58022 -0.19412 -0.6047 -0.22601 C -0.60713 -0.23988 -0.61025 -0.25144 -0.61633 -0.26322 C -0.61546 -0.2757 -0.61633 -0.28841 -0.6139 -0.30043 C -0.61303 -0.30459 -0.60904 -0.30644 -0.60695 -0.30968 C -0.60435 -0.3136 -0.60261 -0.31823 -0.60001 -0.32216 C -0.59567 -0.32863 -0.59081 -0.3344 -0.58612 -0.34064 C -0.58369 -0.34388 -0.58369 -0.34943 -0.58143 -0.35289 C -0.58108 -0.35359 -0.56754 -0.36722 -0.56511 -0.36838 C -0.55539 -0.37277 -0.54289 -0.37462 -0.53265 -0.37462 " pathEditMode="relative" ptsTypes="ffffffffffffffffffA">
                                      <p:cBhvr>
                                        <p:cTn id="4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5"/>
                                            </p:cond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8.48163E-7 C -0.00365 -0.03328 -0.00833 -0.07326 -0.01632 -0.10538 C -0.01823 -0.11324 -0.02292 -0.11948 -0.02552 -0.12711 C -0.0342 -0.15207 -0.03802 -0.17934 -0.04653 -0.2043 C -0.05226 -0.22117 -0.05885 -0.23734 -0.0651 -0.25398 C -0.07431 -0.27825 -0.08021 -0.30529 -0.0908 -0.32817 C -0.09392 -0.34989 -0.09774 -0.37139 -0.10694 -0.39011 C -0.11545 -0.43517 -0.10712 -0.39866 -0.11632 -0.42731 C -0.11858 -0.43425 -0.11875 -0.44211 -0.12101 -0.44904 C -0.13021 -0.47677 -0.12431 -0.45412 -0.1349 -0.47377 C -0.13698 -0.47746 -0.13767 -0.48232 -0.13958 -0.48602 C -0.14549 -0.4978 -0.15521 -0.51306 -0.16285 -0.52322 C -0.16476 -0.52577 -0.16788 -0.52692 -0.16979 -0.52946 C -0.17986 -0.54287 -0.18819 -0.55905 -0.2 -0.56968 C -0.2125 -0.5944 -0.19618 -0.56459 -0.21163 -0.58516 C -0.21354 -0.5877 -0.21389 -0.59232 -0.21632 -0.5944 C -0.22031 -0.59764 -0.23316 -0.60365 -0.23958 -0.60365 " pathEditMode="relative" ptsTypes="ffffffffffffffffA">
                                      <p:cBhvr>
                                        <p:cTn id="5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0"/>
                                            </p:cond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4.46499E-6 C -0.00938 0.00208 -0.01893 0.00254 -0.02813 0.00624 C -0.04132 0.01179 -0.04792 0.03143 -0.05591 0.04345 C -0.05851 0.04738 -0.0625 0.04876 -0.06511 0.05269 C -0.07136 0.06217 -0.07587 0.07349 -0.08143 0.08366 C -0.09219 0.10261 -0.10348 0.12064 -0.11407 0.13936 C -0.125 0.15877 -0.13733 0.17888 -0.15139 0.19505 C -0.16025 0.20545 -0.16025 0.20199 -0.16754 0.21377 C -0.17379 0.22371 -0.17934 0.23573 -0.18612 0.24474 C -0.19618 0.25792 -0.20868 0.26855 -0.21858 0.28172 C -0.22362 0.28842 -0.22778 0.29674 -0.23282 0.30344 C -0.24306 0.31731 -0.25469 0.32979 -0.26528 0.34366 C -0.26823 0.34782 -0.2691 0.35498 -0.27205 0.35914 C -0.27674 0.36538 -0.28351 0.36885 -0.28837 0.37462 C -0.29341 0.3804 -0.2974 0.3878 -0.30261 0.39334 C -0.31146 0.40328 -0.32101 0.41183 -0.33039 0.42108 C -0.34827 0.4391 -0.32796 0.42709 -0.34184 0.44581 C -0.34428 0.44904 -0.34809 0.44996 -0.35122 0.45204 C -0.35903 0.47284 -0.37362 0.49411 -0.39098 0.5015 C -0.41702 0.52507 -0.49566 0.51098 -0.53733 0.51398 C -0.56198 0.52045 -0.58716 0.51352 -0.61164 0.50774 C -0.62466 0.50081 -0.6349 0.49804 -0.64879 0.49549 C -0.66945 0.48163 -0.68837 0.47955 -0.71164 0.47677 C -0.72639 0.46337 -0.75053 0.46083 -0.76754 0.45528 C -0.77882 0.44003 -0.79098 0.44141 -0.80712 0.43656 C -0.83282 0.41923 -0.79636 0.44465 -0.82796 0.41807 C -0.84184 0.40652 -0.85608 0.39612 -0.8698 0.38387 C -0.87622 0.3492 -0.87171 0.32147 -0.85348 0.2972 C -0.84879 0.27756 -0.83993 0.26878 -0.83021 0.25399 C -0.82848 0.25121 -0.82761 0.24728 -0.82587 0.24474 C -0.82292 0.24104 -0.8191 0.23896 -0.8165 0.23527 C -0.78872 0.19852 -0.83681 0.25329 -0.79775 0.20753 C -0.77535 0.18119 -0.75139 0.15692 -0.72327 0.14259 C -0.71424 0.12434 -0.72448 0.13982 -0.70938 0.13011 C -0.70591 0.1278 -0.7033 0.12341 -0.7 0.12087 C -0.64046 0.07349 -0.64705 0.09868 -0.53264 0.09614 C -0.48924 0.08967 -0.50487 0.0899 -0.48612 0.0899 " pathEditMode="relative" ptsTypes="ffffffffffffffffffffffffffffffffffffA">
                                      <p:cBhvr>
                                        <p:cTn id="5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5"/>
                                            </p:cond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Nahraďte vedlejší věty předložkovými výrazy se stejným výrazem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800" dirty="0" smtClean="0"/>
              <a:t>Protože si to maminka přála, šla jsem tetu doprovodit na nádraží.</a:t>
            </a:r>
          </a:p>
          <a:p>
            <a:pPr algn="just"/>
            <a:r>
              <a:rPr lang="cs-CZ" sz="2800" dirty="0" smtClean="0"/>
              <a:t>Když bylo krásné počasí, chodili jsme na dlouhé procházky.</a:t>
            </a:r>
          </a:p>
          <a:p>
            <a:pPr algn="just"/>
            <a:r>
              <a:rPr lang="cs-CZ" sz="2800" dirty="0" smtClean="0"/>
              <a:t>Napili jsme se horkého čaje, abychom se zahřáli.</a:t>
            </a:r>
          </a:p>
          <a:p>
            <a:pPr algn="just"/>
            <a:r>
              <a:rPr lang="cs-CZ" sz="2800" dirty="0" smtClean="0"/>
              <a:t>Babička by udělala všechno, aby nás potěšila.</a:t>
            </a:r>
          </a:p>
          <a:p>
            <a:pPr algn="just"/>
            <a:r>
              <a:rPr lang="cs-CZ" sz="2800" dirty="0" smtClean="0"/>
              <a:t>Protože jsem byl nemocen, nemohl jsem jít do školy.</a:t>
            </a:r>
          </a:p>
          <a:p>
            <a:pPr algn="just"/>
            <a:r>
              <a:rPr lang="cs-CZ" sz="2800" dirty="0" smtClean="0"/>
              <a:t>Protože bylo nepříznivé počasí, bylo divadelní představení v přírodě odloženo.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50085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předložky a vysvětli význam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________ jídlem roste chuť.</a:t>
            </a:r>
          </a:p>
          <a:p>
            <a:r>
              <a:rPr lang="cs-CZ" sz="2800" dirty="0" smtClean="0"/>
              <a:t>Ozvala se rána jako _________ děla.</a:t>
            </a:r>
          </a:p>
          <a:p>
            <a:r>
              <a:rPr lang="cs-CZ" sz="2800" dirty="0" smtClean="0"/>
              <a:t>Vyvedl mě ___________ míry.</a:t>
            </a:r>
          </a:p>
          <a:p>
            <a:r>
              <a:rPr lang="cs-CZ" sz="2800" dirty="0" smtClean="0"/>
              <a:t>Chodí spát ___________ slepicemi.</a:t>
            </a:r>
          </a:p>
          <a:p>
            <a:r>
              <a:rPr lang="cs-CZ" sz="2800" dirty="0" smtClean="0"/>
              <a:t>Maminka ____________ ní nespustila oči.</a:t>
            </a:r>
          </a:p>
          <a:p>
            <a:r>
              <a:rPr lang="cs-CZ" sz="2800" dirty="0" smtClean="0"/>
              <a:t>Přišel __________ křížkem po funuse.</a:t>
            </a:r>
          </a:p>
          <a:p>
            <a:r>
              <a:rPr lang="cs-CZ" sz="2800" dirty="0" smtClean="0"/>
              <a:t>Spadl mi kámen __________  srdce.</a:t>
            </a:r>
          </a:p>
          <a:p>
            <a:endParaRPr lang="cs-CZ" sz="2800" dirty="0" smtClean="0"/>
          </a:p>
        </p:txBody>
      </p:sp>
      <p:pic>
        <p:nvPicPr>
          <p:cNvPr id="1026" name="Picture 2" descr="C:\Users\Maruška\AppData\Local\Microsoft\Windows\Temporary Internet Files\Content.IE5\XKM73XPM\MC9003514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748286"/>
            <a:ext cx="1956218" cy="1641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uška\AppData\Local\Microsoft\Windows\Temporary Internet Files\Content.IE5\0HFAX8LC\MM910001153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9502" y="1484784"/>
            <a:ext cx="1609725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uška\AppData\Local\Microsoft\Windows\Temporary Internet Files\Content.IE5\XKM73XPM\MP90043870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281089"/>
            <a:ext cx="1656184" cy="1109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1484784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</a:t>
            </a:r>
            <a:r>
              <a:rPr lang="cs-CZ" sz="2400" dirty="0" smtClean="0"/>
              <a:t> S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91880" y="4748286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</a:t>
            </a:r>
            <a:r>
              <a:rPr lang="cs-CZ" sz="2400" dirty="0" smtClean="0"/>
              <a:t> ze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63688" y="4149080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</a:t>
            </a:r>
            <a:r>
              <a:rPr lang="cs-CZ" sz="2400" dirty="0" smtClean="0"/>
              <a:t> s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94037" y="3687415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</a:t>
            </a:r>
            <a:r>
              <a:rPr lang="cs-CZ" sz="2400" dirty="0" smtClean="0"/>
              <a:t> z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71800" y="3197626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</a:t>
            </a:r>
            <a:r>
              <a:rPr lang="cs-CZ" sz="2400" dirty="0" smtClean="0"/>
              <a:t> se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60804" y="2509019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</a:t>
            </a:r>
            <a:r>
              <a:rPr lang="cs-CZ" sz="2400" dirty="0" smtClean="0"/>
              <a:t> z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35852" y="1996901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</a:t>
            </a:r>
            <a:r>
              <a:rPr lang="cs-CZ" sz="2400" dirty="0" smtClean="0"/>
              <a:t> z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91657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  <p:bldP spid="10" grpId="0"/>
      <p:bldP spid="11" grpId="0"/>
      <p:bldP spid="12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Vyhledej předložky a urči pád jména, se kterým se pojí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/>
              <a:t>Okolo zámku jdou dva řemeslníci, Jiřík a Bořek. Jiřík se zamiloval do princezny. Ale museli jít dál. Došli k lesu, kde se uložili ke spánku. Jiřík nemohl usnout. Tu se mu zjevil nějaký mládenec, byl to čert. Jiřík se mu podepsal vlastní krví a čert z něj udělal bohatého </a:t>
            </a:r>
            <a:r>
              <a:rPr lang="cs-CZ" sz="2800" dirty="0" smtClean="0"/>
              <a:t>prince.</a:t>
            </a:r>
            <a:br>
              <a:rPr lang="cs-CZ" sz="2800" dirty="0" smtClean="0"/>
            </a:br>
            <a:r>
              <a:rPr lang="cs-CZ" sz="2800" dirty="0" smtClean="0"/>
              <a:t>Jiřík se vydal na zámek a ohlásil se u krále. Setkal se s princeznou a požádal ji o ruku. Král souhlasil a chystala se svatba. Za několik let starý král zemřel a Jiřík se stal jeho nástupcem.</a:t>
            </a:r>
          </a:p>
          <a:p>
            <a:pPr marL="0" indent="0" algn="just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i="1" dirty="0" smtClean="0"/>
              <a:t>		Božena Němcová – O chytré princezně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4494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Maruška\AppData\Local\Microsoft\Windows\Temporary Internet Files\Content.IE5\0HFAX8LC\MC900433822[2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985802"/>
            <a:ext cx="2642478" cy="2642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 rot="20390668">
            <a:off x="3213992" y="4268241"/>
            <a:ext cx="5101596" cy="1296144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Dnes si zasloužíš pochvalu. Těším se na další hodinu!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2051" name="Picture 3" descr="C:\Users\Maruška\AppData\Local\Microsoft\Windows\Temporary Internet Files\Content.IE5\KDUYXSXZ\MP9004490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5759" y="476672"/>
            <a:ext cx="2420888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0599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458516"/>
            <a:ext cx="8229600" cy="1095400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2174" y="-27384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65474" y="-27384"/>
            <a:ext cx="885202" cy="1485900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2708920"/>
            <a:ext cx="8712968" cy="27330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600" dirty="0" smtClean="0"/>
              <a:t>STYBLÍK</a:t>
            </a:r>
            <a:r>
              <a:rPr lang="cs-CZ" sz="2600" dirty="0"/>
              <a:t>, Vlastimil a kol. </a:t>
            </a:r>
            <a:r>
              <a:rPr lang="cs-CZ" sz="2600" i="1" dirty="0"/>
              <a:t>Český jazyk pro 7. ročník ZŠ</a:t>
            </a:r>
            <a:r>
              <a:rPr lang="cs-CZ" sz="2600" dirty="0"/>
              <a:t>. Praha: SPN, 2004, ISBN 80-7235-103-6.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600" dirty="0" smtClean="0"/>
              <a:t>KRAUSOVÁ</a:t>
            </a:r>
            <a:r>
              <a:rPr lang="cs-CZ" sz="2600" dirty="0"/>
              <a:t>, Zdeňka; TERŠOVÁ, Renata. </a:t>
            </a:r>
            <a:r>
              <a:rPr lang="cs-CZ" sz="2600" i="1" dirty="0"/>
              <a:t>Český jazyk pro 7. ročník. </a:t>
            </a:r>
            <a:r>
              <a:rPr lang="cs-CZ" sz="2600" dirty="0"/>
              <a:t>Plzeň: Fraus, 2004, ISBN 80-7238-320-5</a:t>
            </a:r>
            <a:r>
              <a:rPr lang="cs-CZ" sz="2600" dirty="0" smtClean="0"/>
              <a:t>.</a:t>
            </a:r>
            <a:endParaRPr lang="cs-CZ" sz="2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600" dirty="0" smtClean="0"/>
              <a:t>Obrázky: MS Office – Klipart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600" dirty="0" smtClean="0"/>
              <a:t>Vlastní zdroje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3118324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153</TotalTime>
  <Words>412</Words>
  <Application>Microsoft Office PowerPoint</Application>
  <PresentationFormat>Předvádění na obrazovce (4:3)</PresentationFormat>
  <Paragraphs>83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Přehlednost</vt:lpstr>
      <vt:lpstr>Předložky </vt:lpstr>
      <vt:lpstr>Prezentace aplikace PowerPoint</vt:lpstr>
      <vt:lpstr>Co jsou to předložky?</vt:lpstr>
      <vt:lpstr>Rozlišujeme předložky</vt:lpstr>
      <vt:lpstr>Rozliš předložky vlastní a nevlastní</vt:lpstr>
      <vt:lpstr>Nahraďte vedlejší věty předložkovými výrazy se stejným výrazem</vt:lpstr>
      <vt:lpstr>Doplň předložky a vysvětli význam</vt:lpstr>
      <vt:lpstr>Vyhledej předložky a urči pád jména, se kterým se pojí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Maruška</dc:creator>
  <cp:lastModifiedBy>Maruška</cp:lastModifiedBy>
  <cp:revision>18</cp:revision>
  <dcterms:created xsi:type="dcterms:W3CDTF">2013-04-15T17:58:19Z</dcterms:created>
  <dcterms:modified xsi:type="dcterms:W3CDTF">2013-04-29T17:43:15Z</dcterms:modified>
</cp:coreProperties>
</file>