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6E3512-7EB0-41CC-B5CE-D11139EEFC0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A70A63-2346-45FB-8725-3C5977A60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913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A70A63-2346-45FB-8725-3C5977A6058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184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33">
              <a:srgbClr val="FFFF00"/>
            </a:gs>
            <a:gs pos="100000">
              <a:schemeClr val="bg2">
                <a:tint val="88000"/>
                <a:satMod val="40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4D911ED-1C83-4381-95CE-582264696A62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788AD86-C1FE-4325-AA93-B304EA13DD0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Částice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24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74285717"/>
              </p:ext>
            </p:extLst>
          </p:nvPr>
        </p:nvGraphicFramePr>
        <p:xfrm>
          <a:off x="611560" y="2276872"/>
          <a:ext cx="8064896" cy="4235993"/>
        </p:xfrm>
        <a:graphic>
          <a:graphicData uri="http://schemas.openxmlformats.org/drawingml/2006/table">
            <a:tbl>
              <a:tblPr/>
              <a:tblGrid>
                <a:gridCol w="2897347"/>
                <a:gridCol w="5167549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VY_32_INOVACE_06_01_18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Částice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procvičení učiva na téma částice. Nejprve si žáci zopakují, co jsou to částice, dále je vyhledají v testu a mezi ostatními slovními druhy. S uvedenými částicemi  utvoří věty V závěru prezentace vyluští křížovku. Zadání se objeví při kliknutí na číslo.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47667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502940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586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to částice?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63888" y="3189291"/>
            <a:ext cx="2269349" cy="158417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slova neohebná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74498" y="4755098"/>
            <a:ext cx="2269349" cy="158417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mohou vyjadřovat postoj mluvčího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516216" y="2204864"/>
            <a:ext cx="2269349" cy="158417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samy nejsou větnými členy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11560" y="2204864"/>
            <a:ext cx="2269349" cy="158417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zpravidla uvozují samostatně věty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516215" y="4832289"/>
            <a:ext cx="2269349" cy="158417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př. AŤ, KÉŽ, NECHŤ, COŽ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983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>
            <a:normAutofit fontScale="850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sz="2800" dirty="0" smtClean="0"/>
              <a:t>Ať se vrátíme ve zdraví. Chtěl jsem, aby na nás počkali. Že se vám tam chce jít! Což vám to nebylo divné? I nedivte se tomu. </a:t>
            </a:r>
            <a:r>
              <a:rPr lang="cs-CZ" sz="2800" dirty="0"/>
              <a:t>Já to kotě hledat nebudu, ono přijde samo. </a:t>
            </a:r>
            <a:r>
              <a:rPr lang="cs-CZ" sz="2800" dirty="0" smtClean="0"/>
              <a:t>Ale to je krása! Nechť vás provází štěstí. Nakonec jsem se rozhodl, že se té schůzky zúčastním. A to jsou mi věci! Brr, to je zima! Slyšel jsem, že je prý dobrý žák. Tak už pojď! Dělej to také tak.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193233" cy="1054250"/>
          </a:xfrm>
        </p:spPr>
        <p:txBody>
          <a:bodyPr/>
          <a:lstStyle/>
          <a:p>
            <a:r>
              <a:rPr lang="cs-CZ" dirty="0" smtClean="0"/>
              <a:t>Podtrhni částice ve větách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755576" y="2852936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576" y="335699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283968" y="3356992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00392" y="335699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547664" y="4365104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563888" y="4365104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020272" y="4869160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45608" y="592306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228184" y="5373216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0500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200" dirty="0" smtClean="0"/>
              <a:t>Aby, kde, proč, ťuk, prý, hlavně, pšenice, zpívat, okno, k, za, kolem, plot, věž, ale, svůj, kéž, kdyby, jé, jestliže, značka, nad, od, nechť, by, u, při, protože, brr, zahrada, čtyři, bum, on, maličký, stůl, mlask, když, ať, pražský, okolo, ku, na, oni, její, zvyk, dvěma, ačkoliv, chtěl bych</a:t>
            </a:r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částice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10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7745505" cy="2620813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latin typeface="Arial Black" pitchFamily="34" charset="0"/>
              </a:rPr>
              <a:t>Našli jste správně?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prý, kéž, nechť, ať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1026" name="Picture 2" descr="C:\Users\Maruška\AppData\Local\Microsoft\Windows\Temporary Internet Files\Content.IE5\VVHT330G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86074"/>
            <a:ext cx="2016224" cy="1652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16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Vymysli s nalezenými částicemi věty.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____________________________________________________________________________________________________________________________________________________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Maruška\AppData\Local\Microsoft\Windows\Temporary Internet Files\Content.IE5\VVHT330G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48680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712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44624"/>
            <a:ext cx="3024336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4.p. č. j. od slova kočka</a:t>
            </a:r>
            <a:endParaRPr lang="cs-CZ" sz="2400" dirty="0">
              <a:solidFill>
                <a:schemeClr val="tx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948312"/>
              </p:ext>
            </p:extLst>
          </p:nvPr>
        </p:nvGraphicFramePr>
        <p:xfrm>
          <a:off x="1668016" y="1611609"/>
          <a:ext cx="5352256" cy="4805784"/>
        </p:xfrm>
        <a:graphic>
          <a:graphicData uri="http://schemas.openxmlformats.org/drawingml/2006/table">
            <a:tbl>
              <a:tblPr/>
              <a:tblGrid>
                <a:gridCol w="669032"/>
                <a:gridCol w="669032"/>
                <a:gridCol w="669032"/>
                <a:gridCol w="669032"/>
                <a:gridCol w="688162"/>
                <a:gridCol w="649902"/>
                <a:gridCol w="669032"/>
                <a:gridCol w="669032"/>
              </a:tblGrid>
              <a:tr h="655524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179512" y="10952"/>
            <a:ext cx="3024336" cy="7559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68144" y="4509120"/>
            <a:ext cx="3024336" cy="12961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3. os. č. j. </a:t>
            </a:r>
            <a:r>
              <a:rPr lang="cs-CZ" sz="2400" dirty="0" err="1" smtClean="0">
                <a:solidFill>
                  <a:schemeClr val="tx1"/>
                </a:solidFill>
              </a:rPr>
              <a:t>zp</a:t>
            </a:r>
            <a:r>
              <a:rPr lang="cs-CZ" sz="2400" dirty="0" smtClean="0">
                <a:solidFill>
                  <a:schemeClr val="tx1"/>
                </a:solidFill>
              </a:rPr>
              <a:t>. oznam., čas. min. od slovesa mávat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884419" y="4509120"/>
            <a:ext cx="3024336" cy="129614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884419" y="531051"/>
            <a:ext cx="3024336" cy="97229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7.p. č. mn. od slova kost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3" action="ppaction://hlinksldjump"/>
          </p:cNvPr>
          <p:cNvSpPr/>
          <p:nvPr/>
        </p:nvSpPr>
        <p:spPr>
          <a:xfrm>
            <a:off x="5884419" y="531051"/>
            <a:ext cx="3008061" cy="97229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292080" y="5897484"/>
            <a:ext cx="3024336" cy="87897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2. os. č.j. </a:t>
            </a:r>
            <a:r>
              <a:rPr lang="cs-CZ" sz="2400" dirty="0" err="1" smtClean="0">
                <a:solidFill>
                  <a:schemeClr val="tx1"/>
                </a:solidFill>
              </a:rPr>
              <a:t>zp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  <a:r>
              <a:rPr lang="cs-CZ" sz="2400" dirty="0"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solidFill>
                  <a:schemeClr val="tx1"/>
                </a:solidFill>
              </a:rPr>
              <a:t>ozkaz. od slovesa stát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3" action="ppaction://hlinksldjump"/>
          </p:cNvPr>
          <p:cNvSpPr/>
          <p:nvPr/>
        </p:nvSpPr>
        <p:spPr>
          <a:xfrm>
            <a:off x="5292080" y="5805264"/>
            <a:ext cx="3024336" cy="9711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-36512" y="2348880"/>
            <a:ext cx="3024336" cy="87897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1.p. č. mn. od slova dítě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5548" y="782439"/>
            <a:ext cx="3024336" cy="87897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3.p. č. j. od slova matka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-36512" y="2348880"/>
            <a:ext cx="3024336" cy="87897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3" action="ppaction://hlinksldjump"/>
          </p:cNvPr>
          <p:cNvSpPr/>
          <p:nvPr/>
        </p:nvSpPr>
        <p:spPr>
          <a:xfrm>
            <a:off x="15548" y="764704"/>
            <a:ext cx="3024336" cy="89671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-19648" y="3630141"/>
            <a:ext cx="3024336" cy="87897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5.p. č.j. od slova otec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3" action="ppaction://hlinksldjump"/>
          </p:cNvPr>
          <p:cNvSpPr/>
          <p:nvPr/>
        </p:nvSpPr>
        <p:spPr>
          <a:xfrm>
            <a:off x="15548" y="3630141"/>
            <a:ext cx="2989140" cy="87897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07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6" grpId="0" animBg="1"/>
      <p:bldP spid="17" grpId="0" animBg="1"/>
      <p:bldP spid="19" grpId="0" animBg="1"/>
      <p:bldP spid="21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7806846"/>
              </p:ext>
            </p:extLst>
          </p:nvPr>
        </p:nvGraphicFramePr>
        <p:xfrm>
          <a:off x="1547664" y="1611609"/>
          <a:ext cx="5352256" cy="4805784"/>
        </p:xfrm>
        <a:graphic>
          <a:graphicData uri="http://schemas.openxmlformats.org/drawingml/2006/table">
            <a:tbl>
              <a:tblPr/>
              <a:tblGrid>
                <a:gridCol w="669032"/>
                <a:gridCol w="669032"/>
                <a:gridCol w="669032"/>
                <a:gridCol w="669032"/>
                <a:gridCol w="688162"/>
                <a:gridCol w="649902"/>
                <a:gridCol w="669032"/>
                <a:gridCol w="669032"/>
              </a:tblGrid>
              <a:tr h="655524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Ů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171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721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699247" y="3640684"/>
            <a:ext cx="7745505" cy="2236588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STYBLÍK, Vlastimil a kol. </a:t>
            </a:r>
            <a:r>
              <a:rPr lang="cs-CZ" i="1" dirty="0"/>
              <a:t>Český jazyk pro 7. ročník ZŠ</a:t>
            </a:r>
            <a:r>
              <a:rPr lang="cs-CZ" dirty="0"/>
              <a:t>. Praha: SPN, 2004, ISBN 80-7235-103-6.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KRAUSOVÁ, Zdeňka; TERŠOVÁ, Renata. </a:t>
            </a:r>
            <a:r>
              <a:rPr lang="cs-CZ" i="1" dirty="0"/>
              <a:t>Český jazyk pro 7. ročník. </a:t>
            </a:r>
            <a:r>
              <a:rPr lang="cs-CZ" dirty="0"/>
              <a:t>Plzeň: Fraus, 2004, ISBN 80-7238-320-5.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Vlastní zdroje</a:t>
            </a:r>
          </a:p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688490" y="2151306"/>
            <a:ext cx="7756263" cy="105425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462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54900" y="44624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008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103</TotalTime>
  <Words>495</Words>
  <Application>Microsoft Office PowerPoint</Application>
  <PresentationFormat>Předvádění na obrazovce (4:3)</PresentationFormat>
  <Paragraphs>103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Částice </vt:lpstr>
      <vt:lpstr>Prezentace aplikace PowerPoint</vt:lpstr>
      <vt:lpstr>Co jsou to částice?</vt:lpstr>
      <vt:lpstr>Podtrhni částice ve větách</vt:lpstr>
      <vt:lpstr>Označ částice</vt:lpstr>
      <vt:lpstr>Řešení</vt:lpstr>
      <vt:lpstr>Prezentace aplikace PowerPoint</vt:lpstr>
      <vt:lpstr>Utvoř</vt:lpstr>
      <vt:lpstr>Řešení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12</cp:revision>
  <dcterms:created xsi:type="dcterms:W3CDTF">2013-04-15T18:00:37Z</dcterms:created>
  <dcterms:modified xsi:type="dcterms:W3CDTF">2013-04-28T13:33:13Z</dcterms:modified>
</cp:coreProperties>
</file>