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3" r:id="rId10"/>
    <p:sldId id="264" r:id="rId11"/>
    <p:sldId id="267" r:id="rId12"/>
    <p:sldId id="273" r:id="rId13"/>
    <p:sldId id="265" r:id="rId14"/>
    <p:sldId id="269" r:id="rId15"/>
    <p:sldId id="266" r:id="rId16"/>
    <p:sldId id="272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D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smtClean="0">
              <a:solidFill>
                <a:srgbClr val="FF0000"/>
              </a:solidFill>
            </a:rPr>
            <a:t>– 6.A </a:t>
          </a:r>
          <a:r>
            <a:rPr lang="cs-CZ" sz="2000" dirty="0" smtClean="0">
              <a:solidFill>
                <a:srgbClr val="FF0000"/>
              </a:solidFill>
            </a:rPr>
            <a:t>– Stěhování národů</a:t>
          </a:r>
          <a:endParaRPr lang="cs-CZ" sz="2000" dirty="0">
            <a:solidFill>
              <a:srgbClr val="FF0000"/>
            </a:solidFill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</a:t>
          </a:r>
          <a:r>
            <a:rPr lang="cs-CZ" sz="2000" baseline="0" dirty="0" smtClean="0">
              <a:solidFill>
                <a:srgbClr val="FF0000"/>
              </a:solidFill>
            </a:rPr>
            <a:t>32</a:t>
          </a:r>
          <a:r>
            <a:rPr lang="cs-CZ" sz="2000" baseline="0" dirty="0" smtClean="0"/>
            <a:t>_INOVACE_1</a:t>
          </a:r>
          <a:r>
            <a:rPr lang="cs-CZ" sz="2000" baseline="0" dirty="0" smtClean="0">
              <a:solidFill>
                <a:srgbClr val="FF0000"/>
              </a:solidFill>
            </a:rPr>
            <a:t>1_D_19</a:t>
          </a:r>
          <a:endParaRPr lang="cs-CZ" sz="2000" dirty="0">
            <a:solidFill>
              <a:srgbClr val="FF0000"/>
            </a:solidFill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Linda Tůmová</a:t>
          </a:r>
          <a:endParaRPr lang="cs-CZ" sz="2000" dirty="0">
            <a:solidFill>
              <a:srgbClr val="FF0000"/>
            </a:solidFill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96D1C3-4957-477B-A10A-42217A620A56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F1BFF64-47CB-4AA0-A566-E319088266FF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9730DA9-4528-4F85-98E3-421473099F72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B065D33-FFA6-4FE9-A5D1-65A37F7ED474}" type="presOf" srcId="{D8197B8C-B260-4A16-BDF4-0947B075E274}" destId="{25B08C86-7E15-44DC-BE7F-FFB55DD49D12}" srcOrd="0" destOrd="0" presId="urn:microsoft.com/office/officeart/2005/8/layout/target3"/>
    <dgm:cxn modelId="{FA390A8D-9775-4FFE-AD92-C1AD5A6B925B}" type="presOf" srcId="{B651F6E3-6281-48DB-9319-2AEAFDAE7572}" destId="{619D679B-A015-4ECF-8348-D1034C574F40}" srcOrd="0" destOrd="0" presId="urn:microsoft.com/office/officeart/2005/8/layout/target3"/>
    <dgm:cxn modelId="{7E47607D-3EB6-42FE-AB9D-F37F2E85E1EA}" type="presOf" srcId="{4C35D32F-0EAB-4CD7-82EE-45574DC2A586}" destId="{8BEBB6EC-1DAA-4CAC-8A25-BC0FCBD5DBD5}" srcOrd="0" destOrd="0" presId="urn:microsoft.com/office/officeart/2005/8/layout/target3"/>
    <dgm:cxn modelId="{6EC1C5E5-75E4-4F0F-8FDE-EF4F9B478D9A}" type="presOf" srcId="{B651F6E3-6281-48DB-9319-2AEAFDAE7572}" destId="{6BB5E863-4638-4E1D-BFDE-399D028AC4ED}" srcOrd="1" destOrd="0" presId="urn:microsoft.com/office/officeart/2005/8/layout/target3"/>
    <dgm:cxn modelId="{132F5C2F-E6CC-421C-912B-59901F43F84D}" type="presOf" srcId="{D1D4F407-5343-4D3F-B5B9-D407B03CAEB4}" destId="{AED2198E-93D5-4001-81B4-73124B309672}" srcOrd="1" destOrd="0" presId="urn:microsoft.com/office/officeart/2005/8/layout/target3"/>
    <dgm:cxn modelId="{63AFAEA9-FF6E-4017-850A-9BAFD5C80044}" type="presOf" srcId="{D1B46980-6531-4606-95E6-44980827E919}" destId="{6140AFEC-043D-4C43-A2F9-D0F5331DF3A3}" srcOrd="0" destOrd="0" presId="urn:microsoft.com/office/officeart/2005/8/layout/target3"/>
    <dgm:cxn modelId="{23391ADF-AA5B-4E6A-9D9E-90851A7DFB72}" type="presOf" srcId="{D1D4F407-5343-4D3F-B5B9-D407B03CAEB4}" destId="{D005CE8C-CC26-4C3E-AC11-E15060ECD759}" srcOrd="0" destOrd="0" presId="urn:microsoft.com/office/officeart/2005/8/layout/target3"/>
    <dgm:cxn modelId="{C4ABD20B-41F4-46FA-9318-BC9D96F63F1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CF77A4D-6A0B-4AE2-825C-814B9EA76F46}" type="presParOf" srcId="{333A1088-737F-45CB-B68E-254E46348037}" destId="{F5ABB229-8D3B-4694-996A-96F23CF14429}" srcOrd="0" destOrd="0" presId="urn:microsoft.com/office/officeart/2005/8/layout/target3"/>
    <dgm:cxn modelId="{C5FC3438-E6C9-450B-9F0A-42984B6192E9}" type="presParOf" srcId="{333A1088-737F-45CB-B68E-254E46348037}" destId="{F41139FD-01EE-4571-8B17-4FB00FC51163}" srcOrd="1" destOrd="0" presId="urn:microsoft.com/office/officeart/2005/8/layout/target3"/>
    <dgm:cxn modelId="{54EB2C17-C437-44DC-B644-D56874F6BDD3}" type="presParOf" srcId="{333A1088-737F-45CB-B68E-254E46348037}" destId="{D005CE8C-CC26-4C3E-AC11-E15060ECD759}" srcOrd="2" destOrd="0" presId="urn:microsoft.com/office/officeart/2005/8/layout/target3"/>
    <dgm:cxn modelId="{0CE8793A-8593-4CA4-BB30-9C83E8F55007}" type="presParOf" srcId="{333A1088-737F-45CB-B68E-254E46348037}" destId="{2C702D82-9B77-49B7-9568-BB8EB47C3372}" srcOrd="3" destOrd="0" presId="urn:microsoft.com/office/officeart/2005/8/layout/target3"/>
    <dgm:cxn modelId="{FFE98CB9-27EC-4045-80C2-F3597184CA84}" type="presParOf" srcId="{333A1088-737F-45CB-B68E-254E46348037}" destId="{A52A0455-90FF-4808-ABD0-F02540D31D5A}" srcOrd="4" destOrd="0" presId="urn:microsoft.com/office/officeart/2005/8/layout/target3"/>
    <dgm:cxn modelId="{FCAC3A6B-56BD-4FFC-9BE8-6F745F8C3D56}" type="presParOf" srcId="{333A1088-737F-45CB-B68E-254E46348037}" destId="{6140AFEC-043D-4C43-A2F9-D0F5331DF3A3}" srcOrd="5" destOrd="0" presId="urn:microsoft.com/office/officeart/2005/8/layout/target3"/>
    <dgm:cxn modelId="{5A021C19-DDA5-48BA-A1EA-214EF34E2399}" type="presParOf" srcId="{333A1088-737F-45CB-B68E-254E46348037}" destId="{9358AC05-5D7D-4327-9F80-1AD486AEA664}" srcOrd="6" destOrd="0" presId="urn:microsoft.com/office/officeart/2005/8/layout/target3"/>
    <dgm:cxn modelId="{D8B5755C-9581-465E-9B15-4E2356FCA24A}" type="presParOf" srcId="{333A1088-737F-45CB-B68E-254E46348037}" destId="{313FC574-E1CD-4FB4-B054-0B805CE0447D}" srcOrd="7" destOrd="0" presId="urn:microsoft.com/office/officeart/2005/8/layout/target3"/>
    <dgm:cxn modelId="{398E49E0-6E6B-4EC1-B47F-422CA2B939C6}" type="presParOf" srcId="{333A1088-737F-45CB-B68E-254E46348037}" destId="{619D679B-A015-4ECF-8348-D1034C574F40}" srcOrd="8" destOrd="0" presId="urn:microsoft.com/office/officeart/2005/8/layout/target3"/>
    <dgm:cxn modelId="{5433E605-D614-4128-8B95-23BFDB35EFED}" type="presParOf" srcId="{333A1088-737F-45CB-B68E-254E46348037}" destId="{322283A8-4A27-4CDA-BAE3-F381106A9174}" srcOrd="9" destOrd="0" presId="urn:microsoft.com/office/officeart/2005/8/layout/target3"/>
    <dgm:cxn modelId="{DB316AD8-AAFA-43C1-9B4E-FA0574DE513F}" type="presParOf" srcId="{333A1088-737F-45CB-B68E-254E46348037}" destId="{FFC9F71D-1B4F-4AD9-A4A6-86ADEFC8AF5C}" srcOrd="10" destOrd="0" presId="urn:microsoft.com/office/officeart/2005/8/layout/target3"/>
    <dgm:cxn modelId="{11E171EC-6F66-4D3D-95AE-9EA62BF168AE}" type="presParOf" srcId="{333A1088-737F-45CB-B68E-254E46348037}" destId="{25B08C86-7E15-44DC-BE7F-FFB55DD49D12}" srcOrd="11" destOrd="0" presId="urn:microsoft.com/office/officeart/2005/8/layout/target3"/>
    <dgm:cxn modelId="{49816C3A-0C03-40C2-A4D7-C51376E420AA}" type="presParOf" srcId="{333A1088-737F-45CB-B68E-254E46348037}" destId="{76644BE8-9D7C-4C09-B250-3D10AF48CBB7}" srcOrd="12" destOrd="0" presId="urn:microsoft.com/office/officeart/2005/8/layout/target3"/>
    <dgm:cxn modelId="{3914C9C3-C0F5-4EFA-B444-31C6EED2CBC8}" type="presParOf" srcId="{333A1088-737F-45CB-B68E-254E46348037}" destId="{EE85B701-7295-41C0-BA7A-34D3756A2AE6}" srcOrd="13" destOrd="0" presId="urn:microsoft.com/office/officeart/2005/8/layout/target3"/>
    <dgm:cxn modelId="{17E8C193-AC31-4538-A9DD-E0CA3646C109}" type="presParOf" srcId="{333A1088-737F-45CB-B68E-254E46348037}" destId="{8BEBB6EC-1DAA-4CAC-8A25-BC0FCBD5DBD5}" srcOrd="14" destOrd="0" presId="urn:microsoft.com/office/officeart/2005/8/layout/target3"/>
    <dgm:cxn modelId="{EF2F3290-D0D2-47E8-8CA5-DDEBC98CE421}" type="presParOf" srcId="{333A1088-737F-45CB-B68E-254E46348037}" destId="{AED2198E-93D5-4001-81B4-73124B309672}" srcOrd="15" destOrd="0" presId="urn:microsoft.com/office/officeart/2005/8/layout/target3"/>
    <dgm:cxn modelId="{185D1FF9-F6BB-4300-88DE-395C8DEB0DCB}" type="presParOf" srcId="{333A1088-737F-45CB-B68E-254E46348037}" destId="{2BE915AB-18AA-4053-B92C-3BFC9ED204BB}" srcOrd="16" destOrd="0" presId="urn:microsoft.com/office/officeart/2005/8/layout/target3"/>
    <dgm:cxn modelId="{358E4525-A0AA-48E0-BA84-5AB72AE48F36}" type="presParOf" srcId="{333A1088-737F-45CB-B68E-254E46348037}" destId="{6BB5E863-4638-4E1D-BFDE-399D028AC4ED}" srcOrd="17" destOrd="0" presId="urn:microsoft.com/office/officeart/2005/8/layout/target3"/>
    <dgm:cxn modelId="{582E3379-AF05-4736-9C2B-F4F6ACE93B22}" type="presParOf" srcId="{333A1088-737F-45CB-B68E-254E46348037}" destId="{5A5FFA88-C948-4069-8E93-59FA12366E83}" srcOrd="18" destOrd="0" presId="urn:microsoft.com/office/officeart/2005/8/layout/target3"/>
    <dgm:cxn modelId="{F2D4EB13-3013-42AC-9B64-AEBFE4930F7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Linda Tůmová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</a:t>
          </a:r>
          <a:r>
            <a:rPr lang="cs-CZ" sz="2000" kern="1200" baseline="0" dirty="0" smtClean="0">
              <a:solidFill>
                <a:srgbClr val="FF0000"/>
              </a:solidFill>
            </a:rPr>
            <a:t>32</a:t>
          </a:r>
          <a:r>
            <a:rPr lang="cs-CZ" sz="2000" kern="1200" baseline="0" dirty="0" smtClean="0"/>
            <a:t>_INOVACE_1</a:t>
          </a:r>
          <a:r>
            <a:rPr lang="cs-CZ" sz="2000" kern="1200" baseline="0" dirty="0" smtClean="0">
              <a:solidFill>
                <a:srgbClr val="FF0000"/>
              </a:solidFill>
            </a:rPr>
            <a:t>1_D_19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D</a:t>
          </a:r>
          <a:r>
            <a:rPr lang="cs-CZ" sz="2000" kern="1200" dirty="0" smtClean="0">
              <a:solidFill>
                <a:srgbClr val="FF0000"/>
              </a:solidFill>
            </a:rPr>
            <a:t> </a:t>
          </a:r>
          <a:r>
            <a:rPr lang="cs-CZ" sz="2000" kern="1200" smtClean="0">
              <a:solidFill>
                <a:srgbClr val="FF0000"/>
              </a:solidFill>
            </a:rPr>
            <a:t>– 6.A </a:t>
          </a:r>
          <a:r>
            <a:rPr lang="cs-CZ" sz="2000" kern="1200" dirty="0" smtClean="0">
              <a:solidFill>
                <a:srgbClr val="FF0000"/>
              </a:solidFill>
            </a:rPr>
            <a:t>– Stěhování národů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A3B1F6-C5AB-45D2-B31F-A8C77A28FDD0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5DCEF-0514-40D9-ADAA-315B3DCB86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953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21635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5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k výkladu dějepisného učiva </a:t>
            </a:r>
            <a:r>
              <a:rPr lang="cs-CZ" dirty="0" smtClean="0"/>
              <a:t>6.ročníku, přibližuje žákům období stěhování národů (4.-6.stol.n.l.) a vpádu Hunů </a:t>
            </a:r>
            <a:r>
              <a:rPr lang="cs-CZ" smtClean="0"/>
              <a:t>do Evropy, </a:t>
            </a:r>
            <a:r>
              <a:rPr lang="cs-CZ" dirty="0"/>
              <a:t>seznamuje s </a:t>
            </a:r>
            <a:r>
              <a:rPr lang="cs-CZ" smtClean="0"/>
              <a:t>životem slovanských </a:t>
            </a:r>
            <a:r>
              <a:rPr lang="cs-CZ" dirty="0"/>
              <a:t>kmenů na našem území.</a:t>
            </a:r>
          </a:p>
          <a:p>
            <a:r>
              <a:rPr lang="cs-CZ" dirty="0"/>
              <a:t>Součástí materiálu je i křížovka (opakování učiva, motivace) a souhrn učiva, který lze využít jako zápis učiva. </a:t>
            </a:r>
          </a:p>
          <a:p>
            <a:r>
              <a:rPr lang="cs-CZ" dirty="0"/>
              <a:t>Využití materiálu pomáhá žáky zaujmout, názorněji přiblížit učivo.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9442" y="2708921"/>
            <a:ext cx="7117180" cy="2068460"/>
          </a:xfrm>
        </p:spPr>
        <p:txBody>
          <a:bodyPr/>
          <a:lstStyle/>
          <a:p>
            <a:r>
              <a:rPr lang="cs-CZ" sz="6600" dirty="0" smtClean="0"/>
              <a:t>STĚHOVÁNÍ NÁRODŮ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1315916"/>
          </a:xfrm>
        </p:spPr>
        <p:txBody>
          <a:bodyPr>
            <a:noAutofit/>
          </a:bodyPr>
          <a:lstStyle/>
          <a:p>
            <a:r>
              <a:rPr lang="cs-CZ" sz="2800" dirty="0" smtClean="0"/>
              <a:t>Příchod Slovanů na naše území</a:t>
            </a:r>
          </a:p>
          <a:p>
            <a:r>
              <a:rPr lang="cs-CZ" sz="2800" dirty="0" smtClean="0"/>
              <a:t>Konec pravěku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516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45877271"/>
              </p:ext>
            </p:extLst>
          </p:nvPr>
        </p:nvGraphicFramePr>
        <p:xfrm>
          <a:off x="539552" y="1916832"/>
          <a:ext cx="4038600" cy="37242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</a:tblGrid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916832"/>
            <a:ext cx="4038600" cy="3744416"/>
          </a:xfrm>
        </p:spPr>
        <p:txBody>
          <a:bodyPr>
            <a:normAutofit fontScale="8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1800" dirty="0" smtClean="0"/>
              <a:t>Germánský kmen na našem území</a:t>
            </a:r>
          </a:p>
          <a:p>
            <a:pPr>
              <a:buFont typeface="Arial" pitchFamily="34" charset="0"/>
              <a:buChar char="•"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Keltský kmen na Slovensku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Mladší doba železná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První platidlo u nás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Římský název pro Kelty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První historicky doložená osoba u nás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0305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53588893"/>
              </p:ext>
            </p:extLst>
          </p:nvPr>
        </p:nvGraphicFramePr>
        <p:xfrm>
          <a:off x="539552" y="1916832"/>
          <a:ext cx="4038600" cy="370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  <a:gridCol w="403860"/>
              </a:tblGrid>
              <a:tr h="616835"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83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T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É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Ř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G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V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É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6835"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M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D</a:t>
                      </a:r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16833"/>
            <a:ext cx="4038600" cy="3744416"/>
          </a:xfrm>
        </p:spPr>
        <p:txBody>
          <a:bodyPr>
            <a:normAutofit fontScale="8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1800" dirty="0" smtClean="0"/>
              <a:t>Germánský kmen na našem území</a:t>
            </a:r>
          </a:p>
          <a:p>
            <a:pPr>
              <a:buFont typeface="Arial" pitchFamily="34" charset="0"/>
              <a:buChar char="•"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Keltský kmen na Slovensku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Mladší doba železná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První platidlo u nás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Římský název pro Kelty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Arial" pitchFamily="34" charset="0"/>
              <a:buChar char="•"/>
            </a:pPr>
            <a:r>
              <a:rPr lang="cs-CZ" sz="1800" dirty="0" smtClean="0"/>
              <a:t>První historicky doložená osoba u nás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52022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3080" cy="924475"/>
          </a:xfrm>
        </p:spPr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ajenka: ATTILA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94" y="1484784"/>
            <a:ext cx="2854961" cy="4504494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nejmocnější král Hunů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zavraždil bratra a ovládl všechny Huny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vtrhli do Evropy a vydrancovali Balkán, Galii a Itálii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8825" y="6116301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Attila – Bič boží</a:t>
            </a:r>
            <a:endParaRPr lang="cs-CZ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08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5589240"/>
            <a:ext cx="6400816" cy="928686"/>
          </a:xfrm>
        </p:spPr>
        <p:txBody>
          <a:bodyPr/>
          <a:lstStyle/>
          <a:p>
            <a:r>
              <a:rPr lang="cs-CZ" dirty="0" smtClean="0"/>
              <a:t>Stěhování národů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40" y="884847"/>
            <a:ext cx="76200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63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rgbClr val="FFFF00"/>
                </a:solidFill>
              </a:rPr>
              <a:t>HUNOVÉ</a:t>
            </a:r>
            <a:endParaRPr lang="cs-CZ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8352927" cy="4051437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/>
              <a:t>k</a:t>
            </a:r>
            <a:r>
              <a:rPr lang="cs-CZ" sz="2400" dirty="0" smtClean="0"/>
              <a:t>očovné turkotatarské kmeny, které postupovaly ze středoasijských stepí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r.375 n.l. vtrhli do Evropy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vytvořili ohromnou říši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krutí, drancují celou Evropu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r</a:t>
            </a:r>
            <a:r>
              <a:rPr lang="cs-CZ" sz="2400" dirty="0" smtClean="0"/>
              <a:t>. 451 poraženi v bitvě na </a:t>
            </a:r>
            <a:r>
              <a:rPr lang="cs-CZ" sz="2400" dirty="0" err="1" smtClean="0"/>
              <a:t>Katalaunských</a:t>
            </a:r>
            <a:r>
              <a:rPr lang="cs-CZ" sz="2400" dirty="0" smtClean="0"/>
              <a:t> polích (FRA)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u</a:t>
            </a:r>
            <a:r>
              <a:rPr lang="cs-CZ" sz="2400" dirty="0" smtClean="0"/>
              <a:t>sadili se v Panonii (Maďarsko)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8537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</a:rPr>
              <a:t>STĚHOVÁNÍ NÁRODŮ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07361"/>
            <a:ext cx="8208912" cy="4051437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/>
              <a:t>o</a:t>
            </a:r>
            <a:r>
              <a:rPr lang="cs-CZ" sz="2400" dirty="0" smtClean="0"/>
              <a:t>bdobí 4. – 5.století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vpád Hunů způsobil posuny ostatních kmenů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k</a:t>
            </a:r>
            <a:r>
              <a:rPr lang="cs-CZ" sz="2400" dirty="0" smtClean="0"/>
              <a:t>meny se posunují ze severu na jih, z východu na západ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Germáni opouštějí naše území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na opuštěné území začali pronikat Slované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z</a:t>
            </a:r>
            <a:r>
              <a:rPr lang="cs-CZ" sz="2400" dirty="0" smtClean="0"/>
              <a:t>akládají první státní útvary – SÁMOVA ŘÍŠE</a:t>
            </a:r>
          </a:p>
          <a:p>
            <a:pPr>
              <a:buFont typeface="Arial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0728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3168352" cy="41435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Rozšíření Slovanů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4653136"/>
            <a:ext cx="8280920" cy="1872208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rgbClr val="FFFF00"/>
                </a:solidFill>
              </a:rPr>
              <a:t>Slovany dělíme na </a:t>
            </a:r>
            <a:r>
              <a:rPr lang="cs-CZ" sz="2400" b="1" u="sng" dirty="0" smtClean="0">
                <a:solidFill>
                  <a:srgbClr val="FFFF00"/>
                </a:solidFill>
              </a:rPr>
              <a:t>východní</a:t>
            </a:r>
            <a:r>
              <a:rPr lang="cs-CZ" sz="2400" u="sng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(RUSOVÉ, BĚLORUSOVÉ, UKRAJINCI), </a:t>
            </a:r>
            <a:r>
              <a:rPr lang="cs-CZ" sz="2400" b="1" u="sng" dirty="0" smtClean="0">
                <a:solidFill>
                  <a:srgbClr val="FFFF00"/>
                </a:solidFill>
              </a:rPr>
              <a:t>jižní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(SLOVINCI, SRBOVÉ, CHORVATI, MAKEDONCI, BULHAŘI)</a:t>
            </a:r>
            <a:r>
              <a:rPr lang="cs-CZ" sz="2400" b="1" dirty="0" smtClean="0">
                <a:solidFill>
                  <a:srgbClr val="FFFF00"/>
                </a:solidFill>
              </a:rPr>
              <a:t> a </a:t>
            </a:r>
            <a:r>
              <a:rPr lang="cs-CZ" sz="2400" b="1" u="sng" dirty="0" smtClean="0">
                <a:solidFill>
                  <a:srgbClr val="FFFF00"/>
                </a:solidFill>
              </a:rPr>
              <a:t>západní</a:t>
            </a:r>
            <a:r>
              <a:rPr lang="cs-CZ" sz="2400" b="1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(POLÁCI, SLOVÁCI, ČECHOVÉ)</a:t>
            </a:r>
            <a:endParaRPr lang="cs-CZ" sz="2400" dirty="0">
              <a:solidFill>
                <a:srgbClr val="FFFF00"/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2" b="9312"/>
          <a:stretch>
            <a:fillRect/>
          </a:stretch>
        </p:blipFill>
        <p:spPr>
          <a:xfrm>
            <a:off x="2915816" y="332656"/>
            <a:ext cx="5486400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2771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odpověď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920879" cy="468051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/>
              <a:t>1. Rusové</a:t>
            </a:r>
            <a:r>
              <a:rPr lang="cs-CZ" sz="2000" b="1" dirty="0"/>
              <a:t>, Bělorusové a Ukrajinci patří mezi Slovany: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východní </a:t>
            </a:r>
            <a:r>
              <a:rPr lang="cs-CZ" sz="2000" dirty="0"/>
              <a:t>		</a:t>
            </a:r>
            <a:r>
              <a:rPr lang="cs-CZ" sz="2000" dirty="0" smtClean="0"/>
              <a:t>b</a:t>
            </a:r>
            <a:r>
              <a:rPr lang="cs-CZ" sz="2000" dirty="0"/>
              <a:t>) jižní		</a:t>
            </a:r>
            <a:r>
              <a:rPr lang="cs-CZ" sz="2000" dirty="0" smtClean="0"/>
              <a:t>	c</a:t>
            </a:r>
            <a:r>
              <a:rPr lang="cs-CZ" sz="2000" dirty="0"/>
              <a:t>) západní</a:t>
            </a:r>
          </a:p>
          <a:p>
            <a:pPr marL="0" lvl="0" indent="0">
              <a:buNone/>
            </a:pPr>
            <a:r>
              <a:rPr lang="cs-CZ" sz="2000" b="1" dirty="0" smtClean="0"/>
              <a:t>2. Mezi </a:t>
            </a:r>
            <a:r>
              <a:rPr lang="cs-CZ" sz="2000" b="1" dirty="0"/>
              <a:t>Slovany jižní nepatří: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Makedonci</a:t>
            </a:r>
            <a:r>
              <a:rPr lang="cs-CZ" sz="2000" dirty="0"/>
              <a:t>	</a:t>
            </a:r>
            <a:r>
              <a:rPr lang="cs-CZ" sz="2000" dirty="0" smtClean="0"/>
              <a:t>	b</a:t>
            </a:r>
            <a:r>
              <a:rPr lang="cs-CZ" sz="2000" dirty="0"/>
              <a:t>) Srbové		</a:t>
            </a:r>
            <a:r>
              <a:rPr lang="cs-CZ" sz="2000" dirty="0" smtClean="0"/>
              <a:t>c</a:t>
            </a:r>
            <a:r>
              <a:rPr lang="cs-CZ" sz="2000" dirty="0"/>
              <a:t>) Slováci</a:t>
            </a:r>
          </a:p>
          <a:p>
            <a:pPr marL="0" lvl="0" indent="0">
              <a:buNone/>
            </a:pPr>
            <a:r>
              <a:rPr lang="cs-CZ" sz="2000" b="1" dirty="0" smtClean="0"/>
              <a:t>3. K</a:t>
            </a:r>
            <a:r>
              <a:rPr lang="cs-CZ" sz="2000" b="1" dirty="0"/>
              <a:t> západním Slovanům řadíme: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Poláky</a:t>
            </a:r>
            <a:r>
              <a:rPr lang="cs-CZ" sz="2000" dirty="0"/>
              <a:t>		</a:t>
            </a:r>
            <a:r>
              <a:rPr lang="cs-CZ" sz="2000" dirty="0" smtClean="0"/>
              <a:t>	b</a:t>
            </a:r>
            <a:r>
              <a:rPr lang="cs-CZ" sz="2000" dirty="0"/>
              <a:t>) Ukrajince	</a:t>
            </a:r>
            <a:r>
              <a:rPr lang="cs-CZ" sz="2000" dirty="0" smtClean="0"/>
              <a:t>c</a:t>
            </a:r>
            <a:r>
              <a:rPr lang="cs-CZ" sz="2000" dirty="0"/>
              <a:t>) Slovince</a:t>
            </a:r>
          </a:p>
          <a:p>
            <a:pPr marL="0" lvl="0" indent="0">
              <a:buNone/>
            </a:pPr>
            <a:r>
              <a:rPr lang="cs-CZ" sz="2000" b="1" dirty="0" smtClean="0"/>
              <a:t>4. Chorvati</a:t>
            </a:r>
            <a:r>
              <a:rPr lang="cs-CZ" sz="2000" b="1" dirty="0"/>
              <a:t>, Bulhaři patří mezi Slovany: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východní</a:t>
            </a:r>
            <a:r>
              <a:rPr lang="cs-CZ" sz="2000" dirty="0"/>
              <a:t>		</a:t>
            </a:r>
            <a:r>
              <a:rPr lang="cs-CZ" sz="2000" dirty="0" smtClean="0"/>
              <a:t>b</a:t>
            </a:r>
            <a:r>
              <a:rPr lang="cs-CZ" sz="2000" dirty="0"/>
              <a:t>) jižní		</a:t>
            </a:r>
            <a:r>
              <a:rPr lang="cs-CZ" sz="2000" dirty="0" smtClean="0"/>
              <a:t>	c</a:t>
            </a:r>
            <a:r>
              <a:rPr lang="cs-CZ" sz="2000" dirty="0"/>
              <a:t>) </a:t>
            </a:r>
            <a:r>
              <a:rPr lang="cs-CZ" sz="2000" dirty="0" smtClean="0"/>
              <a:t>západní</a:t>
            </a:r>
          </a:p>
          <a:p>
            <a:pPr marL="0" lvl="0" indent="0">
              <a:buNone/>
            </a:pPr>
            <a:r>
              <a:rPr lang="cs-CZ" sz="2000" b="1" dirty="0" smtClean="0"/>
              <a:t>5. Mezi Slovany západní nepatří:</a:t>
            </a:r>
          </a:p>
          <a:p>
            <a:pPr marL="0" lv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a) Češi				b) Slovinci		c) Slováci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9215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odpověď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920879" cy="468051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/>
              <a:t>1. Rusové</a:t>
            </a:r>
            <a:r>
              <a:rPr lang="cs-CZ" sz="2000" b="1" dirty="0"/>
              <a:t>, Bělorusové a Ukrajinci patří mezi Slovany: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rgbClr val="FFFF00"/>
                </a:solidFill>
              </a:rPr>
              <a:t>a) východní </a:t>
            </a:r>
            <a:r>
              <a:rPr lang="cs-CZ" sz="2000" dirty="0"/>
              <a:t>		</a:t>
            </a:r>
            <a:r>
              <a:rPr lang="cs-CZ" sz="2000" dirty="0" smtClean="0"/>
              <a:t>b</a:t>
            </a:r>
            <a:r>
              <a:rPr lang="cs-CZ" sz="2000" dirty="0"/>
              <a:t>) jižní		</a:t>
            </a:r>
            <a:r>
              <a:rPr lang="cs-CZ" sz="2000" dirty="0" smtClean="0"/>
              <a:t>		c</a:t>
            </a:r>
            <a:r>
              <a:rPr lang="cs-CZ" sz="2000" dirty="0"/>
              <a:t>) západní</a:t>
            </a:r>
          </a:p>
          <a:p>
            <a:pPr marL="0" lvl="0" indent="0">
              <a:buNone/>
            </a:pPr>
            <a:r>
              <a:rPr lang="cs-CZ" sz="2000" b="1" dirty="0" smtClean="0"/>
              <a:t>2. Mezi </a:t>
            </a:r>
            <a:r>
              <a:rPr lang="cs-CZ" sz="2000" b="1" dirty="0"/>
              <a:t>Slovany jižní nepatří: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Makedonci</a:t>
            </a:r>
            <a:r>
              <a:rPr lang="cs-CZ" sz="2000" dirty="0"/>
              <a:t>	</a:t>
            </a:r>
            <a:r>
              <a:rPr lang="cs-CZ" sz="2000" dirty="0" smtClean="0"/>
              <a:t>	b</a:t>
            </a:r>
            <a:r>
              <a:rPr lang="cs-CZ" sz="2000" dirty="0"/>
              <a:t>) Srbové		</a:t>
            </a: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rgbClr val="FFFF00"/>
                </a:solidFill>
              </a:rPr>
              <a:t>c</a:t>
            </a:r>
            <a:r>
              <a:rPr lang="cs-CZ" sz="2000" b="1" dirty="0">
                <a:solidFill>
                  <a:srgbClr val="FFFF00"/>
                </a:solidFill>
              </a:rPr>
              <a:t>) Slováci</a:t>
            </a:r>
          </a:p>
          <a:p>
            <a:pPr marL="0" lvl="0" indent="0">
              <a:buNone/>
            </a:pPr>
            <a:r>
              <a:rPr lang="cs-CZ" sz="2000" b="1" dirty="0" smtClean="0"/>
              <a:t>3. K</a:t>
            </a:r>
            <a:r>
              <a:rPr lang="cs-CZ" sz="2000" b="1" dirty="0"/>
              <a:t> západním Slovanům řadíme: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	</a:t>
            </a:r>
            <a:r>
              <a:rPr lang="cs-CZ" sz="2000" b="1" dirty="0" smtClean="0">
                <a:solidFill>
                  <a:srgbClr val="FFFF00"/>
                </a:solidFill>
              </a:rPr>
              <a:t>a) Poláky</a:t>
            </a:r>
            <a:r>
              <a:rPr lang="cs-CZ" sz="2000" b="1" dirty="0">
                <a:solidFill>
                  <a:srgbClr val="FFFF00"/>
                </a:solidFill>
              </a:rPr>
              <a:t>	</a:t>
            </a:r>
            <a:r>
              <a:rPr lang="cs-CZ" sz="2000" dirty="0"/>
              <a:t>	</a:t>
            </a:r>
            <a:r>
              <a:rPr lang="cs-CZ" sz="2000" dirty="0" smtClean="0"/>
              <a:t>	b</a:t>
            </a:r>
            <a:r>
              <a:rPr lang="cs-CZ" sz="2000" dirty="0"/>
              <a:t>) Ukrajince	</a:t>
            </a:r>
            <a:r>
              <a:rPr lang="cs-CZ" sz="2000" dirty="0" smtClean="0"/>
              <a:t>	c</a:t>
            </a:r>
            <a:r>
              <a:rPr lang="cs-CZ" sz="2000" dirty="0"/>
              <a:t>) Slovince</a:t>
            </a:r>
          </a:p>
          <a:p>
            <a:pPr marL="0" lvl="0" indent="0">
              <a:buNone/>
            </a:pPr>
            <a:r>
              <a:rPr lang="cs-CZ" sz="2000" b="1" dirty="0" smtClean="0"/>
              <a:t>4. Chorvati</a:t>
            </a:r>
            <a:r>
              <a:rPr lang="cs-CZ" sz="2000" b="1" dirty="0"/>
              <a:t>, Bulhaři patří mezi Slovany:</a:t>
            </a: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	a) východní</a:t>
            </a:r>
            <a:r>
              <a:rPr lang="cs-CZ" sz="2000" dirty="0"/>
              <a:t>		</a:t>
            </a:r>
            <a:r>
              <a:rPr lang="cs-CZ" sz="2000" b="1" dirty="0" smtClean="0">
                <a:solidFill>
                  <a:srgbClr val="FFFF00"/>
                </a:solidFill>
              </a:rPr>
              <a:t>b</a:t>
            </a:r>
            <a:r>
              <a:rPr lang="cs-CZ" sz="2000" b="1" dirty="0">
                <a:solidFill>
                  <a:srgbClr val="FFFF00"/>
                </a:solidFill>
              </a:rPr>
              <a:t>) jižní</a:t>
            </a:r>
            <a:r>
              <a:rPr lang="cs-CZ" sz="2000" b="1" dirty="0">
                <a:solidFill>
                  <a:schemeClr val="accent6"/>
                </a:solidFill>
              </a:rPr>
              <a:t>	</a:t>
            </a:r>
            <a:r>
              <a:rPr lang="cs-CZ" sz="2000" dirty="0"/>
              <a:t>	</a:t>
            </a:r>
            <a:r>
              <a:rPr lang="cs-CZ" sz="2000" dirty="0" smtClean="0"/>
              <a:t>	c)	 západní</a:t>
            </a:r>
          </a:p>
          <a:p>
            <a:pPr marL="0" lvl="0" indent="0">
              <a:buNone/>
            </a:pPr>
            <a:r>
              <a:rPr lang="cs-CZ" sz="2000" b="1" dirty="0" smtClean="0"/>
              <a:t>5. Mezi Slovany západní nepatří:</a:t>
            </a:r>
          </a:p>
          <a:p>
            <a:pPr marL="0" lv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a) Češi				</a:t>
            </a:r>
            <a:r>
              <a:rPr lang="cs-CZ" sz="2000" b="1" dirty="0" smtClean="0">
                <a:solidFill>
                  <a:srgbClr val="FFFF00"/>
                </a:solidFill>
              </a:rPr>
              <a:t>b) Slovinci</a:t>
            </a:r>
            <a:r>
              <a:rPr lang="cs-CZ" sz="2000" dirty="0" smtClean="0">
                <a:solidFill>
                  <a:srgbClr val="FFFF00"/>
                </a:solidFill>
              </a:rPr>
              <a:t>	</a:t>
            </a:r>
            <a:r>
              <a:rPr lang="cs-CZ" sz="2000" dirty="0" smtClean="0"/>
              <a:t>	c) Slováci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0956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924475"/>
          </a:xfrm>
        </p:spPr>
        <p:txBody>
          <a:bodyPr/>
          <a:lstStyle/>
          <a:p>
            <a:r>
              <a:rPr lang="cs-CZ" sz="4400" dirty="0" smtClean="0">
                <a:solidFill>
                  <a:srgbClr val="FFFF00"/>
                </a:solidFill>
              </a:rPr>
              <a:t>KULTURA SLOVANŮ</a:t>
            </a:r>
            <a:endParaRPr lang="cs-CZ" sz="44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prostá, skromná zemědělská kultura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ěstovali obilí, luštěniny a len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chovali ovce, kozy a vepře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v</a:t>
            </a:r>
            <a:r>
              <a:rPr lang="cs-CZ" sz="2400" dirty="0" smtClean="0"/>
              <a:t>esnice tvořilo několik </a:t>
            </a:r>
            <a:r>
              <a:rPr lang="cs-CZ" sz="2400" b="1" dirty="0" err="1" smtClean="0"/>
              <a:t>polozemnic</a:t>
            </a:r>
            <a:endParaRPr lang="cs-CZ" sz="2400" b="1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/>
              <a:t>k</a:t>
            </a:r>
            <a:r>
              <a:rPr lang="cs-CZ" sz="2400" dirty="0" smtClean="0"/>
              <a:t>eramika vyráběna ručně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v čele jednotlivých kmenů kníže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3768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125113" cy="924475"/>
          </a:xfrm>
        </p:spPr>
        <p:txBody>
          <a:bodyPr/>
          <a:lstStyle/>
          <a:p>
            <a:r>
              <a:rPr lang="cs-CZ" sz="4400" dirty="0" smtClean="0">
                <a:solidFill>
                  <a:srgbClr val="FFFF00"/>
                </a:solidFill>
              </a:rPr>
              <a:t>Náboženství </a:t>
            </a:r>
            <a:r>
              <a:rPr lang="cs-CZ" sz="4400" dirty="0">
                <a:solidFill>
                  <a:srgbClr val="FFFF00"/>
                </a:solidFill>
              </a:rPr>
              <a:t>S</a:t>
            </a:r>
            <a:r>
              <a:rPr lang="cs-CZ" sz="4400" dirty="0" smtClean="0">
                <a:solidFill>
                  <a:srgbClr val="FFFF00"/>
                </a:solidFill>
              </a:rPr>
              <a:t>lovanů</a:t>
            </a:r>
            <a:endParaRPr lang="cs-CZ" sz="44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/>
              <a:t>významnou </a:t>
            </a:r>
            <a:r>
              <a:rPr lang="cs-CZ" sz="2400" dirty="0" smtClean="0"/>
              <a:t>roli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uctívali </a:t>
            </a:r>
            <a:r>
              <a:rPr lang="cs-CZ" sz="2400" dirty="0"/>
              <a:t>řadu přírodních </a:t>
            </a:r>
            <a:r>
              <a:rPr lang="cs-CZ" sz="2400" dirty="0" smtClean="0"/>
              <a:t>božstev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n</a:t>
            </a:r>
            <a:r>
              <a:rPr lang="cs-CZ" sz="2400" dirty="0" smtClean="0"/>
              <a:t>ejvýznamnější bůh západních Slovanů </a:t>
            </a:r>
            <a:r>
              <a:rPr lang="cs-CZ" sz="2400" dirty="0" smtClean="0">
                <a:solidFill>
                  <a:srgbClr val="FFFF00"/>
                </a:solidFill>
              </a:rPr>
              <a:t>SVANTOVÍT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ůh války, hromu, blesku a deště </a:t>
            </a:r>
            <a:r>
              <a:rPr lang="cs-CZ" sz="2400" dirty="0" smtClean="0">
                <a:solidFill>
                  <a:srgbClr val="FFFF00"/>
                </a:solidFill>
              </a:rPr>
              <a:t>PERUN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ohyně zimy a smrti </a:t>
            </a:r>
            <a:r>
              <a:rPr lang="cs-CZ" sz="2400" dirty="0" smtClean="0">
                <a:solidFill>
                  <a:srgbClr val="FFFF00"/>
                </a:solidFill>
              </a:rPr>
              <a:t>MORANA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ohyně jara a lásky </a:t>
            </a:r>
            <a:r>
              <a:rPr lang="cs-CZ" sz="2400" dirty="0" smtClean="0">
                <a:solidFill>
                  <a:srgbClr val="FFFF00"/>
                </a:solidFill>
              </a:rPr>
              <a:t>LADA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FFFF00"/>
                </a:solidFill>
              </a:rPr>
              <a:t>VESNA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ůh a ochránce stád </a:t>
            </a:r>
            <a:r>
              <a:rPr lang="cs-CZ" sz="2400" dirty="0" smtClean="0">
                <a:solidFill>
                  <a:srgbClr val="FFFF00"/>
                </a:solidFill>
              </a:rPr>
              <a:t>VELES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ůh ohně a světla </a:t>
            </a:r>
            <a:r>
              <a:rPr lang="cs-CZ" sz="2400" dirty="0" smtClean="0">
                <a:solidFill>
                  <a:srgbClr val="FFFF00"/>
                </a:solidFill>
              </a:rPr>
              <a:t>RADEGAST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88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7016" y="836712"/>
            <a:ext cx="8856984" cy="924475"/>
          </a:xfrm>
        </p:spPr>
        <p:txBody>
          <a:bodyPr/>
          <a:lstStyle/>
          <a:p>
            <a:r>
              <a:rPr lang="cs-CZ" sz="4400" dirty="0">
                <a:solidFill>
                  <a:srgbClr val="FFFF00"/>
                </a:solidFill>
              </a:rPr>
              <a:t>s</a:t>
            </a:r>
            <a:r>
              <a:rPr lang="cs-CZ" sz="4400" dirty="0" smtClean="0">
                <a:solidFill>
                  <a:srgbClr val="FFFF00"/>
                </a:solidFill>
              </a:rPr>
              <a:t>lovanské chaty - </a:t>
            </a:r>
            <a:r>
              <a:rPr lang="cs-CZ" sz="4400" dirty="0" err="1" smtClean="0">
                <a:solidFill>
                  <a:srgbClr val="FFFF00"/>
                </a:solidFill>
              </a:rPr>
              <a:t>polozemnice</a:t>
            </a:r>
            <a:endParaRPr lang="cs-CZ" sz="44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809749"/>
            <a:ext cx="4680520" cy="4051301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ostaveny ze dřeva spojovaného roubením nebo dřevěnými klíny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s</a:t>
            </a:r>
            <a:r>
              <a:rPr lang="cs-CZ" sz="2400" dirty="0" smtClean="0"/>
              <a:t>těny proplétané proutím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s</a:t>
            </a:r>
            <a:r>
              <a:rPr lang="cs-CZ" sz="2400" dirty="0" smtClean="0"/>
              <a:t>třecha z rákosu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odlaha z udusané hlíny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/>
              <a:t>u</a:t>
            </a:r>
            <a:r>
              <a:rPr lang="cs-CZ" sz="2400" dirty="0" smtClean="0"/>
              <a:t>vnitř otevřené ohniště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060848"/>
            <a:ext cx="4224470" cy="3168352"/>
          </a:xfrm>
        </p:spPr>
      </p:pic>
    </p:spTree>
    <p:extLst>
      <p:ext uri="{BB962C8B-B14F-4D97-AF65-F5344CB8AC3E}">
        <p14:creationId xmlns:p14="http://schemas.microsoft.com/office/powerpoint/2010/main" val="413554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STĚHOVÁNÍ NÁRODŮ </a:t>
            </a:r>
            <a:br>
              <a:rPr lang="cs-CZ" dirty="0" smtClean="0"/>
            </a:br>
            <a:r>
              <a:rPr lang="cs-CZ" dirty="0" smtClean="0"/>
              <a:t>(4.-6.století n.l.)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8136904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  Ve 4.stol. Vtrhly do Evropy kočovné kmeny HUNŮ z Asie</a:t>
            </a:r>
          </a:p>
          <a:p>
            <a:pPr marL="0" indent="0">
              <a:buNone/>
            </a:pPr>
            <a:r>
              <a:rPr lang="cs-CZ" sz="2000" dirty="0" smtClean="0"/>
              <a:t>-  v čele ATTILA (Bič boží)</a:t>
            </a:r>
          </a:p>
          <a:p>
            <a:pPr marL="0" indent="0">
              <a:buNone/>
            </a:pPr>
            <a:r>
              <a:rPr lang="cs-CZ" sz="2000" dirty="0" smtClean="0"/>
              <a:t>-  před nimi prchaly germánské kmeny, které uvedly do pohybu většinu dalších kmenů = období STĚHOVÁNÍ NÁRODŮ</a:t>
            </a:r>
          </a:p>
          <a:p>
            <a:pPr marL="0" indent="0">
              <a:buNone/>
            </a:pPr>
            <a:r>
              <a:rPr lang="cs-CZ" sz="2000" dirty="0" smtClean="0"/>
              <a:t>2.  Kolem r. 550 n.l. přicházejí na naše území kmeny SLOVANŮ z oblasti řek Visla a Dněpr (sever. Ukrajina) – pravlast Slovanů</a:t>
            </a:r>
          </a:p>
          <a:p>
            <a:pPr marL="0" indent="0">
              <a:buNone/>
            </a:pPr>
            <a:r>
              <a:rPr lang="cs-CZ" sz="2000" dirty="0" smtClean="0"/>
              <a:t>-  osídlili  východní Evropu (RUS, BĚL, UKR), jižní (SLOV, SRB, CHOR, BUL, MAK) a západní (POL, ČECH, SLOV)</a:t>
            </a:r>
          </a:p>
          <a:p>
            <a:pPr marL="0" indent="0">
              <a:buNone/>
            </a:pPr>
            <a:r>
              <a:rPr lang="cs-CZ" sz="2000" dirty="0" smtClean="0"/>
              <a:t>- </a:t>
            </a:r>
            <a:r>
              <a:rPr lang="cs-CZ" sz="2000" dirty="0"/>
              <a:t>z</a:t>
            </a:r>
            <a:r>
              <a:rPr lang="cs-CZ" sz="2000" dirty="0" smtClean="0"/>
              <a:t>aložili první státy (Sámova říše)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9348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ilustrace:</a:t>
            </a:r>
          </a:p>
          <a:p>
            <a:r>
              <a:rPr lang="cs-CZ" dirty="0" smtClean="0"/>
              <a:t>Volné dílo. </a:t>
            </a:r>
            <a:r>
              <a:rPr lang="cs-CZ" i="1" dirty="0"/>
              <a:t>Http://cs.wikipedia.org</a:t>
            </a:r>
            <a:r>
              <a:rPr lang="cs-CZ" dirty="0"/>
              <a:t> [online]</a:t>
            </a:r>
            <a:r>
              <a:rPr lang="cs-CZ" dirty="0" smtClean="0"/>
              <a:t> </a:t>
            </a:r>
            <a:r>
              <a:rPr lang="cs-CZ" dirty="0"/>
              <a:t>22. 9. 2010, </a:t>
            </a:r>
            <a:r>
              <a:rPr lang="cs-CZ" dirty="0" smtClean="0"/>
              <a:t>21:20 </a:t>
            </a:r>
            <a:r>
              <a:rPr lang="cs-CZ" dirty="0"/>
              <a:t>[cit. 2011-11-17]. </a:t>
            </a:r>
            <a:r>
              <a:rPr lang="cs-CZ" dirty="0" smtClean="0"/>
              <a:t>File:Atli.jpg</a:t>
            </a:r>
            <a:r>
              <a:rPr lang="cs-CZ" dirty="0"/>
              <a:t>. </a:t>
            </a:r>
            <a:r>
              <a:rPr lang="cs-CZ" dirty="0" smtClean="0"/>
              <a:t>Dostupné </a:t>
            </a:r>
            <a:r>
              <a:rPr lang="cs-CZ" dirty="0"/>
              <a:t>z WWW: &lt;http://cs.wikipedia.org/wiki/</a:t>
            </a:r>
            <a:r>
              <a:rPr lang="cs-CZ" dirty="0" err="1"/>
              <a:t>Soubor:Atli.jpg</a:t>
            </a:r>
            <a:r>
              <a:rPr lang="cs-CZ" dirty="0" smtClean="0"/>
              <a:t>&gt;.</a:t>
            </a:r>
          </a:p>
          <a:p>
            <a:r>
              <a:rPr lang="cs-CZ" dirty="0" err="1" smtClean="0"/>
              <a:t>Soubor:Mapa</a:t>
            </a:r>
            <a:r>
              <a:rPr lang="cs-CZ" dirty="0" smtClean="0"/>
              <a:t> </a:t>
            </a:r>
            <a:r>
              <a:rPr lang="cs-CZ" dirty="0" err="1"/>
              <a:t>stahovania</a:t>
            </a:r>
            <a:r>
              <a:rPr lang="cs-CZ" dirty="0"/>
              <a:t> narodov.png. 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 smtClean="0"/>
              <a:t>23</a:t>
            </a:r>
            <a:r>
              <a:rPr lang="cs-CZ" dirty="0"/>
              <a:t>. 9. 2006, 11:40 [cit. 2011-11-17]. </a:t>
            </a:r>
            <a:r>
              <a:rPr lang="cs-CZ" dirty="0" smtClean="0"/>
              <a:t>Dostupné </a:t>
            </a:r>
            <a:r>
              <a:rPr lang="cs-CZ" dirty="0"/>
              <a:t>z WWW: &lt;http://cs.wikipedia.org/wiki/</a:t>
            </a:r>
            <a:r>
              <a:rPr lang="cs-CZ" dirty="0" err="1"/>
              <a:t>Soubor:Mapa_stahovania_narodov.png</a:t>
            </a:r>
            <a:r>
              <a:rPr lang="cs-CZ" dirty="0" smtClean="0"/>
              <a:t>&gt;.</a:t>
            </a:r>
          </a:p>
          <a:p>
            <a:r>
              <a:rPr lang="cs-CZ" dirty="0" err="1" smtClean="0"/>
              <a:t>Bukkia</a:t>
            </a:r>
            <a:r>
              <a:rPr lang="cs-CZ" dirty="0" smtClean="0"/>
              <a:t>. </a:t>
            </a:r>
            <a:r>
              <a:rPr lang="cs-CZ" i="1" dirty="0"/>
              <a:t>Http://cs.wikipedia.org</a:t>
            </a:r>
            <a:r>
              <a:rPr lang="cs-CZ" dirty="0"/>
              <a:t> [online</a:t>
            </a:r>
            <a:r>
              <a:rPr lang="cs-CZ" dirty="0" smtClean="0"/>
              <a:t>]. </a:t>
            </a:r>
            <a:r>
              <a:rPr lang="pl-PL" dirty="0"/>
              <a:t>6. 12. 2008, 13:55 [cit. 2011-11-17]. </a:t>
            </a:r>
            <a:r>
              <a:rPr lang="pl-PL" dirty="0" smtClean="0"/>
              <a:t>File: </a:t>
            </a:r>
            <a:r>
              <a:rPr lang="pl-PL" dirty="0"/>
              <a:t>Slovanske_jazyky_cz.png</a:t>
            </a:r>
            <a:r>
              <a:rPr lang="pl-PL" dirty="0" smtClean="0"/>
              <a:t>Dostupné </a:t>
            </a:r>
            <a:r>
              <a:rPr lang="pl-PL" dirty="0"/>
              <a:t>z WWW: &lt;http://cs.wikipedia.org/wiki/Soubor:Slovanske_jazyky_cz.png</a:t>
            </a:r>
            <a:r>
              <a:rPr lang="pl-PL" dirty="0" smtClean="0"/>
              <a:t>&gt;.</a:t>
            </a:r>
          </a:p>
          <a:p>
            <a:r>
              <a:rPr lang="cs-CZ" dirty="0" err="1" smtClean="0"/>
              <a:t>AndrewJ</a:t>
            </a:r>
            <a:r>
              <a:rPr lang="cs-CZ" dirty="0"/>
              <a:t> .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pl-PL" dirty="0"/>
              <a:t>1. 4. 2008, 13:41 [cit. 2011-11-17]. Dostupné z WWW: &lt;http://cs.wikipedia.org/wiki/Soubor:Areal_muzea_v_prirode_pohansko.jpg&gt;.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01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193</TotalTime>
  <Words>602</Words>
  <Application>Microsoft Office PowerPoint</Application>
  <PresentationFormat>Předvádění na obrazovce (4:3)</PresentationFormat>
  <Paragraphs>158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Summer</vt:lpstr>
      <vt:lpstr>Prezentace aplikace PowerPoint</vt:lpstr>
      <vt:lpstr>anotace</vt:lpstr>
      <vt:lpstr>STĚHOVÁNÍ NÁRODŮ</vt:lpstr>
      <vt:lpstr>OPAKOVÁNÍ</vt:lpstr>
      <vt:lpstr>OPAKOVÁNÍ</vt:lpstr>
      <vt:lpstr>tajenka: ATTILA</vt:lpstr>
      <vt:lpstr>Stěhování národů</vt:lpstr>
      <vt:lpstr>HUNOVÉ</vt:lpstr>
      <vt:lpstr>STĚHOVÁNÍ NÁRODŮ</vt:lpstr>
      <vt:lpstr>Rozšíření Slovanů</vt:lpstr>
      <vt:lpstr>Znáš odpověď ?</vt:lpstr>
      <vt:lpstr>Znáš odpověď ?</vt:lpstr>
      <vt:lpstr>KULTURA SLOVANŮ</vt:lpstr>
      <vt:lpstr>Náboženství Slovanů</vt:lpstr>
      <vt:lpstr>slovanské chaty - polozemnice</vt:lpstr>
      <vt:lpstr>STĚHOVÁNÍ NÁRODŮ  (4.-6.století n.l.)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Demeter</dc:creator>
  <cp:lastModifiedBy>Demeter</cp:lastModifiedBy>
  <cp:revision>56</cp:revision>
  <dcterms:created xsi:type="dcterms:W3CDTF">2011-11-17T15:01:34Z</dcterms:created>
  <dcterms:modified xsi:type="dcterms:W3CDTF">2011-11-17T20:17:09Z</dcterms:modified>
</cp:coreProperties>
</file>