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837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976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267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47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217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01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23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359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489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783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676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026AA-9ADC-4EDD-9DE0-394736A0311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55C94-C478-4BEF-B700-0F083434A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376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9.xml"/><Relationship Id="rId3" Type="http://schemas.openxmlformats.org/officeDocument/2006/relationships/image" Target="../media/image7.gif"/><Relationship Id="rId7" Type="http://schemas.openxmlformats.org/officeDocument/2006/relationships/slide" Target="slide14.xml"/><Relationship Id="rId12" Type="http://schemas.openxmlformats.org/officeDocument/2006/relationships/slide" Target="slide15.xm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Relationship Id="rId6" Type="http://schemas.openxmlformats.org/officeDocument/2006/relationships/slide" Target="slide10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0" Type="http://schemas.openxmlformats.org/officeDocument/2006/relationships/slide" Target="slide11.xml"/><Relationship Id="rId4" Type="http://schemas.openxmlformats.org/officeDocument/2006/relationships/image" Target="../media/image8.wmf"/><Relationship Id="rId9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slide" Target="slide17.xml"/><Relationship Id="rId4" Type="http://schemas.openxmlformats.org/officeDocument/2006/relationships/image" Target="../media/image6.gi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latin typeface="Curlz MT" pitchFamily="82" charset="0"/>
              </a:rPr>
              <a:t>Slovní druhy</a:t>
            </a:r>
            <a:endParaRPr lang="cs-CZ" sz="9600" dirty="0">
              <a:latin typeface="Curlz MT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2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47667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476672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6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4510572"/>
              </p:ext>
            </p:extLst>
          </p:nvPr>
        </p:nvGraphicFramePr>
        <p:xfrm>
          <a:off x="611560" y="2276872"/>
          <a:ext cx="8064896" cy="4235993"/>
        </p:xfrm>
        <a:graphic>
          <a:graphicData uri="http://schemas.openxmlformats.org/drawingml/2006/table">
            <a:tbl>
              <a:tblPr/>
              <a:tblGrid>
                <a:gridCol w="2897347"/>
                <a:gridCol w="5167549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VY_32_INOVACE_06_01_20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Slovní druhy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určen pro žáky druhého stupně. Nejprve vyřeší úkol motivačního cvičení. Poté klikají na geometrické tvary a odpovídají na otázky. Správná odpověď se zobrazí po kliknutí myší. V závěru žáci vyluští, co bylo na obrázku a odpoví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otázku.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66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Motivační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31150"/>
            <a:ext cx="8229600" cy="4525963"/>
          </a:xfrm>
        </p:spPr>
        <p:txBody>
          <a:bodyPr/>
          <a:lstStyle/>
          <a:p>
            <a:r>
              <a:rPr lang="cs-CZ" dirty="0" smtClean="0"/>
              <a:t>U následujících vět urči slovní druhy. </a:t>
            </a:r>
          </a:p>
          <a:p>
            <a:r>
              <a:rPr lang="cs-CZ" dirty="0" smtClean="0"/>
              <a:t>Vyhledej v těchto větách také české spisovatele: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např.: Jan</a:t>
            </a:r>
            <a:r>
              <a:rPr lang="cs-CZ" b="1" dirty="0" smtClean="0"/>
              <a:t>ča pek</a:t>
            </a:r>
            <a:r>
              <a:rPr lang="cs-CZ" dirty="0" smtClean="0"/>
              <a:t>la koláče.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Čapek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VVHT330G\MC900241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69602"/>
            <a:ext cx="1731874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I3XYK4LQ\MC9002864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25143"/>
            <a:ext cx="1471270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YRQTA0LP\MC9003910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567" y="3140968"/>
            <a:ext cx="153634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4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485740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Slečna Helena Nezávislá deklamovala při recitačních soutěžích vždy verše českých autorů.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Byla to krásná divadelní hra, baletky ji celou protančily a zpěvačky prozpívaly.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MUDr. David Janoušek je nejproslulejší neurochirurg v celé České republice. </a:t>
            </a:r>
            <a:endParaRPr lang="cs-CZ" dirty="0"/>
          </a:p>
        </p:txBody>
      </p:sp>
      <p:sp>
        <p:nvSpPr>
          <p:cNvPr id="4" name="Dvaatřiceticípá hvězda 3">
            <a:hlinkClick r:id="rId2" action="ppaction://hlinksldjump"/>
          </p:cNvPr>
          <p:cNvSpPr/>
          <p:nvPr/>
        </p:nvSpPr>
        <p:spPr>
          <a:xfrm>
            <a:off x="5508104" y="5085184"/>
            <a:ext cx="3456384" cy="1772816"/>
          </a:xfrm>
          <a:prstGeom prst="star32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Řešení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70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/>
              <a:t>Slečna Helena Nezávi</a:t>
            </a:r>
            <a:r>
              <a:rPr lang="cs-CZ" b="1" dirty="0"/>
              <a:t>slá dek</a:t>
            </a:r>
            <a:r>
              <a:rPr lang="cs-CZ" dirty="0"/>
              <a:t>lamovala při recitačních soutěžích vždy verše českých autorů.</a:t>
            </a:r>
          </a:p>
          <a:p>
            <a:pPr marL="0" indent="0">
              <a:buNone/>
            </a:pPr>
            <a:r>
              <a:rPr lang="cs-CZ" b="1" i="1" dirty="0" smtClean="0"/>
              <a:t>			Sládek</a:t>
            </a:r>
            <a:endParaRPr lang="cs-CZ" b="1" i="1" dirty="0"/>
          </a:p>
          <a:p>
            <a:pPr marL="0" indent="0" algn="just">
              <a:buNone/>
            </a:pPr>
            <a:r>
              <a:rPr lang="cs-CZ" dirty="0"/>
              <a:t>Byla to krásná divadelní </a:t>
            </a:r>
            <a:r>
              <a:rPr lang="cs-CZ" b="1" dirty="0"/>
              <a:t>hra, bal</a:t>
            </a:r>
            <a:r>
              <a:rPr lang="cs-CZ" dirty="0"/>
              <a:t>etky ji celou protančily a zpěvačky prozpívaly.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b="1" i="1" dirty="0" smtClean="0"/>
              <a:t>Hrabal</a:t>
            </a:r>
            <a:endParaRPr lang="cs-CZ" dirty="0"/>
          </a:p>
          <a:p>
            <a:pPr marL="0" indent="0" algn="just">
              <a:buNone/>
            </a:pPr>
            <a:r>
              <a:rPr lang="cs-CZ" dirty="0"/>
              <a:t>MU</a:t>
            </a:r>
            <a:r>
              <a:rPr lang="cs-CZ" b="1" dirty="0"/>
              <a:t>Dr. Da</a:t>
            </a:r>
            <a:r>
              <a:rPr lang="cs-CZ" dirty="0"/>
              <a:t>vid Janoušek je nejproslulejší neurochirurg v celé České </a:t>
            </a:r>
            <a:r>
              <a:rPr lang="cs-CZ" dirty="0" smtClean="0"/>
              <a:t>republice.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i="1" dirty="0" smtClean="0"/>
              <a:t>Drda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238083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Klikni a odpověz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991758" y="2453776"/>
            <a:ext cx="7180642" cy="2393046"/>
            <a:chOff x="991758" y="2453776"/>
            <a:chExt cx="7180642" cy="2393046"/>
          </a:xfrm>
        </p:grpSpPr>
        <p:pic>
          <p:nvPicPr>
            <p:cNvPr id="1026" name="Picture 2" descr="C:\Users\Maruška\AppData\Local\Microsoft\Windows\Temporary Internet Files\Content.IE5\HS0Y1WK5\MM910001081[1].gif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1758" y="2504807"/>
              <a:ext cx="2936527" cy="23420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Maruška\AppData\Local\Microsoft\Windows\Temporary Internet Files\Content.IE5\VVHT330G\MM900395710[1].gif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0338" y="2453776"/>
              <a:ext cx="2332062" cy="23420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Maruška\AppData\Local\Microsoft\Windows\Temporary Internet Files\Content.IE5\I3XYK4LQ\MC90005543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8815" y="2504807"/>
              <a:ext cx="2131337" cy="23420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991758" y="2504807"/>
            <a:ext cx="3292210" cy="13090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>
            <a:hlinkClick r:id="rId6" action="ppaction://hlinksldjump"/>
          </p:cNvPr>
          <p:cNvSpPr/>
          <p:nvPr/>
        </p:nvSpPr>
        <p:spPr>
          <a:xfrm>
            <a:off x="4283968" y="2504807"/>
            <a:ext cx="1656184" cy="229098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vyjmutí 6">
            <a:hlinkClick r:id="rId7" action="ppaction://hlinksldjump"/>
          </p:cNvPr>
          <p:cNvSpPr/>
          <p:nvPr/>
        </p:nvSpPr>
        <p:spPr>
          <a:xfrm>
            <a:off x="5940152" y="2780928"/>
            <a:ext cx="2232248" cy="2065894"/>
          </a:xfrm>
          <a:prstGeom prst="flowChartExtra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>
            <a:hlinkClick r:id="rId8" action="ppaction://hlinksldjump"/>
          </p:cNvPr>
          <p:cNvSpPr/>
          <p:nvPr/>
        </p:nvSpPr>
        <p:spPr>
          <a:xfrm rot="10800000">
            <a:off x="5112060" y="3284984"/>
            <a:ext cx="1395958" cy="1561838"/>
          </a:xfrm>
          <a:prstGeom prst="corner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9" action="ppaction://hlinksldjump"/>
          </p:cNvPr>
          <p:cNvSpPr/>
          <p:nvPr/>
        </p:nvSpPr>
        <p:spPr>
          <a:xfrm>
            <a:off x="991758" y="3701345"/>
            <a:ext cx="3292210" cy="117100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hlinkClick r:id="rId10" action="ppaction://hlinksldjump"/>
          </p:cNvPr>
          <p:cNvSpPr/>
          <p:nvPr/>
        </p:nvSpPr>
        <p:spPr>
          <a:xfrm>
            <a:off x="5112060" y="2413312"/>
            <a:ext cx="2088233" cy="114549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říž 12">
            <a:hlinkClick r:id="rId11" action="ppaction://hlinksldjump"/>
          </p:cNvPr>
          <p:cNvSpPr/>
          <p:nvPr/>
        </p:nvSpPr>
        <p:spPr>
          <a:xfrm>
            <a:off x="6732500" y="2420180"/>
            <a:ext cx="1454063" cy="1309068"/>
          </a:xfrm>
          <a:prstGeom prst="plus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>
            <a:hlinkClick r:id="rId12" action="ppaction://hlinksldjump"/>
          </p:cNvPr>
          <p:cNvSpPr/>
          <p:nvPr/>
        </p:nvSpPr>
        <p:spPr>
          <a:xfrm>
            <a:off x="7320850" y="3284984"/>
            <a:ext cx="936104" cy="1247570"/>
          </a:xfrm>
          <a:prstGeom prst="up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>
            <a:hlinkClick r:id="rId13" action="ppaction://hlinksldjump"/>
          </p:cNvPr>
          <p:cNvSpPr/>
          <p:nvPr/>
        </p:nvSpPr>
        <p:spPr>
          <a:xfrm>
            <a:off x="1757970" y="3267985"/>
            <a:ext cx="1368152" cy="124757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44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slovní druh u zvýrazněného slova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u="sng" dirty="0" smtClean="0"/>
              <a:t>Kéž</a:t>
            </a:r>
            <a:r>
              <a:rPr lang="cs-CZ" sz="6000" dirty="0" smtClean="0"/>
              <a:t> by bylo zítra hezké počasí!</a:t>
            </a:r>
            <a:endParaRPr lang="cs-CZ" sz="60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589240"/>
            <a:ext cx="1224136" cy="108012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částice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21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 slovní druh u zvýrazněného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5800" u="sng" dirty="0" smtClean="0"/>
              <a:t>Ačkoli</a:t>
            </a:r>
            <a:r>
              <a:rPr lang="cs-CZ" sz="5800" dirty="0" smtClean="0"/>
              <a:t> jsem byl domluvený s přáteli, nikoho jsem cestou nepotkal.</a:t>
            </a:r>
            <a:endParaRPr lang="cs-CZ" sz="58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95536" y="5589240"/>
            <a:ext cx="1512168" cy="108012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spojka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276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 slovní druh u zvýrazněného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Zítra budeme psát písemnou práci z </a:t>
            </a:r>
            <a:r>
              <a:rPr lang="cs-CZ" sz="6000" u="sng" dirty="0" smtClean="0"/>
              <a:t>českého</a:t>
            </a:r>
            <a:r>
              <a:rPr lang="cs-CZ" sz="6000" dirty="0" smtClean="0"/>
              <a:t> jazyka. </a:t>
            </a:r>
            <a:endParaRPr lang="cs-CZ" sz="60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95536" y="5589240"/>
            <a:ext cx="1296144" cy="108012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přídavné jméno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820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 slovní druh u zvýrazněného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Mladý závodník </a:t>
            </a:r>
            <a:r>
              <a:rPr lang="cs-CZ" sz="6000" u="sng" dirty="0" smtClean="0"/>
              <a:t>rychle</a:t>
            </a:r>
            <a:r>
              <a:rPr lang="cs-CZ" sz="6000" dirty="0" smtClean="0"/>
              <a:t> doběhl do cíle.</a:t>
            </a:r>
            <a:endParaRPr lang="cs-CZ" sz="60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39552" y="5574608"/>
            <a:ext cx="1152128" cy="10081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příslovce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545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 slovní druh u zvýrazněného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5800" dirty="0" smtClean="0"/>
              <a:t>Nechtěl jsem, </a:t>
            </a:r>
            <a:r>
              <a:rPr lang="cs-CZ" sz="5800" u="sng" dirty="0" smtClean="0"/>
              <a:t>aby</a:t>
            </a:r>
            <a:r>
              <a:rPr lang="cs-CZ" sz="5800" dirty="0" smtClean="0"/>
              <a:t> jejich tajemství bylo prozrazeno.</a:t>
            </a:r>
            <a:endParaRPr lang="cs-CZ" sz="58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39552" y="5517232"/>
            <a:ext cx="1296144" cy="108012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spojka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976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 slovní druh u zvýrazněného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Pojedeš </a:t>
            </a:r>
            <a:r>
              <a:rPr lang="cs-CZ" sz="6000" u="sng" dirty="0" smtClean="0"/>
              <a:t>s </a:t>
            </a:r>
            <a:r>
              <a:rPr lang="cs-CZ" sz="6000" dirty="0" smtClean="0"/>
              <a:t>námi k naší babičce?</a:t>
            </a:r>
            <a:endParaRPr lang="cs-CZ" sz="60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39552" y="5661248"/>
            <a:ext cx="1224136" cy="10081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předložka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406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 slovní druh u zvýrazněného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u="sng" dirty="0"/>
              <a:t>A</a:t>
            </a:r>
            <a:r>
              <a:rPr lang="cs-CZ" sz="6000" dirty="0"/>
              <a:t> že ne!</a:t>
            </a:r>
            <a:endParaRPr lang="cs-CZ" sz="60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611560" y="5589240"/>
            <a:ext cx="1224136" cy="10081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částice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58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 slovní druh u zvýrazněného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Starší </a:t>
            </a:r>
            <a:r>
              <a:rPr lang="cs-CZ" sz="6000" u="sng" dirty="0" smtClean="0"/>
              <a:t>zdraví</a:t>
            </a:r>
            <a:r>
              <a:rPr lang="cs-CZ" sz="6000" dirty="0" smtClean="0"/>
              <a:t> mladší.</a:t>
            </a:r>
            <a:endParaRPr lang="cs-CZ" sz="60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95536" y="5301208"/>
            <a:ext cx="1152128" cy="11521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sloveso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428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Urči slovní druh u zvýrazněného slova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u="sng" dirty="0" smtClean="0"/>
              <a:t>Zdraví</a:t>
            </a:r>
            <a:r>
              <a:rPr lang="cs-CZ" sz="6000" dirty="0" smtClean="0"/>
              <a:t> máme jen jedno.</a:t>
            </a:r>
            <a:endParaRPr lang="cs-CZ" sz="60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467544" y="5373216"/>
            <a:ext cx="1152128" cy="11521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36096" y="5085184"/>
            <a:ext cx="2376264" cy="104411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podstatné jméno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235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Uhodneš, které slovo spojuje tyto obrázky?</a:t>
            </a:r>
          </a:p>
          <a:p>
            <a:pPr marL="0" indent="0" algn="ctr">
              <a:buNone/>
            </a:pPr>
            <a:r>
              <a:rPr lang="cs-CZ" dirty="0" smtClean="0"/>
              <a:t>Použij toto slovo pokaždé jako jiný slovní druh.</a:t>
            </a: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2050" name="Picture 2" descr="C:\Users\Maruška\AppData\Local\Microsoft\Windows\Temporary Internet Files\Content.IE5\I3XYK4LQ\MC900055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30" y="3215969"/>
            <a:ext cx="2131337" cy="170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uška\AppData\Local\Microsoft\Windows\Temporary Internet Files\Content.IE5\YRQTA0LP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3356992"/>
            <a:ext cx="1584176" cy="155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uška\AppData\Local\Microsoft\Windows\Temporary Internet Files\Content.IE5\I3XYK4LQ\MM91000108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239" y="3215969"/>
            <a:ext cx="2130592" cy="169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Mrak 9">
            <a:hlinkClick r:id="rId5" action="ppaction://hlinksldjump"/>
          </p:cNvPr>
          <p:cNvSpPr/>
          <p:nvPr/>
        </p:nvSpPr>
        <p:spPr>
          <a:xfrm>
            <a:off x="5796136" y="5128648"/>
            <a:ext cx="2592288" cy="1484784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Řešení 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77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se šipkou 9"/>
          <p:cNvCxnSpPr/>
          <p:nvPr/>
        </p:nvCxnSpPr>
        <p:spPr>
          <a:xfrm>
            <a:off x="4355976" y="1889448"/>
            <a:ext cx="0" cy="15395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436096" y="1628800"/>
            <a:ext cx="2448272" cy="11597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1403647" y="1550722"/>
            <a:ext cx="2072685" cy="13159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3253268" y="637569"/>
            <a:ext cx="2592288" cy="1484784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kolem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0" y="2866627"/>
            <a:ext cx="3001454" cy="1642493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kolem ramen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2855249" y="3456020"/>
            <a:ext cx="3001454" cy="1642493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jel kolem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6142546" y="2882062"/>
            <a:ext cx="3001454" cy="1642493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jel s kolem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-5499" y="4913401"/>
            <a:ext cx="2603729" cy="1138799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předložka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333256" y="4898410"/>
            <a:ext cx="2620033" cy="1138799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podstatné jméno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382175" y="5270907"/>
            <a:ext cx="2269945" cy="1138799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příslovce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43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1907704" y="2204864"/>
            <a:ext cx="5955945" cy="3028496"/>
            <a:chOff x="2478489" y="2204864"/>
            <a:chExt cx="5955945" cy="3028496"/>
          </a:xfrm>
        </p:grpSpPr>
        <p:pic>
          <p:nvPicPr>
            <p:cNvPr id="3074" name="Picture 2" descr="C:\Users\Maruška\AppData\Local\Microsoft\Windows\Temporary Internet Files\Content.IE5\YRQTA0LP\MC90043438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8489" y="2204864"/>
              <a:ext cx="1809750" cy="1831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Zaoblený obdélník 2"/>
            <p:cNvSpPr/>
            <p:nvPr/>
          </p:nvSpPr>
          <p:spPr>
            <a:xfrm rot="20561220">
              <a:off x="3158463" y="3577176"/>
              <a:ext cx="5275971" cy="1656184"/>
            </a:xfrm>
            <a:prstGeom prst="round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Slovní druhy jsi v dnešní hodině zvládl/a.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24086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330</Words>
  <Application>Microsoft Office PowerPoint</Application>
  <PresentationFormat>Předvádění na obrazovce (4:3)</PresentationFormat>
  <Paragraphs>74</Paragraphs>
  <Slides>18</Slides>
  <Notes>0</Notes>
  <HiddenSlides>10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Slovní druhy</vt:lpstr>
      <vt:lpstr>Prezentace aplikace PowerPoint</vt:lpstr>
      <vt:lpstr>Motivační cvičení</vt:lpstr>
      <vt:lpstr>Prezentace aplikace PowerPoint</vt:lpstr>
      <vt:lpstr>Prezentace aplikace PowerPoint</vt:lpstr>
      <vt:lpstr>Klikni a odpověz</vt:lpstr>
      <vt:lpstr>Urči slovní druh u zvýrazněného slova</vt:lpstr>
      <vt:lpstr>Urči slovní druh u zvýrazněného slova</vt:lpstr>
      <vt:lpstr>Urči slovní druh u zvýrazněného slova</vt:lpstr>
      <vt:lpstr>Urči slovní druh u zvýrazněného slova</vt:lpstr>
      <vt:lpstr>Urči slovní druh u zvýrazněného slova</vt:lpstr>
      <vt:lpstr>Urči slovní druh u zvýrazněného slova</vt:lpstr>
      <vt:lpstr>Urči slovní druh u zvýrazněného slova</vt:lpstr>
      <vt:lpstr>Urči slovní druh u zvýrazněného slova</vt:lpstr>
      <vt:lpstr>Urči slovní druh u zvýrazněného slova</vt:lpstr>
      <vt:lpstr>???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21</cp:revision>
  <dcterms:created xsi:type="dcterms:W3CDTF">2013-04-15T18:03:32Z</dcterms:created>
  <dcterms:modified xsi:type="dcterms:W3CDTF">2013-05-01T20:41:38Z</dcterms:modified>
</cp:coreProperties>
</file>