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0" r:id="rId9"/>
    <p:sldId id="266" r:id="rId10"/>
    <p:sldId id="265" r:id="rId11"/>
    <p:sldId id="267" r:id="rId12"/>
    <p:sldId id="264" r:id="rId13"/>
    <p:sldId id="268" r:id="rId14"/>
    <p:sldId id="270" r:id="rId15"/>
    <p:sldId id="271" r:id="rId16"/>
    <p:sldId id="269" r:id="rId17"/>
    <p:sldId id="272" r:id="rId18"/>
    <p:sldId id="275" r:id="rId19"/>
    <p:sldId id="273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32</a:t>
          </a:r>
          <a:r>
            <a:rPr lang="cs-CZ" sz="2000" baseline="0" dirty="0" smtClean="0"/>
            <a:t>_INOVACE_11</a:t>
          </a:r>
          <a:r>
            <a:rPr lang="cs-CZ" sz="2000" baseline="0" dirty="0" smtClean="0">
              <a:solidFill>
                <a:srgbClr val="FF0000"/>
              </a:solidFill>
            </a:rPr>
            <a:t>_D_20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</a:t>
          </a:r>
          <a:r>
            <a:rPr lang="cs-CZ" sz="2000" dirty="0" smtClean="0">
              <a:solidFill>
                <a:srgbClr val="FF0000"/>
              </a:solidFill>
            </a:rPr>
            <a:t> – 7.B – Křížové výpravy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092B0E-73EC-4922-BC3A-60D8E5DF6347}" type="presOf" srcId="{4C35D32F-0EAB-4CD7-82EE-45574DC2A586}" destId="{890E4F0B-2866-4A3F-A3C7-2A14B1797930}" srcOrd="1" destOrd="0" presId="urn:microsoft.com/office/officeart/2005/8/layout/target3"/>
    <dgm:cxn modelId="{748F51CB-C850-49B5-85DD-CC687FA38DCA}" type="presOf" srcId="{D8197B8C-B260-4A16-BDF4-0947B075E274}" destId="{25B08C86-7E15-44DC-BE7F-FFB55DD49D12}" srcOrd="0" destOrd="0" presId="urn:microsoft.com/office/officeart/2005/8/layout/target3"/>
    <dgm:cxn modelId="{72DD6AB4-8E9A-4CE5-9A54-777438B9E028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8D85B69-2C3E-45F2-992D-9648E676AB43}" type="presOf" srcId="{B651F6E3-6281-48DB-9319-2AEAFDAE7572}" destId="{619D679B-A015-4ECF-8348-D1034C574F40}" srcOrd="0" destOrd="0" presId="urn:microsoft.com/office/officeart/2005/8/layout/target3"/>
    <dgm:cxn modelId="{AF7F750B-DBD2-4AAF-9CDC-0AB98E246FFA}" type="presOf" srcId="{D1D4F407-5343-4D3F-B5B9-D407B03CAEB4}" destId="{AED2198E-93D5-4001-81B4-73124B309672}" srcOrd="1" destOrd="0" presId="urn:microsoft.com/office/officeart/2005/8/layout/target3"/>
    <dgm:cxn modelId="{86875D34-22E8-4204-9350-18DF754F6239}" type="presOf" srcId="{D8197B8C-B260-4A16-BDF4-0947B075E274}" destId="{5A5FFA88-C948-4069-8E93-59FA12366E83}" srcOrd="1" destOrd="0" presId="urn:microsoft.com/office/officeart/2005/8/layout/target3"/>
    <dgm:cxn modelId="{58E5F8D3-FCF1-4E6F-9768-2A30C5407346}" type="presOf" srcId="{B651F6E3-6281-48DB-9319-2AEAFDAE7572}" destId="{6BB5E863-4638-4E1D-BFDE-399D028AC4ED}" srcOrd="1" destOrd="0" presId="urn:microsoft.com/office/officeart/2005/8/layout/target3"/>
    <dgm:cxn modelId="{AEAADAA1-1743-43B2-B407-3AF90090EE8B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6613433-30B0-4110-BA34-6D2DD673D677}" type="presOf" srcId="{4C35D32F-0EAB-4CD7-82EE-45574DC2A586}" destId="{8BEBB6EC-1DAA-4CAC-8A25-BC0FCBD5DBD5}" srcOrd="0" destOrd="0" presId="urn:microsoft.com/office/officeart/2005/8/layout/target3"/>
    <dgm:cxn modelId="{480D4822-EF57-4482-BD26-676245AE6463}" type="presOf" srcId="{D1B46980-6531-4606-95E6-44980827E919}" destId="{6140AFEC-043D-4C43-A2F9-D0F5331DF3A3}" srcOrd="0" destOrd="0" presId="urn:microsoft.com/office/officeart/2005/8/layout/target3"/>
    <dgm:cxn modelId="{0483A0D2-F88E-4829-B640-A4878038DE48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E69F0E6-DAB0-4B9C-A1E5-344D3DD1648B}" type="presParOf" srcId="{333A1088-737F-45CB-B68E-254E46348037}" destId="{F5ABB229-8D3B-4694-996A-96F23CF14429}" srcOrd="0" destOrd="0" presId="urn:microsoft.com/office/officeart/2005/8/layout/target3"/>
    <dgm:cxn modelId="{506ED746-EBCB-4805-A19A-46188B6ABAF5}" type="presParOf" srcId="{333A1088-737F-45CB-B68E-254E46348037}" destId="{F41139FD-01EE-4571-8B17-4FB00FC51163}" srcOrd="1" destOrd="0" presId="urn:microsoft.com/office/officeart/2005/8/layout/target3"/>
    <dgm:cxn modelId="{A37BD47B-3714-47C0-BEDC-F4D322E13CDF}" type="presParOf" srcId="{333A1088-737F-45CB-B68E-254E46348037}" destId="{D005CE8C-CC26-4C3E-AC11-E15060ECD759}" srcOrd="2" destOrd="0" presId="urn:microsoft.com/office/officeart/2005/8/layout/target3"/>
    <dgm:cxn modelId="{71C4CFD8-34D3-40FC-9A2F-874C4AE37667}" type="presParOf" srcId="{333A1088-737F-45CB-B68E-254E46348037}" destId="{2C702D82-9B77-49B7-9568-BB8EB47C3372}" srcOrd="3" destOrd="0" presId="urn:microsoft.com/office/officeart/2005/8/layout/target3"/>
    <dgm:cxn modelId="{FDAD0184-E517-47AA-9C40-364944C10210}" type="presParOf" srcId="{333A1088-737F-45CB-B68E-254E46348037}" destId="{A52A0455-90FF-4808-ABD0-F02540D31D5A}" srcOrd="4" destOrd="0" presId="urn:microsoft.com/office/officeart/2005/8/layout/target3"/>
    <dgm:cxn modelId="{95FF09B6-1D78-4F61-AFF5-42AD8F127925}" type="presParOf" srcId="{333A1088-737F-45CB-B68E-254E46348037}" destId="{6140AFEC-043D-4C43-A2F9-D0F5331DF3A3}" srcOrd="5" destOrd="0" presId="urn:microsoft.com/office/officeart/2005/8/layout/target3"/>
    <dgm:cxn modelId="{11D3FD92-1078-44B6-8DBA-550F2954A520}" type="presParOf" srcId="{333A1088-737F-45CB-B68E-254E46348037}" destId="{9358AC05-5D7D-4327-9F80-1AD486AEA664}" srcOrd="6" destOrd="0" presId="urn:microsoft.com/office/officeart/2005/8/layout/target3"/>
    <dgm:cxn modelId="{B09269B7-6650-4429-B794-B2D806C0058B}" type="presParOf" srcId="{333A1088-737F-45CB-B68E-254E46348037}" destId="{313FC574-E1CD-4FB4-B054-0B805CE0447D}" srcOrd="7" destOrd="0" presId="urn:microsoft.com/office/officeart/2005/8/layout/target3"/>
    <dgm:cxn modelId="{2087F095-C361-4470-A267-9F34B078B34B}" type="presParOf" srcId="{333A1088-737F-45CB-B68E-254E46348037}" destId="{619D679B-A015-4ECF-8348-D1034C574F40}" srcOrd="8" destOrd="0" presId="urn:microsoft.com/office/officeart/2005/8/layout/target3"/>
    <dgm:cxn modelId="{C1ABB516-ED65-4F41-BFBE-911BE1AA6910}" type="presParOf" srcId="{333A1088-737F-45CB-B68E-254E46348037}" destId="{322283A8-4A27-4CDA-BAE3-F381106A9174}" srcOrd="9" destOrd="0" presId="urn:microsoft.com/office/officeart/2005/8/layout/target3"/>
    <dgm:cxn modelId="{05182D45-1A1C-48B4-85B2-BB5D0204B6F7}" type="presParOf" srcId="{333A1088-737F-45CB-B68E-254E46348037}" destId="{FFC9F71D-1B4F-4AD9-A4A6-86ADEFC8AF5C}" srcOrd="10" destOrd="0" presId="urn:microsoft.com/office/officeart/2005/8/layout/target3"/>
    <dgm:cxn modelId="{C04AF9B8-C7E5-415B-9343-3DFB5AF82D0F}" type="presParOf" srcId="{333A1088-737F-45CB-B68E-254E46348037}" destId="{25B08C86-7E15-44DC-BE7F-FFB55DD49D12}" srcOrd="11" destOrd="0" presId="urn:microsoft.com/office/officeart/2005/8/layout/target3"/>
    <dgm:cxn modelId="{111BE099-2A19-4D54-901C-A2CF0B31F593}" type="presParOf" srcId="{333A1088-737F-45CB-B68E-254E46348037}" destId="{76644BE8-9D7C-4C09-B250-3D10AF48CBB7}" srcOrd="12" destOrd="0" presId="urn:microsoft.com/office/officeart/2005/8/layout/target3"/>
    <dgm:cxn modelId="{72AA1B19-C576-4A03-8185-02DD8825801C}" type="presParOf" srcId="{333A1088-737F-45CB-B68E-254E46348037}" destId="{EE85B701-7295-41C0-BA7A-34D3756A2AE6}" srcOrd="13" destOrd="0" presId="urn:microsoft.com/office/officeart/2005/8/layout/target3"/>
    <dgm:cxn modelId="{8EF8906B-8111-4459-8D75-4CF041BE8D93}" type="presParOf" srcId="{333A1088-737F-45CB-B68E-254E46348037}" destId="{8BEBB6EC-1DAA-4CAC-8A25-BC0FCBD5DBD5}" srcOrd="14" destOrd="0" presId="urn:microsoft.com/office/officeart/2005/8/layout/target3"/>
    <dgm:cxn modelId="{E2FDB653-8EBC-4F48-8832-A2AE01256E3E}" type="presParOf" srcId="{333A1088-737F-45CB-B68E-254E46348037}" destId="{AED2198E-93D5-4001-81B4-73124B309672}" srcOrd="15" destOrd="0" presId="urn:microsoft.com/office/officeart/2005/8/layout/target3"/>
    <dgm:cxn modelId="{A19FE510-7E78-445E-9CDC-CFE07FCF6819}" type="presParOf" srcId="{333A1088-737F-45CB-B68E-254E46348037}" destId="{2BE915AB-18AA-4053-B92C-3BFC9ED204BB}" srcOrd="16" destOrd="0" presId="urn:microsoft.com/office/officeart/2005/8/layout/target3"/>
    <dgm:cxn modelId="{4EB6D0E6-4AA8-4281-A5FC-541F7E42D74B}" type="presParOf" srcId="{333A1088-737F-45CB-B68E-254E46348037}" destId="{6BB5E863-4638-4E1D-BFDE-399D028AC4ED}" srcOrd="17" destOrd="0" presId="urn:microsoft.com/office/officeart/2005/8/layout/target3"/>
    <dgm:cxn modelId="{4183EF41-0F75-45EA-BA16-096F96E8BC1B}" type="presParOf" srcId="{333A1088-737F-45CB-B68E-254E46348037}" destId="{5A5FFA88-C948-4069-8E93-59FA12366E83}" srcOrd="18" destOrd="0" presId="urn:microsoft.com/office/officeart/2005/8/layout/target3"/>
    <dgm:cxn modelId="{CF5165C9-A755-43E6-BD6C-7A20EB42C65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32</a:t>
          </a:r>
          <a:r>
            <a:rPr lang="cs-CZ" sz="2000" kern="1200" baseline="0" dirty="0" smtClean="0"/>
            <a:t>_INOVACE_11</a:t>
          </a:r>
          <a:r>
            <a:rPr lang="cs-CZ" sz="2000" kern="1200" baseline="0" dirty="0" smtClean="0">
              <a:solidFill>
                <a:srgbClr val="FF0000"/>
              </a:solidFill>
            </a:rPr>
            <a:t>_D_20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</a:t>
          </a:r>
          <a:r>
            <a:rPr lang="cs-CZ" sz="2000" kern="1200" dirty="0" smtClean="0">
              <a:solidFill>
                <a:srgbClr val="FF0000"/>
              </a:solidFill>
            </a:rPr>
            <a:t> – 7.B – Křížové výpravy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B2F710-CEB9-4468-804C-8107E82F902C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6436AD-24F8-4421-B998-303E35303A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936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image" Target="../media/image14.gif"/><Relationship Id="rId7" Type="http://schemas.openxmlformats.org/officeDocument/2006/relationships/image" Target="../media/image18.gif"/><Relationship Id="rId12" Type="http://schemas.openxmlformats.org/officeDocument/2006/relationships/image" Target="../media/image23.jpe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gif"/><Relationship Id="rId11" Type="http://schemas.openxmlformats.org/officeDocument/2006/relationships/image" Target="../media/image22.jpeg"/><Relationship Id="rId5" Type="http://schemas.openxmlformats.org/officeDocument/2006/relationships/image" Target="../media/image16.gif"/><Relationship Id="rId10" Type="http://schemas.openxmlformats.org/officeDocument/2006/relationships/image" Target="../media/image21.gif"/><Relationship Id="rId4" Type="http://schemas.openxmlformats.org/officeDocument/2006/relationships/image" Target="../media/image15.gif"/><Relationship Id="rId9" Type="http://schemas.openxmlformats.org/officeDocument/2006/relationships/image" Target="../media/image20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1336913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89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/>
              <a:t>Materiál je určen k výkladu dějepisného učiva 7.ročníku. Seznamuje žáky s </a:t>
            </a:r>
            <a:r>
              <a:rPr lang="cs-CZ" dirty="0" smtClean="0"/>
              <a:t>obdobím křižáckých výprav v </a:t>
            </a:r>
            <a:r>
              <a:rPr lang="cs-CZ" dirty="0"/>
              <a:t>11</a:t>
            </a:r>
            <a:r>
              <a:rPr lang="cs-CZ" dirty="0" smtClean="0"/>
              <a:t>. – 13.století</a:t>
            </a:r>
            <a:r>
              <a:rPr lang="cs-CZ" dirty="0"/>
              <a:t>, </a:t>
            </a:r>
            <a:r>
              <a:rPr lang="cs-CZ" dirty="0" smtClean="0"/>
              <a:t>s příčinami, průběhem i důsledky.</a:t>
            </a:r>
            <a:endParaRPr lang="cs-CZ" dirty="0"/>
          </a:p>
          <a:p>
            <a:pPr algn="just"/>
            <a:r>
              <a:rPr lang="cs-CZ" dirty="0" smtClean="0"/>
              <a:t>Práce </a:t>
            </a:r>
            <a:r>
              <a:rPr lang="cs-CZ" dirty="0"/>
              <a:t>s prezentací je snadná. Využití techniky ve vyučování umožní žákům vnímat učivo nejenom poslechem, ale i vizuálně.  Výklad je pak názornější, pro žáky zajímavější.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4302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KŘÍŽOVÉ VÝPRAVY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3886200"/>
            <a:ext cx="4392488" cy="1752600"/>
          </a:xfrm>
        </p:spPr>
        <p:txBody>
          <a:bodyPr/>
          <a:lstStyle/>
          <a:p>
            <a:r>
              <a:rPr lang="cs-CZ" dirty="0" smtClean="0"/>
              <a:t>Boje křesťanů za osvobození Svaté země</a:t>
            </a:r>
            <a:endParaRPr lang="cs-CZ" dirty="0"/>
          </a:p>
        </p:txBody>
      </p:sp>
      <p:pic>
        <p:nvPicPr>
          <p:cNvPr id="2050" name="Picture 2" descr="C:\Users\Demeter\AppData\Local\Microsoft\Windows\Temporary Internet Files\Content.IE5\19TG3HBB\MC9001493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89040"/>
            <a:ext cx="1371600" cy="229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5799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Oblast Středozemního moře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9" r="1519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000" dirty="0" smtClean="0"/>
              <a:t>Na východním pobřeží Středozemního moře ležela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 PALESTINA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Demeter\AppData\Local\Microsoft\Windows\Temporary Internet Files\Content.IE5\19TG3HBB\MC9001493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060848"/>
            <a:ext cx="1371600" cy="229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0205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Palestina – země, kde žil Ježíš Kristus</a:t>
            </a:r>
          </a:p>
          <a:p>
            <a:r>
              <a:rPr lang="cs-CZ" dirty="0" smtClean="0"/>
              <a:t>Jeruzalém – město, kde měl být jeho hrob (Boží hrob)</a:t>
            </a:r>
          </a:p>
          <a:p>
            <a:r>
              <a:rPr lang="cs-CZ" dirty="0"/>
              <a:t>c</a:t>
            </a:r>
            <a:r>
              <a:rPr lang="cs-CZ" dirty="0" smtClean="0"/>
              <a:t>esty křesťanských poutníků do Jeruzaléma</a:t>
            </a:r>
          </a:p>
          <a:p>
            <a:r>
              <a:rPr lang="cs-CZ" dirty="0"/>
              <a:t>o</a:t>
            </a:r>
            <a:r>
              <a:rPr lang="cs-CZ" dirty="0" smtClean="0"/>
              <a:t>d 4.stol. n.l. součást Byzantské říše</a:t>
            </a:r>
          </a:p>
          <a:p>
            <a:r>
              <a:rPr lang="cs-CZ" dirty="0"/>
              <a:t>o</a:t>
            </a:r>
            <a:r>
              <a:rPr lang="cs-CZ" dirty="0" smtClean="0"/>
              <a:t>d 7.stol. n.l. ovládnut Araby</a:t>
            </a:r>
          </a:p>
          <a:p>
            <a:r>
              <a:rPr lang="cs-CZ" dirty="0"/>
              <a:t>v</a:t>
            </a:r>
            <a:r>
              <a:rPr lang="cs-CZ" dirty="0" smtClean="0"/>
              <a:t> 11.stol. n.l. ovládnut Turky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SVATÁ ZEMĚ</a:t>
            </a:r>
            <a:endParaRPr lang="cs-CZ" dirty="0"/>
          </a:p>
        </p:txBody>
      </p:sp>
      <p:pic>
        <p:nvPicPr>
          <p:cNvPr id="3074" name="Picture 2" descr="C:\Users\Demeter\AppData\Local\Microsoft\Windows\Temporary Internet Files\Content.IE5\19TG3HBB\MC90014932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609585"/>
            <a:ext cx="1371600" cy="229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129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4176464" cy="1591532"/>
          </a:xfrm>
        </p:spPr>
        <p:txBody>
          <a:bodyPr/>
          <a:lstStyle/>
          <a:p>
            <a:r>
              <a:rPr lang="cs-CZ" sz="4400" b="1" dirty="0" smtClean="0"/>
              <a:t>SELDŽUCKÁ ŘÍŠE</a:t>
            </a:r>
            <a:endParaRPr lang="cs-CZ" sz="4400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376909"/>
            <a:ext cx="4116388" cy="253908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860032" y="3933056"/>
            <a:ext cx="3411725" cy="2517289"/>
          </a:xfrm>
        </p:spPr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Turci pronikli do Malé Asie a do Palestiny.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o</a:t>
            </a:r>
            <a:r>
              <a:rPr lang="cs-CZ" dirty="0" smtClean="0"/>
              <a:t>vládli Jeruzalém.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elmi krutí, netolerantní.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zabíjeli křesťanské poutníky směřující k Božímu hrobu.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o</a:t>
            </a:r>
            <a:r>
              <a:rPr lang="cs-CZ" dirty="0" smtClean="0"/>
              <a:t>hrožují i byzantskou říši.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62" b="29688"/>
          <a:stretch/>
        </p:blipFill>
        <p:spPr>
          <a:xfrm>
            <a:off x="4932040" y="980728"/>
            <a:ext cx="3517652" cy="288174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flipH="1">
            <a:off x="395536" y="4509120"/>
            <a:ext cx="35596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Rozsah </a:t>
            </a:r>
            <a:r>
              <a:rPr lang="cs-CZ" sz="1400" dirty="0" err="1" smtClean="0"/>
              <a:t>seldžucké</a:t>
            </a:r>
            <a:r>
              <a:rPr lang="cs-CZ" sz="1400" dirty="0" smtClean="0"/>
              <a:t> říše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995013"/>
            <a:ext cx="3600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Turecký bojovník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92111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yzantský císař Alexios I. žádá papeže o pomoc</a:t>
            </a:r>
          </a:p>
          <a:p>
            <a:r>
              <a:rPr lang="cs-CZ" dirty="0"/>
              <a:t>p</a:t>
            </a:r>
            <a:r>
              <a:rPr lang="cs-CZ" dirty="0" smtClean="0"/>
              <a:t>apež Urban II. vyhlásil první křížovou výpravu</a:t>
            </a:r>
          </a:p>
          <a:p>
            <a:r>
              <a:rPr lang="cs-CZ" dirty="0"/>
              <a:t>c</a:t>
            </a:r>
            <a:r>
              <a:rPr lang="cs-CZ" dirty="0" smtClean="0"/>
              <a:t>íl – osvobození Božího hrobu , posvátných míst křesťanů od nevěřících</a:t>
            </a:r>
          </a:p>
          <a:p>
            <a:r>
              <a:rPr lang="cs-CZ" dirty="0"/>
              <a:t>ú</a:t>
            </a:r>
            <a:r>
              <a:rPr lang="cs-CZ" dirty="0" smtClean="0"/>
              <a:t>častnili se všechny vrstvy obyvatelstva, od dětí po krále</a:t>
            </a:r>
          </a:p>
          <a:p>
            <a:r>
              <a:rPr lang="cs-CZ" dirty="0"/>
              <a:t>o</a:t>
            </a:r>
            <a:r>
              <a:rPr lang="cs-CZ" dirty="0" smtClean="0"/>
              <a:t>děv označovali křížem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1095 – církevní koncil v </a:t>
            </a:r>
            <a:r>
              <a:rPr lang="cs-CZ" sz="3600" dirty="0" err="1" smtClean="0"/>
              <a:t>Clermontu</a:t>
            </a:r>
            <a:endParaRPr lang="cs-CZ" sz="3600" dirty="0"/>
          </a:p>
        </p:txBody>
      </p:sp>
      <p:pic>
        <p:nvPicPr>
          <p:cNvPr id="4098" name="Picture 2" descr="C:\Users\Demeter\AppData\Local\Microsoft\Windows\Temporary Internet Files\Content.IE5\19TG3HBB\MC90014932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365103"/>
            <a:ext cx="1371600" cy="229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88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DOBYTÍ JERUZALÉMA</a:t>
            </a:r>
            <a:endParaRPr lang="cs-CZ" b="1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006" b="24006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pPr marL="400050" indent="-400050">
              <a:buAutoNum type="romanUcPeriod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křížová výprava 1096 – 1099 </a:t>
            </a:r>
          </a:p>
          <a:p>
            <a:r>
              <a:rPr lang="cs-CZ" dirty="0" smtClean="0"/>
              <a:t>Rytíři z Provence, Lotrinska, Sicílie dobyli Jeruzalém, založili čtyři křižácké státy – jeruzalémské království. </a:t>
            </a:r>
          </a:p>
        </p:txBody>
      </p:sp>
    </p:spTree>
    <p:extLst>
      <p:ext uri="{BB962C8B-B14F-4D97-AF65-F5344CB8AC3E}">
        <p14:creationId xmlns:p14="http://schemas.microsoft.com/office/powerpoint/2010/main" val="304734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20072" y="1667374"/>
            <a:ext cx="3422483" cy="1886921"/>
          </a:xfrm>
        </p:spPr>
        <p:txBody>
          <a:bodyPr/>
          <a:lstStyle/>
          <a:p>
            <a:r>
              <a:rPr lang="cs-CZ" b="1" dirty="0" smtClean="0"/>
              <a:t>III. </a:t>
            </a:r>
            <a:r>
              <a:rPr lang="cs-CZ" b="1" dirty="0"/>
              <a:t>k</a:t>
            </a:r>
            <a:r>
              <a:rPr lang="cs-CZ" b="1" dirty="0" smtClean="0"/>
              <a:t>řížová výprava</a:t>
            </a:r>
            <a:endParaRPr lang="cs-CZ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150" y="1332312"/>
            <a:ext cx="4116388" cy="402033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1189 – 1192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účastnil se císař Fridrich Barbarossa, král Richard Lví srdce a Filip II. August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n</a:t>
            </a:r>
            <a:r>
              <a:rPr lang="cs-CZ" dirty="0" smtClean="0"/>
              <a:t>ebyla moc úspěšná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získali jen Kypr</a:t>
            </a:r>
            <a:endParaRPr lang="cs-CZ" dirty="0"/>
          </a:p>
        </p:txBody>
      </p:sp>
      <p:pic>
        <p:nvPicPr>
          <p:cNvPr id="6146" name="Picture 2" descr="C:\Users\Demeter\AppData\Local\Microsoft\Windows\Temporary Internet Files\Content.IE5\19TG3HBB\MC90014932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841" y="518024"/>
            <a:ext cx="1371600" cy="229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8158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4048" y="260648"/>
            <a:ext cx="3422483" cy="568164"/>
          </a:xfrm>
        </p:spPr>
        <p:txBody>
          <a:bodyPr/>
          <a:lstStyle/>
          <a:p>
            <a:r>
              <a:rPr lang="cs-CZ" dirty="0" smtClean="0"/>
              <a:t>IV. </a:t>
            </a:r>
            <a:r>
              <a:rPr lang="cs-CZ" dirty="0"/>
              <a:t>k</a:t>
            </a:r>
            <a:r>
              <a:rPr lang="cs-CZ" dirty="0" smtClean="0"/>
              <a:t>řížová výprava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052736"/>
            <a:ext cx="7560840" cy="446089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83568" y="5589240"/>
            <a:ext cx="7690728" cy="819893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1202 – 1204, organizována z Benátek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r</a:t>
            </a:r>
            <a:r>
              <a:rPr lang="cs-CZ" dirty="0" smtClean="0"/>
              <a:t>ytíři dobyli Konstantinopol, založili latinské císařství, získali velkou kořist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661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ětské křížové výpravy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89" b="19989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Roku 1212 se křížové výpravy účastní děti ve věku 9 – 17let, protože jen nevinné duše mohly získat vítězství. Zemřely cestou nebo prodány do otroctví.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891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65503"/>
            <a:ext cx="7745505" cy="3877815"/>
          </a:xfrm>
        </p:spPr>
        <p:txBody>
          <a:bodyPr/>
          <a:lstStyle/>
          <a:p>
            <a:r>
              <a:rPr lang="cs-CZ" dirty="0" smtClean="0"/>
              <a:t>postupovali po pevnině i po moři</a:t>
            </a:r>
          </a:p>
          <a:p>
            <a:r>
              <a:rPr lang="cs-CZ" dirty="0" smtClean="0"/>
              <a:t>účastnili se různí evropští králové, včetně českého krále Vladislava II. (II. křížová výprava)</a:t>
            </a:r>
          </a:p>
          <a:p>
            <a:r>
              <a:rPr lang="cs-CZ" dirty="0"/>
              <a:t>r</a:t>
            </a:r>
            <a:r>
              <a:rPr lang="cs-CZ" dirty="0" smtClean="0"/>
              <a:t>oku 1291 muslimové dobyli pevnost </a:t>
            </a:r>
            <a:r>
              <a:rPr lang="cs-CZ" dirty="0" err="1" smtClean="0"/>
              <a:t>Akkon</a:t>
            </a:r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řesťané museli odejít z Palestiny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celkem 8 křížových výprav</a:t>
            </a:r>
            <a:endParaRPr lang="cs-CZ" sz="4000" b="1" dirty="0"/>
          </a:p>
        </p:txBody>
      </p:sp>
      <p:pic>
        <p:nvPicPr>
          <p:cNvPr id="5122" name="Picture 2" descr="C:\Users\Demeter\AppData\Local\Microsoft\Windows\Temporary Internet Files\Content.IE5\19TG3HBB\MC90014932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2882" y="4108605"/>
            <a:ext cx="1371600" cy="229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809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ohatly italské přístavy </a:t>
            </a:r>
            <a:r>
              <a:rPr lang="cs-CZ" b="1" dirty="0" smtClean="0"/>
              <a:t>BENÁTKY, JANOV</a:t>
            </a:r>
          </a:p>
          <a:p>
            <a:r>
              <a:rPr lang="cs-CZ" dirty="0" smtClean="0"/>
              <a:t>Evropané získali nové poznatky</a:t>
            </a:r>
          </a:p>
          <a:p>
            <a:r>
              <a:rPr lang="cs-CZ" dirty="0"/>
              <a:t>s</a:t>
            </a:r>
            <a:r>
              <a:rPr lang="cs-CZ" dirty="0" smtClean="0"/>
              <a:t>mrt mnoha tisíců lidí</a:t>
            </a:r>
          </a:p>
          <a:p>
            <a:r>
              <a:rPr lang="cs-CZ" dirty="0"/>
              <a:t>b</a:t>
            </a:r>
            <a:r>
              <a:rPr lang="cs-CZ" dirty="0" smtClean="0"/>
              <a:t>yly založeny rytířské řády</a:t>
            </a:r>
          </a:p>
          <a:p>
            <a:r>
              <a:rPr lang="cs-CZ" dirty="0" smtClean="0"/>
              <a:t>Evropané přišli se více stýkali s Araby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</a:t>
            </a:r>
            <a:endParaRPr lang="cs-CZ" dirty="0"/>
          </a:p>
        </p:txBody>
      </p:sp>
      <p:pic>
        <p:nvPicPr>
          <p:cNvPr id="7170" name="Picture 2" descr="C:\Users\Demeter\AppData\Local\Microsoft\Windows\Temporary Internet Files\Content.IE5\19TG3HBB\MC90014932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768938"/>
            <a:ext cx="2016224" cy="3379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5229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48348"/>
            <a:ext cx="7745505" cy="3303466"/>
          </a:xfrm>
        </p:spPr>
        <p:txBody>
          <a:bodyPr/>
          <a:lstStyle/>
          <a:p>
            <a:r>
              <a:rPr lang="cs-CZ" dirty="0" smtClean="0"/>
              <a:t>Evropa převzala od Arabů poznatky z různých věd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matematika 		</a:t>
            </a:r>
            <a:r>
              <a:rPr lang="cs-CZ" dirty="0" smtClean="0">
                <a:solidFill>
                  <a:schemeClr val="tx2"/>
                </a:solidFill>
              </a:rPr>
              <a:t>	</a:t>
            </a:r>
          </a:p>
          <a:p>
            <a:r>
              <a:rPr lang="cs-CZ" dirty="0"/>
              <a:t>p</a:t>
            </a:r>
            <a:r>
              <a:rPr lang="cs-CZ" dirty="0" smtClean="0"/>
              <a:t>řevzali poznatky o výrobě skla a látek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Nové poznatky</a:t>
            </a:r>
            <a:endParaRPr lang="cs-CZ" dirty="0"/>
          </a:p>
        </p:txBody>
      </p:sp>
      <p:pic>
        <p:nvPicPr>
          <p:cNvPr id="1026" name="Picture 2" descr="C:\Users\Demeter\AppData\Local\Microsoft\Windows\Temporary Internet Files\Content.IE5\19TG3HBB\MM90017829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647" y="355860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emeter\AppData\Local\Microsoft\Windows\Temporary Internet Files\Content.IE5\FVN97LQJ\MM90017829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3621" y="3562439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emeter\AppData\Local\Microsoft\Windows\Temporary Internet Files\Content.IE5\W486YETT\MM90017829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938" y="414279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emeter\AppData\Local\Microsoft\Windows\Temporary Internet Files\Content.IE5\GJDRJVOM\MM90017830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4320" y="4487124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emeter\AppData\Local\Microsoft\Windows\Temporary Internet Files\Content.IE5\19TG3HBB\MM90017830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8253" y="300298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emeter\AppData\Local\Microsoft\Windows\Temporary Internet Files\Content.IE5\FVN97LQJ\MM900178300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6263" y="5067406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emeter\AppData\Local\Microsoft\Windows\Temporary Internet Files\Content.IE5\W486YETT\MM900178304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4320" y="181327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emeter\AppData\Local\Microsoft\Windows\Temporary Internet Files\Content.IE5\FVN97LQJ\MM900178303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3013" y="280785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emeter\AppData\Local\Microsoft\Windows\Temporary Internet Files\Content.IE5\W486YETT\MM900178305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7250" y="2166539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Demeter\AppData\Local\Microsoft\Windows\Temporary Internet Files\Content.IE5\GJDRJVOM\MP900178644[1]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83722"/>
            <a:ext cx="2834161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Demeter\AppData\Local\Microsoft\Windows\Temporary Internet Files\Content.IE5\W486YETT\MP900144271[1]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066" y="4142798"/>
            <a:ext cx="2967971" cy="1968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6594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0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0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48348"/>
            <a:ext cx="7745505" cy="3303466"/>
          </a:xfrm>
        </p:spPr>
        <p:txBody>
          <a:bodyPr/>
          <a:lstStyle/>
          <a:p>
            <a:r>
              <a:rPr lang="cs-CZ" dirty="0" smtClean="0"/>
              <a:t>lidé se seznámili s novými zvyky a hygienickými návyky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př. </a:t>
            </a:r>
            <a:r>
              <a:rPr lang="cs-CZ" dirty="0"/>
              <a:t>n</a:t>
            </a:r>
            <a:r>
              <a:rPr lang="cs-CZ" dirty="0" smtClean="0"/>
              <a:t>ošení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před jídlem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Nové poznatky</a:t>
            </a:r>
            <a:endParaRPr lang="cs-CZ" dirty="0"/>
          </a:p>
        </p:txBody>
      </p:sp>
      <p:pic>
        <p:nvPicPr>
          <p:cNvPr id="9218" name="Picture 2" descr="C:\Users\Demeter\AppData\Local\Microsoft\Windows\Temporary Internet Files\Content.IE5\FVN97LQJ\MC900384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780928"/>
            <a:ext cx="1797050" cy="1624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Demeter\AppData\Local\Microsoft\Windows\Temporary Internet Files\Content.IE5\19TG3HBB\MC9004418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688" y="359293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Demeter\AppData\Local\Microsoft\Windows\Temporary Internet Files\Content.IE5\W486YETT\MC9001493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216783"/>
            <a:ext cx="1861270" cy="311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358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48348"/>
            <a:ext cx="7745505" cy="3303466"/>
          </a:xfrm>
        </p:spPr>
        <p:txBody>
          <a:bodyPr/>
          <a:lstStyle/>
          <a:p>
            <a:r>
              <a:rPr lang="cs-CZ" dirty="0" smtClean="0"/>
              <a:t>poznali nové plodiny: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Nové poznatky</a:t>
            </a:r>
            <a:endParaRPr lang="cs-CZ" dirty="0"/>
          </a:p>
        </p:txBody>
      </p:sp>
      <p:pic>
        <p:nvPicPr>
          <p:cNvPr id="8194" name="Picture 2" descr="C:\Users\Demeter\AppData\Local\Microsoft\Windows\Temporary Internet Files\Content.IE5\W486YETT\MP9004252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357186"/>
            <a:ext cx="1187242" cy="1679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Demeter\AppData\Local\Microsoft\Windows\Temporary Internet Files\Content.IE5\FVN97LQJ\MP9004095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764984"/>
            <a:ext cx="1464147" cy="1464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Demeter\AppData\Local\Microsoft\Windows\Temporary Internet Files\Content.IE5\W486YETT\MP9004255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509" y="2398985"/>
            <a:ext cx="1826227" cy="1826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Demeter\AppData\Local\Microsoft\Windows\Temporary Internet Files\Content.IE5\FVN97LQJ\MP9003878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12099"/>
            <a:ext cx="2030692" cy="1448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Demeter\AppData\Local\Microsoft\Windows\Temporary Internet Files\Content.IE5\FVN97LQJ\MP90038787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768896"/>
            <a:ext cx="1799452" cy="128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530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204864"/>
            <a:ext cx="8352928" cy="3877815"/>
          </a:xfrm>
        </p:spPr>
        <p:txBody>
          <a:bodyPr/>
          <a:lstStyle/>
          <a:p>
            <a:r>
              <a:rPr lang="cs-CZ" dirty="0" smtClean="0"/>
              <a:t>boj  na ochranu křesťanské víry a poutníků do Palestiny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ŘÁD NĚMECKÝCH RYTÍŘŮ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TEMPLÁŘI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JOHANITÉ (maltézští rytíři)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Nové rytířské řády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327508"/>
            <a:ext cx="1047750" cy="1047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952" y="2739946"/>
            <a:ext cx="1331139" cy="165618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958" y="4941168"/>
            <a:ext cx="1537936" cy="1561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83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KŘÍŽOVÉ VÝPRAVY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04863"/>
            <a:ext cx="7745505" cy="4968553"/>
          </a:xfrm>
        </p:spPr>
        <p:txBody>
          <a:bodyPr>
            <a:normAutofit fontScale="25000" lnSpcReduction="20000"/>
          </a:bodyPr>
          <a:lstStyle/>
          <a:p>
            <a:r>
              <a:rPr lang="cs-CZ" sz="7200" dirty="0" smtClean="0"/>
              <a:t>Ilustrace z </a:t>
            </a:r>
            <a:r>
              <a:rPr lang="cs-CZ" sz="7200" dirty="0" smtClean="0">
                <a:hlinkClick r:id="rId2"/>
              </a:rPr>
              <a:t>www.office.microsoft.com</a:t>
            </a:r>
            <a:endParaRPr lang="cs-CZ" sz="7200" dirty="0"/>
          </a:p>
          <a:p>
            <a:r>
              <a:rPr lang="cs-CZ" sz="7200" dirty="0" smtClean="0"/>
              <a:t>Obrázky:</a:t>
            </a:r>
          </a:p>
          <a:p>
            <a:pPr>
              <a:buFont typeface="Arial" pitchFamily="34" charset="0"/>
              <a:buChar char="•"/>
            </a:pPr>
            <a:r>
              <a:rPr lang="cs-CZ" sz="6200" dirty="0" smtClean="0"/>
              <a:t>Gaba, </a:t>
            </a:r>
            <a:r>
              <a:rPr lang="cs-CZ" sz="6200" dirty="0" err="1" smtClean="0"/>
              <a:t>Eric</a:t>
            </a:r>
            <a:r>
              <a:rPr lang="cs-CZ" sz="6200" dirty="0"/>
              <a:t>. Http://cs.wikipedia.org [online</a:t>
            </a:r>
            <a:r>
              <a:rPr lang="cs-CZ" sz="6200" dirty="0" smtClean="0"/>
              <a:t>].19</a:t>
            </a:r>
            <a:r>
              <a:rPr lang="cs-CZ" sz="6200" dirty="0"/>
              <a:t>. 5. 2008, 16:18 [cit. </a:t>
            </a:r>
            <a:r>
              <a:rPr lang="cs-CZ" sz="6200" dirty="0" smtClean="0"/>
              <a:t>2011-11-21]. File:Mediterranean </a:t>
            </a:r>
            <a:r>
              <a:rPr lang="cs-CZ" sz="6200" dirty="0" err="1"/>
              <a:t>Sea</a:t>
            </a:r>
            <a:r>
              <a:rPr lang="cs-CZ" sz="6200" dirty="0"/>
              <a:t> </a:t>
            </a:r>
            <a:r>
              <a:rPr lang="cs-CZ" sz="6200" dirty="0" err="1"/>
              <a:t>political</a:t>
            </a:r>
            <a:r>
              <a:rPr lang="cs-CZ" sz="6200" dirty="0"/>
              <a:t> map-</a:t>
            </a:r>
            <a:r>
              <a:rPr lang="cs-CZ" sz="6200" dirty="0" err="1"/>
              <a:t>en.svg</a:t>
            </a:r>
            <a:r>
              <a:rPr lang="cs-CZ" sz="6200" dirty="0"/>
              <a:t>. Dostupné z WWW: &lt;http://cs.wikipedia.org/wiki/</a:t>
            </a:r>
            <a:r>
              <a:rPr lang="cs-CZ" sz="6200" dirty="0" err="1"/>
              <a:t>Soubor:Mediterranean_Sea_political_map-en.svg</a:t>
            </a:r>
            <a:r>
              <a:rPr lang="cs-CZ" sz="6200" dirty="0" smtClean="0"/>
              <a:t>&gt;.</a:t>
            </a:r>
          </a:p>
          <a:p>
            <a:pPr>
              <a:buFont typeface="Arial" pitchFamily="34" charset="0"/>
              <a:buChar char="•"/>
            </a:pPr>
            <a:r>
              <a:rPr lang="cs-CZ" sz="6200" dirty="0" err="1" smtClean="0"/>
              <a:t>MapMaster</a:t>
            </a:r>
            <a:r>
              <a:rPr lang="cs-CZ" sz="6200" dirty="0" smtClean="0"/>
              <a:t>. </a:t>
            </a:r>
            <a:r>
              <a:rPr lang="cs-CZ" sz="6200" dirty="0"/>
              <a:t>Http://cs.wikipedia.org [online]. 30. 8. 2009, 21:28 [cit. 2011-11-21</a:t>
            </a:r>
            <a:r>
              <a:rPr lang="cs-CZ" sz="6200" dirty="0" smtClean="0"/>
              <a:t>]. File:Seljuk </a:t>
            </a:r>
            <a:r>
              <a:rPr lang="cs-CZ" sz="6200" dirty="0"/>
              <a:t>Empire </a:t>
            </a:r>
            <a:r>
              <a:rPr lang="cs-CZ" sz="6200" dirty="0" err="1"/>
              <a:t>locator</a:t>
            </a:r>
            <a:r>
              <a:rPr lang="cs-CZ" sz="6200" dirty="0"/>
              <a:t> </a:t>
            </a:r>
            <a:r>
              <a:rPr lang="cs-CZ" sz="6200" dirty="0" err="1"/>
              <a:t>map.svg</a:t>
            </a:r>
            <a:r>
              <a:rPr lang="cs-CZ" sz="6200" dirty="0"/>
              <a:t>. </a:t>
            </a:r>
            <a:r>
              <a:rPr lang="cs-CZ" sz="6200" dirty="0" smtClean="0"/>
              <a:t>Dostupné </a:t>
            </a:r>
            <a:r>
              <a:rPr lang="cs-CZ" sz="6200" dirty="0"/>
              <a:t>z WWW: &lt;http://cs.wikipedia.org/wiki/</a:t>
            </a:r>
            <a:r>
              <a:rPr lang="cs-CZ" sz="6200" dirty="0" err="1"/>
              <a:t>Soubor:Seljuk_Empire_locator_map.svg</a:t>
            </a:r>
            <a:r>
              <a:rPr lang="cs-CZ" sz="6200" dirty="0" smtClean="0"/>
              <a:t>&gt;.</a:t>
            </a:r>
          </a:p>
          <a:p>
            <a:pPr>
              <a:buFont typeface="Arial" pitchFamily="34" charset="0"/>
              <a:buChar char="•"/>
            </a:pPr>
            <a:r>
              <a:rPr lang="cs-CZ" sz="6200" dirty="0" smtClean="0"/>
              <a:t>Volné dílo. </a:t>
            </a:r>
            <a:r>
              <a:rPr lang="cs-CZ" sz="6200" dirty="0" err="1" smtClean="0"/>
              <a:t>Soubor:OttomanHorseArcher.jpg</a:t>
            </a:r>
            <a:r>
              <a:rPr lang="cs-CZ" sz="6200" dirty="0"/>
              <a:t>. Http://cs.wikipedia.org [online]. </a:t>
            </a:r>
            <a:r>
              <a:rPr lang="cs-CZ" sz="6200" dirty="0" smtClean="0"/>
              <a:t>29</a:t>
            </a:r>
            <a:r>
              <a:rPr lang="cs-CZ" sz="6200" dirty="0"/>
              <a:t>. 12. 2006, 11:33 [cit. 2011-11-22]. Dostupné z WWW: &lt;http://cs.wikipedia.org/wiki/</a:t>
            </a:r>
            <a:r>
              <a:rPr lang="cs-CZ" sz="6200" dirty="0" err="1"/>
              <a:t>Soubor:OttomanHorseArcher.jpg</a:t>
            </a:r>
            <a:r>
              <a:rPr lang="cs-CZ" sz="6200" dirty="0"/>
              <a:t>&gt;.</a:t>
            </a:r>
            <a:endParaRPr lang="cs-CZ" sz="6200" dirty="0" smtClean="0"/>
          </a:p>
          <a:p>
            <a:pPr>
              <a:buFont typeface="Arial" pitchFamily="34" charset="0"/>
              <a:buChar char="•"/>
            </a:pPr>
            <a:r>
              <a:rPr lang="cs-CZ" sz="6200" dirty="0" smtClean="0"/>
              <a:t>Volné </a:t>
            </a:r>
            <a:r>
              <a:rPr lang="cs-CZ" sz="6200" dirty="0"/>
              <a:t>dílo. Http://cs.wikipedia.org [online]. 27. 8. 2008, 19:05 [cit. 2011-11-21]. </a:t>
            </a:r>
            <a:r>
              <a:rPr lang="cs-CZ" sz="6200" dirty="0" smtClean="0"/>
              <a:t>File:C </a:t>
            </a:r>
            <a:r>
              <a:rPr lang="cs-CZ" sz="6200" dirty="0"/>
              <a:t>croisade1 </a:t>
            </a:r>
            <a:r>
              <a:rPr lang="cs-CZ" sz="6200" dirty="0" err="1"/>
              <a:t>jerusalem</a:t>
            </a:r>
            <a:r>
              <a:rPr lang="cs-CZ" sz="6200" dirty="0"/>
              <a:t> prise4.jpg. </a:t>
            </a:r>
            <a:r>
              <a:rPr lang="cs-CZ" sz="6200" dirty="0" smtClean="0"/>
              <a:t>Dostupné </a:t>
            </a:r>
            <a:r>
              <a:rPr lang="cs-CZ" sz="6200" dirty="0"/>
              <a:t>z WWW: &lt;http://cs.wikipedia.org/wiki/Soubor:C_croisade1_jerusalem_prise4.jpg</a:t>
            </a:r>
            <a:r>
              <a:rPr lang="cs-CZ" sz="6200" dirty="0" smtClean="0"/>
              <a:t>&gt;.</a:t>
            </a:r>
          </a:p>
          <a:p>
            <a:pPr>
              <a:buFont typeface="Arial" pitchFamily="34" charset="0"/>
              <a:buChar char="•"/>
            </a:pPr>
            <a:r>
              <a:rPr lang="cs-CZ" sz="6200" dirty="0" smtClean="0"/>
              <a:t>Volné dílo. </a:t>
            </a:r>
            <a:r>
              <a:rPr lang="cs-CZ" sz="6200" dirty="0"/>
              <a:t>Http://cs.wikipedia.org [online]. 30. </a:t>
            </a:r>
            <a:r>
              <a:rPr lang="cs-CZ" sz="6200" dirty="0" smtClean="0"/>
              <a:t>9</a:t>
            </a:r>
            <a:r>
              <a:rPr lang="cs-CZ" sz="6200" dirty="0"/>
              <a:t>. 2006, 08:03 [cit. 2011-11-21</a:t>
            </a:r>
            <a:r>
              <a:rPr lang="cs-CZ" sz="6200" dirty="0" smtClean="0"/>
              <a:t>]. File:Philippe </a:t>
            </a:r>
            <a:r>
              <a:rPr lang="cs-CZ" sz="6200" dirty="0"/>
              <a:t>Auguste et Richard Acre.jpg. </a:t>
            </a:r>
            <a:r>
              <a:rPr lang="cs-CZ" sz="6200" dirty="0" smtClean="0"/>
              <a:t>Dostupné </a:t>
            </a:r>
            <a:r>
              <a:rPr lang="cs-CZ" sz="6200" dirty="0"/>
              <a:t>z WWW: &lt;http://cs.wikipedia.org/wiki/</a:t>
            </a:r>
            <a:r>
              <a:rPr lang="cs-CZ" sz="6200" dirty="0" err="1"/>
              <a:t>Soubor:Philippe_Auguste_et_Richard_Acre.jpg</a:t>
            </a:r>
            <a:r>
              <a:rPr lang="cs-CZ" sz="6200" dirty="0" smtClean="0"/>
              <a:t>&gt;.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55458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0426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/>
              <a:t>Volné dílo. Http://cs.wikipedia.org [online]. 17. 11. 2007, 14:04 [cit. 2011-11-21]. File: ConquestOfConstantinopleByTheCrusadersIn1204.jpg. Dostupné z WWW: &lt;http://cs.wikipedia.org/wiki/Soubor:ConquestOfConstantinopleByTheCrusadersIn1204.jpg&gt;.</a:t>
            </a:r>
          </a:p>
          <a:p>
            <a:pPr>
              <a:buFont typeface="Arial" pitchFamily="34" charset="0"/>
              <a:buChar char="•"/>
            </a:pPr>
            <a:r>
              <a:rPr lang="cs-CZ" dirty="0" err="1"/>
              <a:t>Doré</a:t>
            </a:r>
            <a:r>
              <a:rPr lang="cs-CZ" dirty="0"/>
              <a:t>, Gustave. Http://cs.wikipedia.org [online]. 29. 4. 2005, 11:55 [cit. 2011-11-21]. File:Gustave </a:t>
            </a:r>
            <a:r>
              <a:rPr lang="cs-CZ" dirty="0" err="1"/>
              <a:t>dore</a:t>
            </a:r>
            <a:r>
              <a:rPr lang="cs-CZ" dirty="0"/>
              <a:t> </a:t>
            </a:r>
            <a:r>
              <a:rPr lang="cs-CZ" dirty="0" err="1"/>
              <a:t>crusades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childrens</a:t>
            </a:r>
            <a:r>
              <a:rPr lang="cs-CZ" dirty="0"/>
              <a:t> crusade.jpg. Dostupné z WWW: &lt;http://cs.wikipedia.org/wiki/</a:t>
            </a:r>
            <a:r>
              <a:rPr lang="cs-CZ" dirty="0" err="1"/>
              <a:t>Soubor:Gustave_dore_crusades_the_childrens_crusade.jpg</a:t>
            </a:r>
            <a:r>
              <a:rPr lang="cs-CZ" dirty="0"/>
              <a:t>&gt;.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~~helix84. Http://cs.wikipedia.org [online]. z 9. 10. 2007, 17:11 [cit. 2011-11-21]. File:Knights </a:t>
            </a:r>
            <a:r>
              <a:rPr lang="cs-CZ" dirty="0" err="1"/>
              <a:t>Templar</a:t>
            </a:r>
            <a:r>
              <a:rPr lang="cs-CZ" dirty="0"/>
              <a:t> </a:t>
            </a:r>
            <a:r>
              <a:rPr lang="cs-CZ" dirty="0" err="1"/>
              <a:t>Cross.svg</a:t>
            </a:r>
            <a:r>
              <a:rPr lang="cs-CZ" dirty="0"/>
              <a:t>. Dostupné z WWW: &lt;http://cs.wikipedia.org/wiki/</a:t>
            </a:r>
            <a:r>
              <a:rPr lang="cs-CZ" dirty="0" err="1"/>
              <a:t>Soubor:Knights_Templar_Cross.svg</a:t>
            </a:r>
            <a:r>
              <a:rPr lang="cs-CZ" dirty="0"/>
              <a:t>&gt;.</a:t>
            </a:r>
          </a:p>
          <a:p>
            <a:pPr>
              <a:buFont typeface="Arial" pitchFamily="34" charset="0"/>
              <a:buChar char="•"/>
            </a:pPr>
            <a:r>
              <a:rPr lang="cs-CZ" dirty="0" err="1"/>
              <a:t>Tavares</a:t>
            </a:r>
            <a:r>
              <a:rPr lang="cs-CZ" dirty="0"/>
              <a:t>, </a:t>
            </a:r>
            <a:r>
              <a:rPr lang="cs-CZ" dirty="0" err="1"/>
              <a:t>Nuno</a:t>
            </a:r>
            <a:r>
              <a:rPr lang="cs-CZ" dirty="0"/>
              <a:t>. Http://cs.wikipedia.org [online]. 15. 6. 2007, 19:31 [cit. 2011-11-21]. File:Croix de Malte.PNG. Dostupné z WWW: &lt;http://cs.wikipedia.org/wiki/</a:t>
            </a:r>
            <a:r>
              <a:rPr lang="cs-CZ" dirty="0" err="1"/>
              <a:t>Soubor:Croix_de_Malte.PNG</a:t>
            </a:r>
            <a:r>
              <a:rPr lang="cs-CZ" dirty="0"/>
              <a:t>&gt;.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 </a:t>
            </a:r>
            <a:r>
              <a:rPr lang="cs-CZ" dirty="0" err="1" smtClean="0"/>
              <a:t>Liuzzo</a:t>
            </a:r>
            <a:r>
              <a:rPr lang="cs-CZ" dirty="0" smtClean="0"/>
              <a:t>, David. </a:t>
            </a:r>
            <a:r>
              <a:rPr lang="cs-CZ" i="1" dirty="0" smtClean="0"/>
              <a:t>Http</a:t>
            </a:r>
            <a:r>
              <a:rPr lang="cs-CZ" i="1" dirty="0"/>
              <a:t>://cs.wikipedia.org</a:t>
            </a:r>
            <a:r>
              <a:rPr lang="cs-CZ" dirty="0"/>
              <a:t> [online]. 6. 8. 2006, 03:10 [cit. 2011-11-22]. </a:t>
            </a:r>
            <a:r>
              <a:rPr lang="cs-CZ" dirty="0" smtClean="0"/>
              <a:t>File: </a:t>
            </a:r>
            <a:r>
              <a:rPr lang="cs-CZ" dirty="0" err="1" smtClean="0"/>
              <a:t>Crux</a:t>
            </a:r>
            <a:r>
              <a:rPr lang="cs-CZ" dirty="0" smtClean="0"/>
              <a:t> </a:t>
            </a:r>
            <a:r>
              <a:rPr lang="cs-CZ" dirty="0" err="1"/>
              <a:t>Ordis</a:t>
            </a:r>
            <a:r>
              <a:rPr lang="cs-CZ" dirty="0"/>
              <a:t> </a:t>
            </a:r>
            <a:r>
              <a:rPr lang="cs-CZ" dirty="0" err="1" smtClean="0"/>
              <a:t>Teutonicorum.svg</a:t>
            </a:r>
            <a:r>
              <a:rPr lang="cs-CZ" dirty="0" smtClean="0"/>
              <a:t>. Dostupné </a:t>
            </a:r>
            <a:r>
              <a:rPr lang="cs-CZ" dirty="0"/>
              <a:t>z WWW: &lt;http://cs.wikipedia.org/wiki/</a:t>
            </a:r>
            <a:r>
              <a:rPr lang="cs-CZ" dirty="0" err="1"/>
              <a:t>Soubor:Crux_Ordis_Teutonicorum.svg</a:t>
            </a:r>
            <a:r>
              <a:rPr lang="cs-CZ" dirty="0"/>
              <a:t>&gt;.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482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322</TotalTime>
  <Words>481</Words>
  <Application>Microsoft Office PowerPoint</Application>
  <PresentationFormat>Předvádění na obrazovce (4:3)</PresentationFormat>
  <Paragraphs>93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Tvrdý obal</vt:lpstr>
      <vt:lpstr>Prezentace aplikace PowerPoint</vt:lpstr>
      <vt:lpstr>anotace</vt:lpstr>
      <vt:lpstr>KŘÍŽOVÉ VÝPRAVY</vt:lpstr>
      <vt:lpstr>Oblast Středozemního moře</vt:lpstr>
      <vt:lpstr>SVATÁ ZEMĚ</vt:lpstr>
      <vt:lpstr>SELDŽUCKÁ ŘÍŠE</vt:lpstr>
      <vt:lpstr>1095 – církevní koncil v Clermontu</vt:lpstr>
      <vt:lpstr>DOBYTÍ JERUZALÉMA</vt:lpstr>
      <vt:lpstr>III. křížová výprava</vt:lpstr>
      <vt:lpstr>IV. křížová výprava</vt:lpstr>
      <vt:lpstr>dětské křížové výpravy</vt:lpstr>
      <vt:lpstr>celkem 8 křížových výprav</vt:lpstr>
      <vt:lpstr>VÝSLEDKY </vt:lpstr>
      <vt:lpstr>Nové poznatky</vt:lpstr>
      <vt:lpstr>Nové poznatky</vt:lpstr>
      <vt:lpstr>Nové poznatky</vt:lpstr>
      <vt:lpstr>Nové rytířské řády</vt:lpstr>
      <vt:lpstr>KŘÍŽOVÉ VÝPRAVY</vt:lpstr>
      <vt:lpstr>citace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Demeter</dc:creator>
  <cp:lastModifiedBy>Demeter</cp:lastModifiedBy>
  <cp:revision>92</cp:revision>
  <dcterms:created xsi:type="dcterms:W3CDTF">2011-11-20T20:02:11Z</dcterms:created>
  <dcterms:modified xsi:type="dcterms:W3CDTF">2011-11-22T18:46:16Z</dcterms:modified>
</cp:coreProperties>
</file>