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diagrams/layout1.xml" ContentType="application/vnd.openxmlformats-officedocument.drawingml.diagram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Default Extension="jpeg" ContentType="image/jpeg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70" r:id="rId2"/>
    <p:sldId id="271" r:id="rId3"/>
    <p:sldId id="27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992" autoAdjust="0"/>
    <p:restoredTop sz="94654" autoAdjust="0"/>
  </p:normalViewPr>
  <p:slideViewPr>
    <p:cSldViewPr>
      <p:cViewPr varScale="1">
        <p:scale>
          <a:sx n="111" d="100"/>
          <a:sy n="111" d="100"/>
        </p:scale>
        <p:origin x="-1620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NÁZEV:</a:t>
          </a:r>
          <a:r>
            <a:rPr lang="cs-CZ" sz="2000" baseline="0" dirty="0" smtClean="0">
              <a:solidFill>
                <a:schemeClr val="tx2"/>
              </a:solidFill>
            </a:rPr>
            <a:t> VY_32_INOVACE_12_Z_01</a:t>
          </a:r>
          <a:endParaRPr lang="cs-CZ" sz="2000" dirty="0">
            <a:solidFill>
              <a:schemeClr val="tx2"/>
            </a:solidFill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baseline="0" dirty="0" smtClean="0">
              <a:solidFill>
                <a:schemeClr val="tx2"/>
              </a:solidFill>
            </a:rPr>
            <a:t>NÁZEV ŠKOLY: </a:t>
          </a:r>
          <a:r>
            <a:rPr lang="cs-CZ" sz="10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baseline="0" dirty="0">
            <a:solidFill>
              <a:schemeClr val="tx2"/>
            </a:solidFill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AUTOR: Mgr. Jana </a:t>
          </a:r>
          <a:r>
            <a:rPr lang="cs-CZ" sz="2000" dirty="0" err="1" smtClean="0">
              <a:solidFill>
                <a:schemeClr val="tx2"/>
              </a:solidFill>
            </a:rPr>
            <a:t>Pulcová</a:t>
          </a:r>
          <a:endParaRPr lang="cs-CZ" sz="2000" dirty="0">
            <a:solidFill>
              <a:schemeClr val="tx2"/>
            </a:solidFill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TÉMA</a:t>
          </a:r>
          <a:r>
            <a:rPr lang="cs-CZ" sz="2000" smtClean="0">
              <a:solidFill>
                <a:schemeClr val="tx2"/>
              </a:solidFill>
            </a:rPr>
            <a:t>: </a:t>
          </a:r>
          <a:r>
            <a:rPr lang="cs-CZ" sz="2000" smtClean="0">
              <a:solidFill>
                <a:schemeClr val="tx2"/>
              </a:solidFill>
            </a:rPr>
            <a:t>Z - 9.A - Vodstvo </a:t>
          </a:r>
          <a:r>
            <a:rPr lang="cs-CZ" sz="2000" dirty="0" smtClean="0">
              <a:solidFill>
                <a:schemeClr val="tx2"/>
              </a:solidFill>
            </a:rPr>
            <a:t>České republiky</a:t>
          </a:r>
          <a:endParaRPr lang="cs-CZ" sz="2000" dirty="0">
            <a:solidFill>
              <a:schemeClr val="tx2"/>
            </a:solidFill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>
              <a:solidFill>
                <a:schemeClr val="tx2"/>
              </a:solidFill>
            </a:rPr>
            <a:t>ČÍSLO PROJEKTU: CZ.1.07/1.4.00/21.1616 </a:t>
          </a:r>
          <a:endParaRPr lang="cs-CZ" sz="2000" dirty="0">
            <a:solidFill>
              <a:schemeClr val="tx2"/>
            </a:solidFill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B0C1BF33-380B-400C-A4E8-2F21835C86AD}" type="presOf" srcId="{757F3AB3-0718-4624-B441-E567A8F0AB56}" destId="{333A1088-737F-45CB-B68E-254E46348037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953FBC93-E25D-4A56-8CF7-5A6D489FABA7}" type="presOf" srcId="{4C35D32F-0EAB-4CD7-82EE-45574DC2A586}" destId="{8BEBB6EC-1DAA-4CAC-8A25-BC0FCBD5DBD5}" srcOrd="0" destOrd="0" presId="urn:microsoft.com/office/officeart/2005/8/layout/target3"/>
    <dgm:cxn modelId="{C8EC38CF-1A73-40C8-A38B-6EEC28EA0B66}" type="presOf" srcId="{D1D4F407-5343-4D3F-B5B9-D407B03CAEB4}" destId="{D005CE8C-CC26-4C3E-AC11-E15060ECD759}" srcOrd="0" destOrd="0" presId="urn:microsoft.com/office/officeart/2005/8/layout/target3"/>
    <dgm:cxn modelId="{D37D28B6-3E4A-489C-8268-EEC3B232541B}" type="presOf" srcId="{D1B46980-6531-4606-95E6-44980827E919}" destId="{2BE915AB-18AA-4053-B92C-3BFC9ED204BB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238F628-4E28-41C7-A6D2-416903452E51}" type="presOf" srcId="{D1D4F407-5343-4D3F-B5B9-D407B03CAEB4}" destId="{AED2198E-93D5-4001-81B4-73124B309672}" srcOrd="1" destOrd="0" presId="urn:microsoft.com/office/officeart/2005/8/layout/target3"/>
    <dgm:cxn modelId="{37EF08D5-3847-4AF6-99E5-283F8B0A2DB6}" type="presOf" srcId="{B651F6E3-6281-48DB-9319-2AEAFDAE7572}" destId="{619D679B-A015-4ECF-8348-D1034C574F40}" srcOrd="0" destOrd="0" presId="urn:microsoft.com/office/officeart/2005/8/layout/target3"/>
    <dgm:cxn modelId="{97F813A9-C4CD-4758-B6F9-62AC3A07789F}" type="presOf" srcId="{B651F6E3-6281-48DB-9319-2AEAFDAE7572}" destId="{6BB5E863-4638-4E1D-BFDE-399D028AC4ED}" srcOrd="1" destOrd="0" presId="urn:microsoft.com/office/officeart/2005/8/layout/target3"/>
    <dgm:cxn modelId="{A9A66794-BE5F-4E91-BA23-39413FE45E0A}" type="presOf" srcId="{4C35D32F-0EAB-4CD7-82EE-45574DC2A586}" destId="{890E4F0B-2866-4A3F-A3C7-2A14B1797930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9F7D0DB-0B91-47A1-A00A-626CDE88FAB6}" type="presOf" srcId="{D1B46980-6531-4606-95E6-44980827E919}" destId="{6140AFEC-043D-4C43-A2F9-D0F5331DF3A3}" srcOrd="0" destOrd="0" presId="urn:microsoft.com/office/officeart/2005/8/layout/target3"/>
    <dgm:cxn modelId="{6BD614D6-84B1-4C4F-8D1A-560BF4BFFE4A}" type="presOf" srcId="{D8197B8C-B260-4A16-BDF4-0947B075E274}" destId="{25B08C86-7E15-44DC-BE7F-FFB55DD49D12}" srcOrd="0" destOrd="0" presId="urn:microsoft.com/office/officeart/2005/8/layout/target3"/>
    <dgm:cxn modelId="{B9279F9C-8B9B-4390-B7DA-F6E246832EB2}" type="presOf" srcId="{D8197B8C-B260-4A16-BDF4-0947B075E274}" destId="{5A5FFA88-C948-4069-8E93-59FA12366E83}" srcOrd="1" destOrd="0" presId="urn:microsoft.com/office/officeart/2005/8/layout/target3"/>
    <dgm:cxn modelId="{D2D4DC97-DC83-43DB-8673-DEB653245729}" type="presParOf" srcId="{333A1088-737F-45CB-B68E-254E46348037}" destId="{F5ABB229-8D3B-4694-996A-96F23CF14429}" srcOrd="0" destOrd="0" presId="urn:microsoft.com/office/officeart/2005/8/layout/target3"/>
    <dgm:cxn modelId="{19EBB79F-E857-477C-BEEB-19858957D6B0}" type="presParOf" srcId="{333A1088-737F-45CB-B68E-254E46348037}" destId="{F41139FD-01EE-4571-8B17-4FB00FC51163}" srcOrd="1" destOrd="0" presId="urn:microsoft.com/office/officeart/2005/8/layout/target3"/>
    <dgm:cxn modelId="{8F9D801D-887C-498C-8513-2E0EF38F5817}" type="presParOf" srcId="{333A1088-737F-45CB-B68E-254E46348037}" destId="{D005CE8C-CC26-4C3E-AC11-E15060ECD759}" srcOrd="2" destOrd="0" presId="urn:microsoft.com/office/officeart/2005/8/layout/target3"/>
    <dgm:cxn modelId="{00492B33-6F29-46F8-BF6C-8AEAB7AA6213}" type="presParOf" srcId="{333A1088-737F-45CB-B68E-254E46348037}" destId="{2C702D82-9B77-49B7-9568-BB8EB47C3372}" srcOrd="3" destOrd="0" presId="urn:microsoft.com/office/officeart/2005/8/layout/target3"/>
    <dgm:cxn modelId="{35A96159-70DD-49A1-9526-FBCEFC4D92F8}" type="presParOf" srcId="{333A1088-737F-45CB-B68E-254E46348037}" destId="{A52A0455-90FF-4808-ABD0-F02540D31D5A}" srcOrd="4" destOrd="0" presId="urn:microsoft.com/office/officeart/2005/8/layout/target3"/>
    <dgm:cxn modelId="{F814D2DE-A026-4197-ABF1-C1A416603E9D}" type="presParOf" srcId="{333A1088-737F-45CB-B68E-254E46348037}" destId="{6140AFEC-043D-4C43-A2F9-D0F5331DF3A3}" srcOrd="5" destOrd="0" presId="urn:microsoft.com/office/officeart/2005/8/layout/target3"/>
    <dgm:cxn modelId="{04B44D1D-E39B-461C-B635-AE39F379D13A}" type="presParOf" srcId="{333A1088-737F-45CB-B68E-254E46348037}" destId="{9358AC05-5D7D-4327-9F80-1AD486AEA664}" srcOrd="6" destOrd="0" presId="urn:microsoft.com/office/officeart/2005/8/layout/target3"/>
    <dgm:cxn modelId="{11A3E636-2EEC-4D5A-9032-DDAB81841580}" type="presParOf" srcId="{333A1088-737F-45CB-B68E-254E46348037}" destId="{313FC574-E1CD-4FB4-B054-0B805CE0447D}" srcOrd="7" destOrd="0" presId="urn:microsoft.com/office/officeart/2005/8/layout/target3"/>
    <dgm:cxn modelId="{E450DBCB-6C43-4ED6-A13F-40A68BB5C5CA}" type="presParOf" srcId="{333A1088-737F-45CB-B68E-254E46348037}" destId="{619D679B-A015-4ECF-8348-D1034C574F40}" srcOrd="8" destOrd="0" presId="urn:microsoft.com/office/officeart/2005/8/layout/target3"/>
    <dgm:cxn modelId="{C707D860-6EA9-4685-BF6F-7E5B243FC130}" type="presParOf" srcId="{333A1088-737F-45CB-B68E-254E46348037}" destId="{322283A8-4A27-4CDA-BAE3-F381106A9174}" srcOrd="9" destOrd="0" presId="urn:microsoft.com/office/officeart/2005/8/layout/target3"/>
    <dgm:cxn modelId="{556D659C-21AD-4CBC-A646-21B5741A1EC3}" type="presParOf" srcId="{333A1088-737F-45CB-B68E-254E46348037}" destId="{FFC9F71D-1B4F-4AD9-A4A6-86ADEFC8AF5C}" srcOrd="10" destOrd="0" presId="urn:microsoft.com/office/officeart/2005/8/layout/target3"/>
    <dgm:cxn modelId="{FC840FEB-1649-462F-BC7A-9B8C18F035E7}" type="presParOf" srcId="{333A1088-737F-45CB-B68E-254E46348037}" destId="{25B08C86-7E15-44DC-BE7F-FFB55DD49D12}" srcOrd="11" destOrd="0" presId="urn:microsoft.com/office/officeart/2005/8/layout/target3"/>
    <dgm:cxn modelId="{4803F00B-DD90-4A5A-993E-142AF4CADDCF}" type="presParOf" srcId="{333A1088-737F-45CB-B68E-254E46348037}" destId="{76644BE8-9D7C-4C09-B250-3D10AF48CBB7}" srcOrd="12" destOrd="0" presId="urn:microsoft.com/office/officeart/2005/8/layout/target3"/>
    <dgm:cxn modelId="{AC1AF722-4AB6-4660-9977-6A2B4EA4BDE7}" type="presParOf" srcId="{333A1088-737F-45CB-B68E-254E46348037}" destId="{EE85B701-7295-41C0-BA7A-34D3756A2AE6}" srcOrd="13" destOrd="0" presId="urn:microsoft.com/office/officeart/2005/8/layout/target3"/>
    <dgm:cxn modelId="{82147A45-8DB0-468A-BB5A-F6AA5CFD0EAA}" type="presParOf" srcId="{333A1088-737F-45CB-B68E-254E46348037}" destId="{8BEBB6EC-1DAA-4CAC-8A25-BC0FCBD5DBD5}" srcOrd="14" destOrd="0" presId="urn:microsoft.com/office/officeart/2005/8/layout/target3"/>
    <dgm:cxn modelId="{9FD3C6A0-29F2-416E-B7E5-CE0A70594FBC}" type="presParOf" srcId="{333A1088-737F-45CB-B68E-254E46348037}" destId="{AED2198E-93D5-4001-81B4-73124B309672}" srcOrd="15" destOrd="0" presId="urn:microsoft.com/office/officeart/2005/8/layout/target3"/>
    <dgm:cxn modelId="{0F5E7DD8-264B-4205-B3DC-D7D83E0828FE}" type="presParOf" srcId="{333A1088-737F-45CB-B68E-254E46348037}" destId="{2BE915AB-18AA-4053-B92C-3BFC9ED204BB}" srcOrd="16" destOrd="0" presId="urn:microsoft.com/office/officeart/2005/8/layout/target3"/>
    <dgm:cxn modelId="{2E20A5BF-BA96-460B-B8EC-B0D9CDD82102}" type="presParOf" srcId="{333A1088-737F-45CB-B68E-254E46348037}" destId="{6BB5E863-4638-4E1D-BFDE-399D028AC4ED}" srcOrd="17" destOrd="0" presId="urn:microsoft.com/office/officeart/2005/8/layout/target3"/>
    <dgm:cxn modelId="{52D7391E-A4C9-4C76-BBEF-487029ECC811}" type="presParOf" srcId="{333A1088-737F-45CB-B68E-254E46348037}" destId="{5A5FFA88-C948-4069-8E93-59FA12366E83}" srcOrd="18" destOrd="0" presId="urn:microsoft.com/office/officeart/2005/8/layout/target3"/>
    <dgm:cxn modelId="{B6810E67-1E63-4450-A445-2E570276F34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=""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baseline="0" dirty="0" smtClean="0">
              <a:solidFill>
                <a:schemeClr val="tx2"/>
              </a:solidFill>
            </a:rPr>
            <a:t>NÁZEV ŠKOLY: </a:t>
          </a:r>
          <a:r>
            <a:rPr lang="cs-CZ" sz="1000" kern="1200" dirty="0" smtClean="0">
              <a:solidFill>
                <a:schemeClr val="tx2"/>
              </a:solidFill>
            </a:rPr>
            <a:t>Základní škola, Uherský Ostroh, okres Uherské Hradiště, příspěvková organizace</a:t>
          </a:r>
          <a:endParaRPr lang="cs-CZ" sz="1000" kern="1200" baseline="0" dirty="0">
            <a:solidFill>
              <a:schemeClr val="tx2"/>
            </a:solidFill>
          </a:endParaRPr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AUTOR: Mgr. Jana </a:t>
          </a:r>
          <a:r>
            <a:rPr lang="cs-CZ" sz="2000" kern="1200" dirty="0" err="1" smtClean="0">
              <a:solidFill>
                <a:schemeClr val="tx2"/>
              </a:solidFill>
            </a:rPr>
            <a:t>Pulcová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NÁZEV:</a:t>
          </a:r>
          <a:r>
            <a:rPr lang="cs-CZ" sz="2000" kern="1200" baseline="0" dirty="0" smtClean="0">
              <a:solidFill>
                <a:schemeClr val="tx2"/>
              </a:solidFill>
            </a:rPr>
            <a:t> VY_32_INOVACE_12_Z_01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TÉMA: </a:t>
          </a:r>
          <a:r>
            <a:rPr lang="cs-CZ" sz="2000" kern="1200" dirty="0" smtClean="0">
              <a:solidFill>
                <a:schemeClr val="tx2"/>
              </a:solidFill>
            </a:rPr>
            <a:t>Vodstvo </a:t>
          </a:r>
          <a:r>
            <a:rPr lang="cs-CZ" sz="2000" kern="1200" dirty="0" smtClean="0">
              <a:solidFill>
                <a:schemeClr val="tx2"/>
              </a:solidFill>
            </a:rPr>
            <a:t>České republiky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4000"/>
              </a:schemeClr>
            </a:gs>
            <a:gs pos="49000">
              <a:schemeClr val="accent1">
                <a:hueOff val="0"/>
                <a:satOff val="0"/>
                <a:lumOff val="0"/>
                <a:alphaOff val="0"/>
                <a:tint val="96000"/>
                <a:shade val="84000"/>
                <a:satMod val="110000"/>
              </a:schemeClr>
            </a:gs>
            <a:gs pos="49100">
              <a:schemeClr val="accent1">
                <a:hueOff val="0"/>
                <a:satOff val="0"/>
                <a:lumOff val="0"/>
                <a:alphaOff val="0"/>
                <a:shade val="55000"/>
                <a:satMod val="150000"/>
              </a:schemeClr>
            </a:gs>
            <a:gs pos="92000">
              <a:schemeClr val="accent1">
                <a:hueOff val="0"/>
                <a:satOff val="0"/>
                <a:lumOff val="0"/>
                <a:alphaOff val="0"/>
                <a:tint val="98000"/>
                <a:shade val="90000"/>
                <a:satMod val="128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90000"/>
                <a:shade val="97000"/>
                <a:satMod val="128000"/>
              </a:schemeClr>
            </a:gs>
          </a:gsLst>
          <a:lin ang="5400000" scaled="1"/>
        </a:gradFill>
        <a:ln>
          <a:noFill/>
        </a:ln>
        <a:effectLst>
          <a:outerShdw blurRad="39000" dist="25400" dir="5400000" rotWithShape="0">
            <a:schemeClr val="accent1"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500000"/>
          </a:lightRig>
        </a:scene3d>
        <a:sp3d extrusionH="127000" prstMaterial="powder">
          <a:bevelT w="50800" h="635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143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39000" dist="25400" dir="5400000" rotWithShape="0">
            <a:schemeClr val="lt1">
              <a:alpha val="90000"/>
              <a:hueOff val="0"/>
              <a:satOff val="0"/>
              <a:lumOff val="0"/>
              <a:alphaOff val="0"/>
              <a:shade val="33000"/>
              <a:alpha val="83000"/>
            </a:scheme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solidFill>
                <a:schemeClr val="tx2"/>
              </a:solidFill>
            </a:rPr>
            <a:t>ČÍSLO PROJEKTU: CZ.1.07/1.4.00/21.1616 </a:t>
          </a:r>
          <a:endParaRPr lang="cs-CZ" sz="2000" kern="1200" dirty="0">
            <a:solidFill>
              <a:schemeClr val="tx2"/>
            </a:solidFill>
          </a:endParaRPr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C727B8-9035-4A0B-9A95-40FD93081C76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9B8DEA9-E01F-4221-9337-6BDD9040CCC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229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8132E67-41D6-4935-9A56-E56F652CA20B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12</a:t>
            </a:fld>
            <a:endParaRPr lang="cs-CZ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13</a:t>
            </a:fld>
            <a:endParaRPr lang="cs-CZ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14</a:t>
            </a:fld>
            <a:endParaRPr lang="cs-CZ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9B8DEA9-E01F-4221-9337-6BDD9040CCC6}" type="slidenum">
              <a:rPr lang="cs-CZ" smtClean="0"/>
              <a:pPr/>
              <a:t>15</a:t>
            </a:fld>
            <a:endParaRPr lang="cs-CZ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9FFA04-A2C0-42A6-A924-3C02E56856B9}" type="slidenum">
              <a:rPr lang="cs-CZ" smtClean="0"/>
              <a:pPr/>
              <a:t>16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>
    <p:diamond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>
    <p:diamond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diamond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15D31ECA-331E-41BB-89C4-E1E3FE9F7302}" type="datetimeFigureOut">
              <a:rPr lang="cs-CZ" smtClean="0"/>
              <a:pPr/>
              <a:t>19.12.2011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E618E395-50B1-4A15-A79D-16733B9B3952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>
    <p:diamond/>
  </p:transition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diagramData" Target="../diagrams/data1.xml"/><Relationship Id="rId7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EgBGpelPFCE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C9tGy2uX77c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4.png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png"/><Relationship Id="rId4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/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3" name="Obrázek 4"/>
          <p:cNvPicPr>
            <a:picLocks noChangeAspect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diamond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282" y="1609416"/>
            <a:ext cx="7786742" cy="484632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Tento digitální učební materiál je určený pro výklad učiva ZEMĚPISU 9. ročníku.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Je vytvořen v programu Microsoft PowerPoint.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Obsahuje základní přehled učiva, dále pokračuje opakováním látky pro zpětnou vazbu.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Vhodný doplňující materiál je nástěnná mapa České republiky. 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ctr"/>
          <a:lstStyle/>
          <a:p>
            <a:pPr algn="ctr"/>
            <a:r>
              <a:rPr lang="cs-CZ" dirty="0" smtClean="0"/>
              <a:t>Vodstvo české republiky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 anchor="ctr"/>
          <a:lstStyle/>
          <a:p>
            <a:pPr algn="ctr"/>
            <a:r>
              <a:rPr lang="cs-CZ" dirty="0" smtClean="0">
                <a:solidFill>
                  <a:schemeClr val="accent4"/>
                </a:solidFill>
              </a:rPr>
              <a:t>Učivo pro 9. ročník </a:t>
            </a:r>
            <a:endParaRPr lang="cs-CZ" dirty="0">
              <a:solidFill>
                <a:schemeClr val="accent4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320040"/>
            <a:ext cx="7267604" cy="1143000"/>
          </a:xfrm>
        </p:spPr>
        <p:txBody>
          <a:bodyPr/>
          <a:lstStyle/>
          <a:p>
            <a:r>
              <a:rPr lang="cs-CZ" dirty="0" smtClean="0"/>
              <a:t>VODSTVO ČESKÉ REPUBLIKY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7239000" cy="484632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územím prochází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hlavní evropské </a:t>
            </a:r>
            <a:r>
              <a:rPr lang="cs-CZ" b="1" dirty="0" err="1" smtClean="0">
                <a:solidFill>
                  <a:schemeClr val="bg2">
                    <a:lumMod val="50000"/>
                  </a:schemeClr>
                </a:solidFill>
              </a:rPr>
              <a:t>rozvodí</a:t>
            </a:r>
            <a:endParaRPr lang="cs-CZ" b="1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většina řek zde má pramen a odvádí vodu jinam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území je rozděleno na tři </a:t>
            </a:r>
            <a:r>
              <a:rPr lang="cs-CZ" b="1" dirty="0" smtClean="0">
                <a:solidFill>
                  <a:schemeClr val="bg2">
                    <a:lumMod val="50000"/>
                  </a:schemeClr>
                </a:solidFill>
              </a:rPr>
              <a:t>úmoří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úmoří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 Severního moře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úmoří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Baltského moře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úmoří </a:t>
            </a:r>
            <a:r>
              <a:rPr lang="cs-CZ" b="1" dirty="0" smtClean="0">
                <a:solidFill>
                  <a:schemeClr val="accent4">
                    <a:lumMod val="75000"/>
                  </a:schemeClr>
                </a:solidFill>
              </a:rPr>
              <a:t>Černého moře</a:t>
            </a:r>
            <a:endParaRPr lang="cs-CZ" b="1" dirty="0">
              <a:solidFill>
                <a:schemeClr val="accent4">
                  <a:lumMod val="75000"/>
                </a:schemeClr>
              </a:solidFill>
            </a:endParaRPr>
          </a:p>
        </p:txBody>
      </p:sp>
      <p:pic>
        <p:nvPicPr>
          <p:cNvPr id="3076" name="Picture 4" descr="C:\Documents and Settings\ZŠ\Local Settings\Temporary Internet Files\Content.IE5\VBKN6ZEF\MP900407509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86446" y="3643314"/>
            <a:ext cx="1762982" cy="264318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6000760" y="6143644"/>
            <a:ext cx="128588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moře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3078" name="Picture 6" descr="C:\Documents and Settings\ZŠ\Local Settings\Temporary Internet Files\Content.IE5\I73QV849\MP9004023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6578" y="571480"/>
            <a:ext cx="1325638" cy="106051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10" name="TextovéPole 9"/>
          <p:cNvSpPr txBox="1"/>
          <p:nvPr/>
        </p:nvSpPr>
        <p:spPr>
          <a:xfrm>
            <a:off x="6929454" y="1571612"/>
            <a:ext cx="92869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řeka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7" grpId="0"/>
      <p:bldP spid="10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4215" b="3186"/>
          <a:stretch>
            <a:fillRect/>
          </a:stretch>
        </p:blipFill>
        <p:spPr bwMode="auto">
          <a:xfrm>
            <a:off x="4446546" y="0"/>
            <a:ext cx="3509830" cy="21328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020728"/>
          </a:xfrm>
        </p:spPr>
        <p:txBody>
          <a:bodyPr/>
          <a:lstStyle/>
          <a:p>
            <a:r>
              <a:rPr lang="cs-CZ" dirty="0" smtClean="0"/>
              <a:t>hlavní říční osy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060848"/>
            <a:ext cx="6696744" cy="4608512"/>
          </a:xfrm>
        </p:spPr>
        <p:txBody>
          <a:bodyPr>
            <a:normAutofit fontScale="925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řeka Labe (370 km) s řekou Vltavou (433 km)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 Čechách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odvádí 63,3% vody do Severního moře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řeka Morava (246 km) s řekou Dyjí (306 km)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na Moravě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odvádí 27,3% vody do Černého moře</a:t>
            </a:r>
          </a:p>
          <a:p>
            <a:pPr>
              <a:buNone/>
            </a:pPr>
            <a:endParaRPr lang="cs-CZ" dirty="0" smtClean="0">
              <a:solidFill>
                <a:schemeClr val="bg2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bg2">
                    <a:lumMod val="50000"/>
                  </a:schemeClr>
                </a:solidFill>
              </a:rPr>
              <a:t>řeka Odra (135 km) s řekou Opavou (131 km)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ve Slezsku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odvádí 9,3% vody do Baltského moře</a:t>
            </a: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8000"/>
                            </p:stCondLst>
                            <p:childTnLst>
                              <p:par>
                                <p:cTn id="2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10000"/>
                            </p:stCondLst>
                            <p:childTnLst>
                              <p:par>
                                <p:cTn id="2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2000"/>
                            </p:stCondLst>
                            <p:childTnLst>
                              <p:par>
                                <p:cTn id="32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14000"/>
                            </p:stCondLst>
                            <p:childTnLst>
                              <p:par>
                                <p:cTn id="3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6000"/>
                            </p:stCondLst>
                            <p:childTnLst>
                              <p:par>
                                <p:cTn id="40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18000"/>
                            </p:stCondLst>
                            <p:childTnLst>
                              <p:par>
                                <p:cTn id="44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říční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7572428" cy="5027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řeka Labe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pramení na Labské louce 1387 m.</a:t>
            </a:r>
            <a:r>
              <a:rPr lang="cs-CZ" dirty="0" err="1" smtClean="0">
                <a:solidFill>
                  <a:schemeClr val="accent4"/>
                </a:solidFill>
              </a:rPr>
              <a:t>n.m</a:t>
            </a:r>
            <a:r>
              <a:rPr lang="cs-CZ" dirty="0" smtClean="0">
                <a:solidFill>
                  <a:schemeClr val="accent4"/>
                </a:solidFill>
              </a:rPr>
              <a:t>.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délka (v ČR) 370 km, celkem 1122 km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plocha povodí 50762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protéká Královéhradeckým, Pardubickým, Středočeským a Ústeckým krajem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ústí do Severního moře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pPr lvl="1">
              <a:buFont typeface="Wingdings" pitchFamily="2" charset="2"/>
              <a:buChar char="Ø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43372" y="4357694"/>
            <a:ext cx="3080428" cy="204848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81037" y="4357694"/>
            <a:ext cx="2690831" cy="201812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14942" y="142852"/>
            <a:ext cx="2047889" cy="153591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292080" y="1628800"/>
            <a:ext cx="19442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řeka na soutoku s Bílinou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115616" y="6237312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soutok řeky a Úpy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499992" y="6309320"/>
            <a:ext cx="230425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Labe poblíž Děčína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6000"/>
                            </p:stCondLst>
                            <p:childTnLst>
                              <p:par>
                                <p:cTn id="38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8000"/>
                            </p:stCondLst>
                            <p:childTnLst>
                              <p:par>
                                <p:cTn id="4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0"/>
                            </p:stCondLst>
                            <p:childTnLst>
                              <p:par>
                                <p:cTn id="46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říční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7715304" cy="5027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řeka Vltava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pramení na Šumavě (Teplá a Studená Vltava)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nejdelší řeka v ČR (433 km)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plocha povodí 28098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protéká Jihočeským, Středočeským krajem a Prahou)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  <a:hlinkClick r:id="rId3"/>
              </a:rPr>
              <a:t>ústí do řeky Labe u Mělníka</a:t>
            </a:r>
            <a:endParaRPr lang="cs-CZ" dirty="0" smtClean="0">
              <a:solidFill>
                <a:schemeClr val="tx2"/>
              </a:solidFill>
            </a:endParaRP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 lvl="1">
              <a:buNone/>
            </a:pPr>
            <a:endParaRPr lang="cs-CZ" dirty="0" smtClean="0">
              <a:solidFill>
                <a:schemeClr val="tx2"/>
              </a:solidFill>
            </a:endParaRPr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00374" y="4214818"/>
            <a:ext cx="2457180" cy="2305053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572000" y="4214818"/>
            <a:ext cx="3048022" cy="22860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55723" y="261700"/>
            <a:ext cx="2261535" cy="151111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1043608" y="6381328"/>
            <a:ext cx="216024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řeka před nádrží Lipno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644008" y="6381328"/>
            <a:ext cx="29523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meandr typický pro střední tok Vltavy</a:t>
            </a:r>
            <a:endParaRPr lang="cs-CZ" sz="1200" dirty="0">
              <a:solidFill>
                <a:schemeClr val="tx2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220072" y="1628800"/>
            <a:ext cx="18722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soutok Labe a Vltavy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říční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7572428" cy="5027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řeka Morava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pramení pod Králickým Sněžníkem (1370 m.</a:t>
            </a:r>
            <a:r>
              <a:rPr lang="cs-CZ" dirty="0" err="1" smtClean="0">
                <a:solidFill>
                  <a:schemeClr val="accent4"/>
                </a:solidFill>
              </a:rPr>
              <a:t>n.m</a:t>
            </a:r>
            <a:r>
              <a:rPr lang="cs-CZ" dirty="0" smtClean="0">
                <a:solidFill>
                  <a:schemeClr val="accent4"/>
                </a:solidFill>
              </a:rPr>
              <a:t>.)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délka 246 km (v ČR), celkem 358 km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plocha povodí 24110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protéká Pardubickým, Olomouckým, </a:t>
            </a:r>
            <a:r>
              <a:rPr lang="cs-CZ" dirty="0" smtClean="0">
                <a:solidFill>
                  <a:schemeClr val="accent4"/>
                </a:solidFill>
                <a:hlinkClick r:id="rId3"/>
              </a:rPr>
              <a:t>Zlínským</a:t>
            </a:r>
            <a:r>
              <a:rPr lang="cs-CZ" dirty="0" smtClean="0">
                <a:solidFill>
                  <a:schemeClr val="accent4"/>
                </a:solidFill>
              </a:rPr>
              <a:t> a  Jihomoravským krajem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ústí do Dunaje</a:t>
            </a:r>
          </a:p>
          <a:p>
            <a:pPr lvl="1">
              <a:buNone/>
            </a:pPr>
            <a:endParaRPr lang="cs-CZ" dirty="0" smtClean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4500569"/>
            <a:ext cx="2643206" cy="19824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214414" y="6429396"/>
            <a:ext cx="192882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řeka u Bzence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286248" y="4500570"/>
            <a:ext cx="2857520" cy="196129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4786314" y="6429396"/>
            <a:ext cx="1785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ústí řeky do Dunaje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72066" y="142852"/>
            <a:ext cx="1881186" cy="141089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286380" y="1500174"/>
            <a:ext cx="142876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jez u Otrokovic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822944"/>
          </a:xfrm>
        </p:spPr>
        <p:txBody>
          <a:bodyPr/>
          <a:lstStyle/>
          <a:p>
            <a:r>
              <a:rPr lang="cs-CZ" dirty="0" smtClean="0"/>
              <a:t>říční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428736"/>
            <a:ext cx="7410480" cy="5027000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řeka Odra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pramení v Oderských vrších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délka 135 km (v ČR), celkem 860 km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plocha povodí 5809 km</a:t>
            </a:r>
            <a:r>
              <a:rPr lang="cs-CZ" baseline="30000" dirty="0" smtClean="0">
                <a:solidFill>
                  <a:schemeClr val="accent4"/>
                </a:solidFill>
              </a:rPr>
              <a:t>2</a:t>
            </a:r>
            <a:r>
              <a:rPr lang="cs-CZ" dirty="0" smtClean="0">
                <a:solidFill>
                  <a:schemeClr val="accent4"/>
                </a:solidFill>
              </a:rPr>
              <a:t> 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protéká Olomouckým a Moravskoslezským krajem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ústí do Štětínského zálivu (Baltské moře)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>
              <a:solidFill>
                <a:schemeClr val="accent4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1538" y="4286256"/>
            <a:ext cx="2643206" cy="198240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1428728" y="6215082"/>
            <a:ext cx="178595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řeka u Ostravy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00562" y="4286256"/>
            <a:ext cx="2643206" cy="198240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7" name="TextovéPole 6"/>
          <p:cNvSpPr txBox="1"/>
          <p:nvPr/>
        </p:nvSpPr>
        <p:spPr>
          <a:xfrm>
            <a:off x="5072066" y="6215082"/>
            <a:ext cx="15716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soutok Odry s Nisou</a:t>
            </a:r>
            <a:endParaRPr lang="cs-CZ" sz="1200" dirty="0">
              <a:solidFill>
                <a:schemeClr val="tx2"/>
              </a:solidFill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00628" y="214290"/>
            <a:ext cx="2095500" cy="1571625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9" name="TextovéPole 8"/>
          <p:cNvSpPr txBox="1"/>
          <p:nvPr/>
        </p:nvSpPr>
        <p:spPr>
          <a:xfrm>
            <a:off x="5357818" y="1714488"/>
            <a:ext cx="135732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 smtClean="0">
                <a:solidFill>
                  <a:schemeClr val="tx2"/>
                </a:solidFill>
              </a:rPr>
              <a:t>Odra v Německu</a:t>
            </a:r>
            <a:endParaRPr lang="cs-CZ" sz="1200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4000"/>
                            </p:stCondLst>
                            <p:childTnLst>
                              <p:par>
                                <p:cTn id="34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6000"/>
                            </p:stCondLst>
                            <p:childTnLst>
                              <p:par>
                                <p:cTn id="41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7" grpId="0"/>
      <p:bldP spid="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Co znamená pojem hlavní evropské </a:t>
            </a:r>
            <a:r>
              <a:rPr lang="cs-CZ" dirty="0" err="1" smtClean="0">
                <a:solidFill>
                  <a:schemeClr val="tx2"/>
                </a:solidFill>
              </a:rPr>
              <a:t>rozvodí</a:t>
            </a:r>
            <a:r>
              <a:rPr lang="cs-CZ" dirty="0" smtClean="0">
                <a:solidFill>
                  <a:schemeClr val="tx2"/>
                </a:solidFill>
              </a:rPr>
              <a:t>?</a:t>
            </a:r>
          </a:p>
          <a:p>
            <a:pPr>
              <a:buNone/>
            </a:pPr>
            <a:r>
              <a:rPr lang="cs-CZ" dirty="0" smtClean="0">
                <a:solidFill>
                  <a:schemeClr val="tx2"/>
                </a:solidFill>
              </a:rPr>
              <a:t>...............................................................................................................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Vysvětli, proč je mapa rozdělena na 3 části:</a:t>
            </a:r>
            <a:endParaRPr lang="cs-CZ" dirty="0">
              <a:solidFill>
                <a:schemeClr val="tx2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4215" r="-2471" b="3186"/>
          <a:stretch>
            <a:fillRect/>
          </a:stretch>
        </p:blipFill>
        <p:spPr bwMode="auto">
          <a:xfrm>
            <a:off x="1619672" y="3789040"/>
            <a:ext cx="4740616" cy="2808313"/>
          </a:xfrm>
          <a:prstGeom prst="snip1Rect">
            <a:avLst>
              <a:gd name="adj" fmla="val 50000"/>
            </a:avLst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860032" y="3861048"/>
            <a:ext cx="792088" cy="576064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Doplň: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Severního moře je odváděno …… % vody, a to  řekami …………. a …………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………………. moře odvádí řeka Morava s řekou ……………. 27,3 % vody.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 Slezsku tečou řeky …………. a Opava, které odvádějí …… % vody do ………………… moře.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258984"/>
          </a:xfrm>
        </p:spPr>
        <p:txBody>
          <a:bodyPr>
            <a:normAutofit fontScale="92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v ČR je nejdelší?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Kde pramení řeka Labe?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Kam ústí řeka Morava?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Kterými kraji v ČR protéká řeka Odra?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má největší plochu povodí?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pramení na Šumavě, jak se její  pramen(y) jmenuje(í)?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Protéká řeka Morava Pardubickým krajem? 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accent5">
                <a:shade val="45000"/>
                <a:satMod val="135000"/>
              </a:schemeClr>
              <a:prstClr val="white"/>
            </a:duotone>
          </a:blip>
          <a:srcRect l="4215" r="-2471" b="3186"/>
          <a:stretch>
            <a:fillRect/>
          </a:stretch>
        </p:blipFill>
        <p:spPr bwMode="auto">
          <a:xfrm>
            <a:off x="1979712" y="4149080"/>
            <a:ext cx="4176464" cy="2474113"/>
          </a:xfrm>
          <a:prstGeom prst="snip1Rect">
            <a:avLst>
              <a:gd name="adj" fmla="val 50000"/>
            </a:avLst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427168" cy="5114968"/>
          </a:xfrm>
        </p:spPr>
        <p:txBody>
          <a:bodyPr>
            <a:normAutofit lnSpcReduction="1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Co znamená pojem hlavní evropské </a:t>
            </a:r>
            <a:r>
              <a:rPr lang="cs-CZ" dirty="0" err="1" smtClean="0">
                <a:solidFill>
                  <a:schemeClr val="tx2"/>
                </a:solidFill>
              </a:rPr>
              <a:t>rozvodí</a:t>
            </a:r>
            <a:r>
              <a:rPr lang="cs-CZ" dirty="0" smtClean="0">
                <a:solidFill>
                  <a:schemeClr val="tx2"/>
                </a:solidFill>
              </a:rPr>
              <a:t>?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ODPOVĚĎ: Řeky pramení v České republice, ale odvádí vodu také z jiných států do moří</a:t>
            </a:r>
            <a:endParaRPr lang="cs-CZ" sz="2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Vysvětli, proč je mapa rozdělena na 3 části:</a:t>
            </a: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ODPOVĚĎ: ČR je rozdělena na tři úmoří, tzn. voda je odváděna do tří různých moří.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       		</a:t>
            </a:r>
          </a:p>
          <a:p>
            <a:pPr>
              <a:buNone/>
            </a:pPr>
            <a:endParaRPr lang="cs-CZ" sz="2400" dirty="0" smtClean="0">
              <a:solidFill>
                <a:srgbClr val="FF000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FF0000"/>
                </a:solidFill>
              </a:rPr>
              <a:t>							 							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788024" y="4221088"/>
            <a:ext cx="648072" cy="504056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bg1"/>
              </a:solidFill>
            </a:endParaRPr>
          </a:p>
        </p:txBody>
      </p:sp>
      <p:cxnSp>
        <p:nvCxnSpPr>
          <p:cNvPr id="8" name="Přímá spojovací šipka 7"/>
          <p:cNvCxnSpPr/>
          <p:nvPr/>
        </p:nvCxnSpPr>
        <p:spPr>
          <a:xfrm>
            <a:off x="755576" y="4869160"/>
            <a:ext cx="2520280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10800000">
            <a:off x="4932040" y="5877272"/>
            <a:ext cx="223224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rot="10800000">
            <a:off x="5076056" y="5013176"/>
            <a:ext cx="1872208" cy="15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ovéPole 14"/>
          <p:cNvSpPr txBox="1"/>
          <p:nvPr/>
        </p:nvSpPr>
        <p:spPr>
          <a:xfrm>
            <a:off x="5364088" y="4653136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úmoří Baltského moře</a:t>
            </a:r>
            <a:endParaRPr lang="cs-CZ" sz="1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012160" y="5517232"/>
            <a:ext cx="1872208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úmoří Černého moře </a:t>
            </a:r>
            <a:endParaRPr lang="cs-CZ" sz="1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611560" y="4509120"/>
            <a:ext cx="2016224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>
                <a:solidFill>
                  <a:srgbClr val="FF0000"/>
                </a:solidFill>
              </a:rPr>
              <a:t>úmoří Severního moře</a:t>
            </a:r>
            <a:endParaRPr lang="cs-CZ" sz="1400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000"/>
                            </p:stCondLst>
                            <p:childTnLst>
                              <p:par>
                                <p:cTn id="26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8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8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5" grpId="0"/>
      <p:bldP spid="16" grpId="0"/>
      <p:bldP spid="20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Doplň:</a:t>
            </a: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Severního moře je odváděno </a:t>
            </a:r>
            <a:r>
              <a:rPr lang="cs-CZ" sz="2400" dirty="0" smtClean="0">
                <a:solidFill>
                  <a:srgbClr val="FF0000"/>
                </a:solidFill>
              </a:rPr>
              <a:t>63,3</a:t>
            </a:r>
            <a:r>
              <a:rPr lang="cs-CZ" dirty="0" smtClean="0">
                <a:solidFill>
                  <a:schemeClr val="accent4"/>
                </a:solidFill>
              </a:rPr>
              <a:t> % vody, a to  řekami </a:t>
            </a:r>
            <a:r>
              <a:rPr lang="cs-CZ" sz="2400" dirty="0" smtClean="0">
                <a:solidFill>
                  <a:srgbClr val="FF0000"/>
                </a:solidFill>
              </a:rPr>
              <a:t>Labe</a:t>
            </a:r>
            <a:r>
              <a:rPr lang="cs-CZ" dirty="0" smtClean="0">
                <a:solidFill>
                  <a:schemeClr val="accent4"/>
                </a:solidFill>
              </a:rPr>
              <a:t> a </a:t>
            </a:r>
            <a:r>
              <a:rPr lang="cs-CZ" sz="2400" dirty="0" smtClean="0">
                <a:solidFill>
                  <a:srgbClr val="FF0000"/>
                </a:solidFill>
              </a:rPr>
              <a:t>Vltava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Do </a:t>
            </a:r>
            <a:r>
              <a:rPr lang="cs-CZ" sz="2400" dirty="0" smtClean="0">
                <a:solidFill>
                  <a:srgbClr val="FF0000"/>
                </a:solidFill>
              </a:rPr>
              <a:t>Černého</a:t>
            </a:r>
            <a:r>
              <a:rPr lang="cs-CZ" dirty="0" smtClean="0">
                <a:solidFill>
                  <a:schemeClr val="accent4"/>
                </a:solidFill>
              </a:rPr>
              <a:t> moře odvádí řeka Morava s řekou </a:t>
            </a:r>
            <a:r>
              <a:rPr lang="cs-CZ" sz="2400" dirty="0" smtClean="0">
                <a:solidFill>
                  <a:srgbClr val="FF0000"/>
                </a:solidFill>
              </a:rPr>
              <a:t>Dyjí</a:t>
            </a:r>
            <a:r>
              <a:rPr lang="cs-CZ" dirty="0" smtClean="0">
                <a:solidFill>
                  <a:schemeClr val="accent4"/>
                </a:solidFill>
              </a:rPr>
              <a:t> 27,3 % vody.</a:t>
            </a:r>
          </a:p>
          <a:p>
            <a:pPr lvl="1">
              <a:buNone/>
            </a:pPr>
            <a:endParaRPr lang="cs-CZ" dirty="0" smtClean="0">
              <a:solidFill>
                <a:schemeClr val="accent4"/>
              </a:solidFill>
            </a:endParaRPr>
          </a:p>
          <a:p>
            <a:pPr lvl="1">
              <a:buFont typeface="Wingdings" pitchFamily="2" charset="2"/>
              <a:buChar char="Ø"/>
            </a:pPr>
            <a:r>
              <a:rPr lang="cs-CZ" dirty="0" smtClean="0">
                <a:solidFill>
                  <a:schemeClr val="accent4"/>
                </a:solidFill>
              </a:rPr>
              <a:t>Ve Slezsku tečou řeky </a:t>
            </a:r>
            <a:r>
              <a:rPr lang="cs-CZ" sz="2400" dirty="0" smtClean="0">
                <a:solidFill>
                  <a:srgbClr val="FF0000"/>
                </a:solidFill>
              </a:rPr>
              <a:t>Odra</a:t>
            </a:r>
            <a:r>
              <a:rPr lang="cs-CZ" dirty="0" smtClean="0">
                <a:solidFill>
                  <a:schemeClr val="accent4"/>
                </a:solidFill>
              </a:rPr>
              <a:t> a Opava, které odvádějí </a:t>
            </a:r>
            <a:r>
              <a:rPr lang="cs-CZ" sz="2400" dirty="0" smtClean="0">
                <a:solidFill>
                  <a:srgbClr val="FF0000"/>
                </a:solidFill>
              </a:rPr>
              <a:t>9,3</a:t>
            </a:r>
            <a:r>
              <a:rPr lang="cs-CZ" dirty="0" smtClean="0">
                <a:solidFill>
                  <a:schemeClr val="accent4"/>
                </a:solidFill>
              </a:rPr>
              <a:t> % vody do </a:t>
            </a:r>
            <a:r>
              <a:rPr lang="cs-CZ" sz="2400" dirty="0" smtClean="0">
                <a:solidFill>
                  <a:srgbClr val="FF0000"/>
                </a:solidFill>
              </a:rPr>
              <a:t>Baltského </a:t>
            </a:r>
            <a:r>
              <a:rPr lang="cs-CZ" dirty="0" smtClean="0">
                <a:solidFill>
                  <a:schemeClr val="accent4"/>
                </a:solidFill>
              </a:rPr>
              <a:t>moře.</a:t>
            </a:r>
          </a:p>
          <a:p>
            <a:pPr lvl="1">
              <a:buFont typeface="Wingdings" pitchFamily="2" charset="2"/>
              <a:buChar char="Ø"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8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732696"/>
          </a:xfrm>
        </p:spPr>
        <p:txBody>
          <a:bodyPr/>
          <a:lstStyle/>
          <a:p>
            <a:r>
              <a:rPr lang="cs-CZ" dirty="0" smtClean="0"/>
              <a:t>Vodstvo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7239000" cy="5472608"/>
          </a:xfrm>
        </p:spPr>
        <p:txBody>
          <a:bodyPr>
            <a:normAutofit fontScale="775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v ČR je nejdelší? </a:t>
            </a:r>
            <a:r>
              <a:rPr lang="cs-CZ" dirty="0" smtClean="0">
                <a:solidFill>
                  <a:srgbClr val="FF0000"/>
                </a:solidFill>
              </a:rPr>
              <a:t>Vltava (433 km)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Kde pramení řeka Labe? </a:t>
            </a:r>
            <a:r>
              <a:rPr lang="cs-CZ" dirty="0" smtClean="0">
                <a:solidFill>
                  <a:srgbClr val="FF0000"/>
                </a:solidFill>
              </a:rPr>
              <a:t>Na Labské Louce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Kam ústí řeka Morava? </a:t>
            </a:r>
            <a:r>
              <a:rPr lang="cs-CZ" dirty="0" smtClean="0">
                <a:solidFill>
                  <a:srgbClr val="FF0000"/>
                </a:solidFill>
              </a:rPr>
              <a:t>Ústí do Dunaje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Kterými kraji v ČR protéká řeka Odra? </a:t>
            </a:r>
            <a:r>
              <a:rPr lang="cs-CZ" sz="2800" dirty="0" smtClean="0">
                <a:solidFill>
                  <a:srgbClr val="FF0000"/>
                </a:solidFill>
              </a:rPr>
              <a:t>Olomouckým a Moravskoslezským krajem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má největší plochu povodí? </a:t>
            </a:r>
            <a:r>
              <a:rPr lang="cs-CZ" dirty="0" smtClean="0">
                <a:solidFill>
                  <a:srgbClr val="FF0000"/>
                </a:solidFill>
              </a:rPr>
              <a:t>Labe (50762 km</a:t>
            </a:r>
            <a:r>
              <a:rPr lang="cs-CZ" baseline="30000" dirty="0" smtClean="0">
                <a:solidFill>
                  <a:srgbClr val="FF0000"/>
                </a:solidFill>
              </a:rPr>
              <a:t>2</a:t>
            </a:r>
            <a:r>
              <a:rPr lang="cs-CZ" dirty="0" smtClean="0">
                <a:solidFill>
                  <a:srgbClr val="FF0000"/>
                </a:solidFill>
              </a:rPr>
              <a:t>)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Která řeka pramení na Šumavě, jak se její  pramen(y) jmenuje(í)? </a:t>
            </a:r>
            <a:r>
              <a:rPr lang="cs-CZ" dirty="0" smtClean="0">
                <a:solidFill>
                  <a:srgbClr val="FF0000"/>
                </a:solidFill>
              </a:rPr>
              <a:t>Vltava, 2 prameny – Teplá a Studená Vltava </a:t>
            </a:r>
          </a:p>
          <a:p>
            <a:pPr>
              <a:buFont typeface="Wingdings" pitchFamily="2" charset="2"/>
              <a:buChar char="Ø"/>
            </a:pPr>
            <a:endParaRPr lang="cs-CZ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Protéká řeka Morava Pardubickým krajem? </a:t>
            </a:r>
            <a:r>
              <a:rPr lang="cs-CZ" dirty="0" smtClean="0">
                <a:solidFill>
                  <a:srgbClr val="FF0000"/>
                </a:solidFill>
              </a:rPr>
              <a:t>Ano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8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537192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928670"/>
            <a:ext cx="7239000" cy="5786478"/>
          </a:xfrm>
        </p:spPr>
        <p:txBody>
          <a:bodyPr>
            <a:normAutofit fontScale="40000" lnSpcReduction="20000"/>
          </a:bodyPr>
          <a:lstStyle/>
          <a:p>
            <a:pPr>
              <a:buFont typeface="Wingdings" pitchFamily="2" charset="2"/>
              <a:buChar char="Ø"/>
            </a:pPr>
            <a:r>
              <a:rPr lang="cs-CZ" sz="2400" dirty="0" smtClean="0">
                <a:solidFill>
                  <a:schemeClr val="tx2"/>
                </a:solidFill>
              </a:rPr>
              <a:t>www.office.</a:t>
            </a:r>
            <a:r>
              <a:rPr lang="cs-CZ" sz="2400" dirty="0" err="1" smtClean="0">
                <a:solidFill>
                  <a:schemeClr val="tx2"/>
                </a:solidFill>
              </a:rPr>
              <a:t>microsoft.com</a:t>
            </a:r>
            <a:endParaRPr lang="cs-CZ" sz="2400" dirty="0" smtClean="0">
              <a:solidFill>
                <a:schemeClr val="tx2"/>
              </a:solidFill>
            </a:endParaRP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Povod</a:t>
            </a:r>
            <a:r>
              <a:rPr lang="cs-CZ" dirty="0" smtClean="0">
                <a:solidFill>
                  <a:schemeClr val="tx2"/>
                </a:solidFill>
              </a:rPr>
              <a:t>%C3%AD Labe Vltavy </a:t>
            </a:r>
            <a:r>
              <a:rPr lang="cs-CZ" dirty="0" err="1" smtClean="0">
                <a:solidFill>
                  <a:schemeClr val="tx2"/>
                </a:solidFill>
              </a:rPr>
              <a:t>Moravy.PNG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7. 2. 2011, 07:46 Náhled verze z 7. 2. 2011, 07:46 [cit. 2011-10-15]. Dostupné z WWW: &lt;http://cs.wikipedia.org/wiki/Soubor:Povod%C3%AD_Labe_Vltavy_Moravy.PNG&gt;.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Soubor:Labe </a:t>
            </a:r>
            <a:r>
              <a:rPr lang="cs-CZ" dirty="0" err="1" smtClean="0">
                <a:solidFill>
                  <a:schemeClr val="tx2"/>
                </a:solidFill>
              </a:rPr>
              <a:t>udoli.jpg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28. 8. 2005, 23:22 [cit. 2011-10-15]. Dostupné z WWW: &lt;http://cs.wikipedia.org/wiki/Soubor:Labe_udoli.jpg&gt;.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Soubor:Soutok Labe </a:t>
            </a:r>
            <a:r>
              <a:rPr lang="cs-CZ" dirty="0" err="1" smtClean="0">
                <a:solidFill>
                  <a:schemeClr val="tx2"/>
                </a:solidFill>
              </a:rPr>
              <a:t>Upa.jpg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7. 6. 2008, 23:35 Náhled verze z 7. 6. 2008, 23:35 [cit. 2011-10-15]. Dostupné z WWW: &lt;http://cs.wikipedia.org/wiki/Soubor:Soutok_Labe_Upa.jpg&gt;.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Usti</a:t>
            </a:r>
            <a:r>
              <a:rPr lang="cs-CZ" dirty="0" smtClean="0">
                <a:solidFill>
                  <a:schemeClr val="tx2"/>
                </a:solidFill>
              </a:rPr>
              <a:t> skala.</a:t>
            </a:r>
            <a:r>
              <a:rPr lang="cs-CZ" dirty="0" err="1" smtClean="0">
                <a:solidFill>
                  <a:schemeClr val="tx2"/>
                </a:solidFill>
              </a:rPr>
              <a:t>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20. 2. 2008, 20:15 [cit. 2011-10-15]. Dostupné z WWW: &lt;http://cs.wikipedia.org/wiki/Soubor:Usti_skala.jpg&gt;.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Moldau.jpg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5. 9. 2005, 18:58 [cit. 2011-10-15]. Dostupné z WWW: &lt;http://cs.wikipedia.org/wiki/Soubor:Moldau.jpg&gt;.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</a:t>
            </a:r>
            <a:r>
              <a:rPr lang="cs-CZ" dirty="0" err="1" smtClean="0">
                <a:solidFill>
                  <a:schemeClr val="tx2"/>
                </a:solidFill>
              </a:rPr>
              <a:t>Stechovice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reservoir</a:t>
            </a:r>
            <a:r>
              <a:rPr lang="cs-CZ" dirty="0" smtClean="0">
                <a:solidFill>
                  <a:schemeClr val="tx2"/>
                </a:solidFill>
              </a:rPr>
              <a:t> Vltava 7328.JPG.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18. 6. 2007, 21:46 [cit. 2011-10-15]. Dostupné z WWW: &lt;http://cs.wikipedia.org/wiki/Soubor:Stechovice_reservoir_Vltava_7328.JPG&gt;.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Soubor:MOLDAU3.jpg.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18. 6. 2008, 01:41 Náhled verze z 18. 6. 2008, 01:41 [cit. 2011-10-15]. Dostupné z WWW: &lt;http://cs.wikipedia.org/wiki/Soubor:MOLDAU3.jpg&gt;.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Soubor:Morava reka.JPG.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25. 3. 2006, 11:50 [cit. 2011-10-15]. Dostupné z WWW: &lt;http://cs.wikipedia.org/wiki/Soubor:Morava_reka.JPG&gt;.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Soubor:Jez Morava 1.jpg.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6. 6. 2006, 19:23 [cit. 2011-10-15]. Dostupné z WWW: &lt;http://cs.wikipedia.org/wiki/Soubor:Jez_Morava_1.jpg&gt;.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Soubor:Morava </a:t>
            </a:r>
            <a:r>
              <a:rPr lang="cs-CZ" dirty="0" err="1" smtClean="0">
                <a:solidFill>
                  <a:schemeClr val="tx2"/>
                </a:solidFill>
              </a:rPr>
              <a:t>meet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Danube</a:t>
            </a:r>
            <a:r>
              <a:rPr lang="cs-CZ" dirty="0" smtClean="0">
                <a:solidFill>
                  <a:schemeClr val="tx2"/>
                </a:solidFill>
              </a:rPr>
              <a:t> 2.jpg.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12. 4. 2009, 20:58 [cit. 2011-10-15]. Dostupné z WWW: &lt;http://cs.wikipedia.org/wiki/Soubor:Morava_meet_Danube_2.jpg&gt;.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Soubor:Oder </a:t>
            </a:r>
            <a:r>
              <a:rPr lang="cs-CZ" dirty="0" err="1" smtClean="0">
                <a:solidFill>
                  <a:schemeClr val="tx2"/>
                </a:solidFill>
              </a:rPr>
              <a:t>bei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Kienitz.JPG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24. 2. 2005, 09:11 Náhled verze z 24. 2. 2005, 09:11 [cit. 2011-10-15]. Dostupné z WWW: &lt;http://cs.wikipedia.org/wiki/Soubor:Oder_bei_Kienitz.JPG&gt;.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Soubor:Oder </a:t>
            </a:r>
            <a:r>
              <a:rPr lang="cs-CZ" dirty="0" err="1" smtClean="0">
                <a:solidFill>
                  <a:schemeClr val="tx2"/>
                </a:solidFill>
              </a:rPr>
              <a:t>Fluss.jpg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18. 8. 2005, 07:37 [cit. 2011-10-15]. Dostupné z WWW: &lt;http://cs.wikipedia.org/wiki/Soubor:Oder_Fluss.jpg&gt;.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Soubor:Odra, </a:t>
            </a:r>
            <a:r>
              <a:rPr lang="cs-CZ" dirty="0" err="1" smtClean="0">
                <a:solidFill>
                  <a:schemeClr val="tx2"/>
                </a:solidFill>
              </a:rPr>
              <a:t>Ostrava</a:t>
            </a:r>
            <a:r>
              <a:rPr lang="cs-CZ" dirty="0" smtClean="0">
                <a:solidFill>
                  <a:schemeClr val="tx2"/>
                </a:solidFill>
              </a:rPr>
              <a:t>-</a:t>
            </a:r>
            <a:r>
              <a:rPr lang="cs-CZ" dirty="0" err="1" smtClean="0">
                <a:solidFill>
                  <a:schemeClr val="tx2"/>
                </a:solidFill>
              </a:rPr>
              <a:t>Koblov.jpg</a:t>
            </a:r>
            <a:r>
              <a:rPr lang="cs-CZ" dirty="0" smtClean="0">
                <a:solidFill>
                  <a:schemeClr val="tx2"/>
                </a:solidFill>
              </a:rPr>
              <a:t>. In </a:t>
            </a:r>
            <a:r>
              <a:rPr lang="cs-CZ" i="1" dirty="0" err="1" smtClean="0">
                <a:solidFill>
                  <a:schemeClr val="tx2"/>
                </a:solidFill>
              </a:rPr>
              <a:t>Wikipedia</a:t>
            </a:r>
            <a:r>
              <a:rPr lang="cs-CZ" i="1" dirty="0" smtClean="0">
                <a:solidFill>
                  <a:schemeClr val="tx2"/>
                </a:solidFill>
              </a:rPr>
              <a:t> : </a:t>
            </a:r>
            <a:r>
              <a:rPr lang="cs-CZ" i="1" dirty="0" err="1" smtClean="0">
                <a:solidFill>
                  <a:schemeClr val="tx2"/>
                </a:solidFill>
              </a:rPr>
              <a:t>the</a:t>
            </a:r>
            <a:r>
              <a:rPr lang="cs-CZ" i="1" dirty="0" smtClean="0">
                <a:solidFill>
                  <a:schemeClr val="tx2"/>
                </a:solidFill>
              </a:rPr>
              <a:t> free </a:t>
            </a:r>
            <a:r>
              <a:rPr lang="cs-CZ" i="1" dirty="0" err="1" smtClean="0">
                <a:solidFill>
                  <a:schemeClr val="tx2"/>
                </a:solidFill>
              </a:rPr>
              <a:t>encyclopedia</a:t>
            </a:r>
            <a:r>
              <a:rPr lang="cs-CZ" dirty="0" smtClean="0">
                <a:solidFill>
                  <a:schemeClr val="tx2"/>
                </a:solidFill>
              </a:rPr>
              <a:t> [online]. St. </a:t>
            </a:r>
            <a:r>
              <a:rPr lang="cs-CZ" dirty="0" err="1" smtClean="0">
                <a:solidFill>
                  <a:schemeClr val="tx2"/>
                </a:solidFill>
              </a:rPr>
              <a:t>Petersburg</a:t>
            </a:r>
            <a:r>
              <a:rPr lang="cs-CZ" dirty="0" smtClean="0">
                <a:solidFill>
                  <a:schemeClr val="tx2"/>
                </a:solidFill>
              </a:rPr>
              <a:t> (Florida) : </a:t>
            </a:r>
            <a:r>
              <a:rPr lang="cs-CZ" dirty="0" err="1" smtClean="0">
                <a:solidFill>
                  <a:schemeClr val="tx2"/>
                </a:solidFill>
              </a:rPr>
              <a:t>Wikipedia</a:t>
            </a:r>
            <a:r>
              <a:rPr lang="cs-CZ" dirty="0" smtClean="0">
                <a:solidFill>
                  <a:schemeClr val="tx2"/>
                </a:solidFill>
              </a:rPr>
              <a:t> </a:t>
            </a:r>
            <a:r>
              <a:rPr lang="cs-CZ" dirty="0" err="1" smtClean="0">
                <a:solidFill>
                  <a:schemeClr val="tx2"/>
                </a:solidFill>
              </a:rPr>
              <a:t>Foundation</a:t>
            </a:r>
            <a:r>
              <a:rPr lang="cs-CZ" dirty="0" smtClean="0">
                <a:solidFill>
                  <a:schemeClr val="tx2"/>
                </a:solidFill>
              </a:rPr>
              <a:t>, 23. 9. 2007, 21:41 Náhled verze z 23. 9. 2007, 21:41 [cit. 2011-10-15]. Dostupné z WWW: &lt;http://cs.wikipedia.org/wiki/Soubor:Odra,_Ostrava-Koblov.jpg&gt;.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>
                <a:solidFill>
                  <a:schemeClr val="tx2"/>
                </a:solidFill>
              </a:rPr>
              <a:t>dále: </a:t>
            </a:r>
            <a:r>
              <a:rPr lang="cs-CZ" smtClean="0">
                <a:solidFill>
                  <a:schemeClr val="tx2"/>
                </a:solidFill>
              </a:rPr>
              <a:t>vlastní autorské dílo</a:t>
            </a:r>
            <a:endParaRPr lang="cs-CZ" dirty="0">
              <a:solidFill>
                <a:schemeClr val="tx2"/>
              </a:solidFill>
            </a:endParaRPr>
          </a:p>
        </p:txBody>
      </p:sp>
    </p:spTree>
  </p:cSld>
  <p:clrMapOvr>
    <a:masterClrMapping/>
  </p:clrMapOvr>
  <p:transition>
    <p:diamond/>
  </p:transition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478</TotalTime>
  <Words>745</Words>
  <Application>Microsoft Office PowerPoint</Application>
  <PresentationFormat>Předvádění na obrazovce (4:3)</PresentationFormat>
  <Paragraphs>173</Paragraphs>
  <Slides>16</Slides>
  <Notes>16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Bohatý</vt:lpstr>
      <vt:lpstr>Snímek 1</vt:lpstr>
      <vt:lpstr>Anotace</vt:lpstr>
      <vt:lpstr>Vodstvo české republiky</vt:lpstr>
      <vt:lpstr>VODSTVO ČESKÉ REPUBLIKY</vt:lpstr>
      <vt:lpstr>hlavní říční osy</vt:lpstr>
      <vt:lpstr>říční soustava</vt:lpstr>
      <vt:lpstr>říční soustava</vt:lpstr>
      <vt:lpstr>říční soustava</vt:lpstr>
      <vt:lpstr>říční soustava</vt:lpstr>
      <vt:lpstr>Vodstvo opakování</vt:lpstr>
      <vt:lpstr>Vodstvo opakování</vt:lpstr>
      <vt:lpstr>Vodstvo opakování</vt:lpstr>
      <vt:lpstr>Vodstvo opakování</vt:lpstr>
      <vt:lpstr>Vodstvo opakování</vt:lpstr>
      <vt:lpstr>Vodstvo opakování</vt:lpstr>
      <vt:lpstr>citACE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Vodstvo České republiky</dc:title>
  <dc:creator>Jana Pulcová</dc:creator>
  <cp:lastModifiedBy>ZŠ Uh.Ostroh</cp:lastModifiedBy>
  <cp:revision>36</cp:revision>
  <dcterms:created xsi:type="dcterms:W3CDTF">2011-10-12T12:51:59Z</dcterms:created>
  <dcterms:modified xsi:type="dcterms:W3CDTF">2011-12-19T09:35:08Z</dcterms:modified>
</cp:coreProperties>
</file>