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Layouts/slideLayout39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75.xml" ContentType="application/vnd.openxmlformats-officedocument.presentationml.slideLayout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53.xml" ContentType="application/vnd.openxmlformats-officedocument.presentationml.slideLayout+xml"/>
  <Default Extension="xml" ContentType="application/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Masters/slideMaster6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heme/theme6.xml" ContentType="application/vnd.openxmlformats-officedocument.theme+xml"/>
  <Override PartName="/ppt/slideLayouts/slideLayout69.xml" ContentType="application/vnd.openxmlformats-officedocument.presentationml.slideLayout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76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72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70.xml" ContentType="application/vnd.openxmlformats-officedocument.presentationml.slideLayout+xml"/>
  <Override PartName="/docProps/app.xml" ContentType="application/vnd.openxmlformats-officedocument.extended-properties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Masters/slideMaster7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8.xml" ContentType="application/vnd.openxmlformats-officedocument.presentationml.slide+xml"/>
  <Override PartName="/ppt/slideLayouts/slideLayout59.xml" ContentType="application/vnd.openxmlformats-officedocument.presentationml.slideLayout+xml"/>
  <Override PartName="/ppt/slideLayouts/slideLayout68.xml" ContentType="application/vnd.openxmlformats-officedocument.presentationml.slideLayout+xml"/>
  <Override PartName="/ppt/theme/theme7.xml" ContentType="application/vnd.openxmlformats-officedocument.them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s/slide2.xml" ContentType="application/vnd.openxmlformats-officedocument.presentationml.slide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73.xml" ContentType="application/vnd.openxmlformats-officedocument.presentationml.slideLayout+xml"/>
  <Default Extension="rels" ContentType="application/vnd.openxmlformats-package.relationship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  <p:sldMasterId id="2147483696" r:id="rId5"/>
    <p:sldMasterId id="2147483720" r:id="rId6"/>
    <p:sldMasterId id="2147483744" r:id="rId7"/>
  </p:sldMasterIdLst>
  <p:sldIdLst>
    <p:sldId id="263" r:id="rId8"/>
    <p:sldId id="257" r:id="rId9"/>
    <p:sldId id="265" r:id="rId10"/>
    <p:sldId id="256" r:id="rId11"/>
    <p:sldId id="264" r:id="rId12"/>
    <p:sldId id="258" r:id="rId13"/>
    <p:sldId id="259" r:id="rId14"/>
    <p:sldId id="261" r:id="rId15"/>
    <p:sldId id="26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5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9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8.xml"/><Relationship Id="rId10" Type="http://schemas.openxmlformats.org/officeDocument/2006/relationships/slide" Target="slides/slide3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37575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07422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356059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10664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691964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04241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94349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90389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768499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4978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61202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593025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024164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864197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8615068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70334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702412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756445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53876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757303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8066236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3324430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8573531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6506397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0088254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5124577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7668891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3214724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5163793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948038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8043969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8132881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616429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2773475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1464799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6315144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6719906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268759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0996109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3131589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3228454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4234636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8606446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6102491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7829770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1142948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3030511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2982290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3295140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0439361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3857278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359204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8043023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203842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20928344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2528870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51148943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0043867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1431199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72333605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2898510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27257007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68901115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335516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9082585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71293262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83122269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58668884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66782761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32407881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04957931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81037768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96480650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2285106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44318213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35003603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612484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0B0060-9F40-43FE-A65E-23B663E0BA26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351891-6106-4E7F-8320-25DE9CB6B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785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982933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138728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065514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174173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994105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623917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68.xm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Illu_urinary_system.jpg" TargetMode="External"/><Relationship Id="rId1" Type="http://schemas.openxmlformats.org/officeDocument/2006/relationships/slideLayout" Target="../slideLayouts/slideLayout6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VY_32_INOVACE_18</a:t>
            </a:r>
            <a:r>
              <a:rPr lang="cs-CZ" sz="1800" dirty="0" smtClean="0"/>
              <a:t>_VYLUČOVACÍ SOUSTAVA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/>
              <a:t>VYLUČOVACÍ SOUSTAVA</a:t>
            </a:r>
            <a:br>
              <a:rPr lang="cs-CZ" sz="1800" dirty="0"/>
            </a:br>
            <a:r>
              <a:rPr lang="cs-CZ" sz="1800" dirty="0"/>
              <a:t>Sada:Přírodopis,2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/>
              <a:t>VYLUČOVACÍ </a:t>
            </a:r>
            <a:r>
              <a:rPr lang="cs-CZ" sz="1800" b="1" dirty="0" smtClean="0"/>
              <a:t>SOUSTAVA</a:t>
            </a:r>
            <a:r>
              <a:rPr lang="cs-CZ" sz="1800" b="1" dirty="0"/>
              <a:t/>
            </a:r>
            <a:br>
              <a:rPr lang="cs-CZ" sz="1800" b="1" dirty="0"/>
            </a:br>
            <a:r>
              <a:rPr lang="cs-CZ" sz="1800" b="1" dirty="0"/>
              <a:t> 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35696" y="260648"/>
            <a:ext cx="5602235" cy="1447803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84525" y="3184525"/>
            <a:ext cx="2773363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69498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371243"/>
            <a:ext cx="8311952" cy="1470025"/>
          </a:xfrm>
        </p:spPr>
        <p:txBody>
          <a:bodyPr>
            <a:normAutofit/>
          </a:bodyPr>
          <a:lstStyle/>
          <a:p>
            <a:r>
              <a:rPr lang="cs-CZ" sz="6000" b="1" dirty="0"/>
              <a:t>VYLUČOVACÍ </a:t>
            </a:r>
            <a:r>
              <a:rPr lang="cs-CZ" sz="6000" b="1" dirty="0" smtClean="0"/>
              <a:t>SOUSTAVA</a:t>
            </a:r>
            <a:endParaRPr lang="cs-CZ" sz="5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153506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Mgr. Zbyněk Němec</a:t>
            </a:r>
            <a:r>
              <a:rPr lang="cs-CZ" smtClean="0"/>
              <a:t>, 12.04.2013</a:t>
            </a:r>
            <a:r>
              <a:rPr lang="cs-CZ" dirty="0" smtClean="0"/>
              <a:t>, 8.ročník, III/2, Člověk a příroda, Přírodopis, </a:t>
            </a:r>
            <a:r>
              <a:rPr lang="cs-CZ" dirty="0"/>
              <a:t>VYLUČOVACÍ </a:t>
            </a:r>
            <a:r>
              <a:rPr lang="cs-CZ" dirty="0" smtClean="0"/>
              <a:t>SOUSTAVA, interaktivní práce žák - tabule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17218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7488" r="31421"/>
          <a:stretch/>
        </p:blipFill>
        <p:spPr bwMode="auto">
          <a:xfrm>
            <a:off x="899592" y="781049"/>
            <a:ext cx="5234508" cy="60298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444208" y="2348880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LEDVINA</a:t>
            </a:r>
            <a:endParaRPr lang="cs-CZ" sz="2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444208" y="3501008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MOČOVOD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00192" y="4581128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MOČOVÝ MĚCHÝŘ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00192" y="6093296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MOČOVÁ TRUBICE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2283191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764704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VYLUČOVACÍ SOUSTAVA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2420888"/>
            <a:ext cx="7848872" cy="4176464"/>
          </a:xfrm>
        </p:spPr>
        <p:txBody>
          <a:bodyPr>
            <a:normAutofit fontScale="92500" lnSpcReduction="10000"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sz="4000" dirty="0" smtClean="0">
                <a:solidFill>
                  <a:schemeClr val="tx1"/>
                </a:solidFill>
              </a:rPr>
              <a:t>Soustava, která zajišťuje vylučování odpadních </a:t>
            </a:r>
            <a:r>
              <a:rPr lang="cs-CZ" sz="4000" dirty="0" smtClean="0">
                <a:solidFill>
                  <a:schemeClr val="tx1"/>
                </a:solidFill>
              </a:rPr>
              <a:t>látek (</a:t>
            </a:r>
            <a:r>
              <a:rPr lang="cs-CZ" sz="4000" dirty="0" smtClean="0">
                <a:solidFill>
                  <a:schemeClr val="tx1"/>
                </a:solidFill>
              </a:rPr>
              <a:t>zplodin) z těla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4000" dirty="0" smtClean="0">
                <a:solidFill>
                  <a:schemeClr val="tx1"/>
                </a:solidFill>
              </a:rPr>
              <a:t>Tvoří ji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tx1"/>
                </a:solidFill>
              </a:rPr>
              <a:t>Ledviny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tx1"/>
                </a:solidFill>
              </a:rPr>
              <a:t>Močový měchýř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tx1"/>
                </a:solidFill>
              </a:rPr>
              <a:t>Močovody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tx1"/>
                </a:solidFill>
              </a:rPr>
              <a:t>Močová trubice</a:t>
            </a:r>
          </a:p>
        </p:txBody>
      </p:sp>
    </p:spTree>
    <p:extLst>
      <p:ext uri="{BB962C8B-B14F-4D97-AF65-F5344CB8AC3E}">
        <p14:creationId xmlns:p14="http://schemas.microsoft.com/office/powerpoint/2010/main" xmlns="" val="3362590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548681"/>
            <a:ext cx="7772400" cy="1152128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LEDVINY	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977430"/>
            <a:ext cx="9396536" cy="4869160"/>
          </a:xfrm>
        </p:spPr>
        <p:txBody>
          <a:bodyPr>
            <a:no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Hlavní vylučovací orgán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Párový orgán fazolovitého tvaru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Základní funkční jednotka - </a:t>
            </a:r>
            <a:r>
              <a:rPr lang="cs-CZ" b="1" dirty="0" smtClean="0">
                <a:solidFill>
                  <a:schemeClr val="tx1"/>
                </a:solidFill>
              </a:rPr>
              <a:t>ledvinné tělísko=nefron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V těchto tělískách dochází k filtraci krve a tvorbě moči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Odtud odchází moč močovodem do močového měchýře</a:t>
            </a:r>
          </a:p>
          <a:p>
            <a:pPr marL="514350" indent="-514350" algn="l">
              <a:buFont typeface="Arial" pitchFamily="34" charset="0"/>
              <a:buChar char="•"/>
            </a:pPr>
            <a:endParaRPr lang="cs-CZ" sz="28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01740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MOČOVÝ MĚCHÝŘ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916832"/>
            <a:ext cx="7848872" cy="4248472"/>
          </a:xfrm>
        </p:spPr>
        <p:txBody>
          <a:bodyPr>
            <a:no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Vak z hladkého svalstva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Uchovává se v něm moč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Obsah moči – 500-700ml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Po naplnění odchází moč močovou trubicí ven z těla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Člověk vyloučí za den 1-1,5 l moče</a:t>
            </a:r>
          </a:p>
        </p:txBody>
      </p:sp>
    </p:spTree>
    <p:extLst>
      <p:ext uri="{BB962C8B-B14F-4D97-AF65-F5344CB8AC3E}">
        <p14:creationId xmlns:p14="http://schemas.microsoft.com/office/powerpoint/2010/main" xmlns="" val="20385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6064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/>
              <a:t>NEMOCI VYLUČOVACÍ SOUSTAVY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2492896"/>
            <a:ext cx="7848872" cy="3600400"/>
          </a:xfrm>
        </p:spPr>
        <p:txBody>
          <a:bodyPr>
            <a:no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Při zastavení činnosti ledvin – nahromadění  jedovatými látkami – člověk umírá na otravu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Možnost operace a </a:t>
            </a:r>
            <a:r>
              <a:rPr lang="cs-CZ" sz="2800" b="1" dirty="0" smtClean="0">
                <a:solidFill>
                  <a:schemeClr val="tx1"/>
                </a:solidFill>
              </a:rPr>
              <a:t>nahrazení</a:t>
            </a:r>
            <a:r>
              <a:rPr lang="cs-CZ" sz="2800" dirty="0" smtClean="0">
                <a:solidFill>
                  <a:schemeClr val="tx1"/>
                </a:solidFill>
              </a:rPr>
              <a:t> ledvin vhodným dárcem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V jiném případě napojení nemocného na</a:t>
            </a:r>
            <a:r>
              <a:rPr lang="cs-CZ" sz="2800" b="1" dirty="0" smtClean="0">
                <a:solidFill>
                  <a:schemeClr val="tx1"/>
                </a:solidFill>
              </a:rPr>
              <a:t> umělou ledvinu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Močové (</a:t>
            </a:r>
            <a:r>
              <a:rPr lang="cs-CZ" sz="2800" dirty="0" smtClean="0">
                <a:solidFill>
                  <a:schemeClr val="tx1"/>
                </a:solidFill>
              </a:rPr>
              <a:t>ledvinové) kameny</a:t>
            </a:r>
          </a:p>
        </p:txBody>
      </p:sp>
    </p:spTree>
    <p:extLst>
      <p:ext uri="{BB962C8B-B14F-4D97-AF65-F5344CB8AC3E}">
        <p14:creationId xmlns:p14="http://schemas.microsoft.com/office/powerpoint/2010/main" xmlns="" val="4145190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Test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899593" y="2174875"/>
            <a:ext cx="7787208" cy="3951288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Z čeho se skládá vylučovací soustava?</a:t>
            </a:r>
          </a:p>
          <a:p>
            <a:pPr marL="0" indent="0">
              <a:buNone/>
            </a:pPr>
            <a:r>
              <a:rPr lang="cs-CZ" b="1" dirty="0" smtClean="0"/>
              <a:t>Ledviny, močovody, močový měchýř, močová trubice</a:t>
            </a:r>
            <a:endParaRPr lang="cs-CZ" b="1" dirty="0"/>
          </a:p>
          <a:p>
            <a:pPr marL="0" indent="0">
              <a:buNone/>
            </a:pPr>
            <a:r>
              <a:rPr lang="cs-CZ" dirty="0" smtClean="0"/>
              <a:t>2.   Kolik litrů moče vyprodukuje dospělý člověk?</a:t>
            </a:r>
          </a:p>
          <a:p>
            <a:pPr marL="0" indent="0">
              <a:buNone/>
            </a:pPr>
            <a:r>
              <a:rPr lang="cs-CZ" b="1" dirty="0" smtClean="0"/>
              <a:t>1-1,5 litrů</a:t>
            </a:r>
            <a:endParaRPr lang="cs-CZ" b="1" dirty="0"/>
          </a:p>
          <a:p>
            <a:pPr marL="0" indent="0">
              <a:buNone/>
            </a:pPr>
            <a:r>
              <a:rPr lang="cs-CZ" dirty="0" smtClean="0"/>
              <a:t>3.   Co je to umělá ledvina?</a:t>
            </a:r>
          </a:p>
          <a:p>
            <a:pPr marL="0" indent="0">
              <a:buNone/>
            </a:pPr>
            <a:r>
              <a:rPr lang="cs-CZ" b="1" dirty="0" smtClean="0"/>
              <a:t>Náhrada pro nemocného za nefunkční ledvinu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886816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034682"/>
          </a:xfrm>
        </p:spPr>
        <p:txBody>
          <a:bodyPr>
            <a:normAutofit/>
          </a:bodyPr>
          <a:lstStyle/>
          <a:p>
            <a:pPr marL="571500" indent="-571500" algn="l">
              <a:buFont typeface="Arial" pitchFamily="34" charset="0"/>
              <a:buChar char="•"/>
            </a:pPr>
            <a:r>
              <a:rPr lang="cs-CZ" sz="2800" dirty="0">
                <a:hlinkClick r:id="rId2"/>
              </a:rPr>
              <a:t>http://</a:t>
            </a:r>
            <a:r>
              <a:rPr lang="cs-CZ" sz="2800" dirty="0" smtClean="0">
                <a:hlinkClick r:id="rId2"/>
              </a:rPr>
              <a:t>cs.wikipedia.org/wiki/Soubor:Illu_urinary_system.jpg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1612680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6_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8_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152</TotalTime>
  <Words>207</Words>
  <Application>Microsoft Office PowerPoint</Application>
  <PresentationFormat>Předvádění na obrazovce (4:3)</PresentationFormat>
  <Paragraphs>45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7</vt:i4>
      </vt:variant>
      <vt:variant>
        <vt:lpstr>Nadpisy snímků</vt:lpstr>
      </vt:variant>
      <vt:variant>
        <vt:i4>9</vt:i4>
      </vt:variant>
    </vt:vector>
  </HeadingPairs>
  <TitlesOfParts>
    <vt:vector size="16" baseType="lpstr">
      <vt:lpstr>Motiv systému Office</vt:lpstr>
      <vt:lpstr>1_Motiv systému Office</vt:lpstr>
      <vt:lpstr>2_Motiv systému Office</vt:lpstr>
      <vt:lpstr>3_Motiv systému Office</vt:lpstr>
      <vt:lpstr>4_Motiv systému Office</vt:lpstr>
      <vt:lpstr>6_Motiv systému Office</vt:lpstr>
      <vt:lpstr>8_Motiv systému Office</vt:lpstr>
      <vt:lpstr>Snímek 1</vt:lpstr>
      <vt:lpstr>VYLUČOVACÍ SOUSTAVA</vt:lpstr>
      <vt:lpstr>Snímek 3</vt:lpstr>
      <vt:lpstr>VYLUČOVACÍ SOUSTAVA</vt:lpstr>
      <vt:lpstr>LEDVINY </vt:lpstr>
      <vt:lpstr>MOČOVÝ MĚCHÝŘ</vt:lpstr>
      <vt:lpstr>NEMOCI VYLUČOVACÍ SOUSTAVY</vt:lpstr>
      <vt:lpstr>Test </vt:lpstr>
      <vt:lpstr>http://cs.wikipedia.org/wiki/Soubor:Illu_urinary_system.jpg  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KOSTRA HORNÍCH KONČETIN</dc:title>
  <dc:creator>0K2T</dc:creator>
  <cp:lastModifiedBy>Dum</cp:lastModifiedBy>
  <cp:revision>22</cp:revision>
  <dcterms:created xsi:type="dcterms:W3CDTF">2013-01-29T19:59:11Z</dcterms:created>
  <dcterms:modified xsi:type="dcterms:W3CDTF">2013-05-06T06:10:34Z</dcterms:modified>
</cp:coreProperties>
</file>