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20" r:id="rId6"/>
    <p:sldMasterId id="2147483744" r:id="rId7"/>
  </p:sldMasterIdLst>
  <p:sldIdLst>
    <p:sldId id="263" r:id="rId8"/>
    <p:sldId id="257" r:id="rId9"/>
    <p:sldId id="265" r:id="rId10"/>
    <p:sldId id="256" r:id="rId11"/>
    <p:sldId id="264" r:id="rId12"/>
    <p:sldId id="258" r:id="rId13"/>
    <p:sldId id="259" r:id="rId14"/>
    <p:sldId id="267" r:id="rId15"/>
    <p:sldId id="261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734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10" Type="http://schemas.openxmlformats.org/officeDocument/2006/relationships/slide" Target="slides/slide3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757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742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605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066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196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24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434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038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849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497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120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302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4164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4197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1506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334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2412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6445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87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5730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6623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2443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7353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0639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088254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2457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6889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21472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6379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4803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4396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3288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6429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7347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64799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1514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19906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8759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996109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3158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28454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23463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0644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102491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829770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42948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30511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82290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9514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39361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57278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9204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043023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3842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92834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28870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14894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43867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31199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33360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98510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25700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90111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35516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82585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29326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12226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866888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78276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40788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957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03776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48065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85106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318213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00360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248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B0060-9F40-43FE-A65E-23B663E0BA2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8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293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872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551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417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10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391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68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Digestive_system_diagram_cs.svg" TargetMode="External"/><Relationship Id="rId1" Type="http://schemas.openxmlformats.org/officeDocument/2006/relationships/slideLayout" Target="../slideLayouts/slideLayout6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VY_32_INOVACE_17</a:t>
            </a:r>
            <a:r>
              <a:rPr lang="cs-CZ" sz="1800" dirty="0" smtClean="0"/>
              <a:t>_TRÁVICÍ SOUSTAVA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TRÁVICÍ </a:t>
            </a:r>
            <a:r>
              <a:rPr lang="cs-CZ" sz="1800" dirty="0" smtClean="0"/>
              <a:t>SOUSTAVA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TRÁVICÍ </a:t>
            </a:r>
            <a:r>
              <a:rPr lang="cs-CZ" sz="1800" b="1" dirty="0" smtClean="0"/>
              <a:t>SOUSTAVA</a:t>
            </a:r>
            <a:r>
              <a:rPr lang="cs-CZ" sz="1800" b="1" dirty="0"/>
              <a:t/>
            </a:r>
            <a:br>
              <a:rPr lang="cs-CZ" sz="1800" b="1" dirty="0"/>
            </a:br>
            <a:r>
              <a:rPr lang="cs-CZ" sz="1800" b="1" dirty="0"/>
              <a:t>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9498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371243"/>
            <a:ext cx="8311952" cy="1470025"/>
          </a:xfrm>
        </p:spPr>
        <p:txBody>
          <a:bodyPr>
            <a:normAutofit/>
          </a:bodyPr>
          <a:lstStyle/>
          <a:p>
            <a:r>
              <a:rPr lang="cs-CZ" sz="6000" b="1" dirty="0"/>
              <a:t>TRÁVICÍ </a:t>
            </a:r>
            <a:r>
              <a:rPr lang="cs-CZ" sz="6000" b="1" dirty="0" smtClean="0"/>
              <a:t>SOUSTAVA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53506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</a:t>
            </a:r>
            <a:r>
              <a:rPr lang="cs-CZ" dirty="0" smtClean="0"/>
              <a:t>05</a:t>
            </a:r>
            <a:r>
              <a:rPr lang="cs-CZ" dirty="0" smtClean="0"/>
              <a:t>.04.2013</a:t>
            </a:r>
            <a:r>
              <a:rPr lang="cs-CZ" dirty="0" smtClean="0"/>
              <a:t>, 8.ročník, III/2, Člověk a příroda, Přírodopis, </a:t>
            </a:r>
            <a:r>
              <a:rPr lang="cs-CZ" dirty="0"/>
              <a:t>TRÁVICÍ </a:t>
            </a:r>
            <a:r>
              <a:rPr lang="cs-CZ" dirty="0" smtClean="0"/>
              <a:t>SOUSTAVA</a:t>
            </a:r>
            <a:r>
              <a:rPr lang="cs-CZ" dirty="0"/>
              <a:t>, </a:t>
            </a:r>
            <a:r>
              <a:rPr lang="cs-CZ" dirty="0" smtClean="0"/>
              <a:t>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7218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674"/>
          <a:stretch/>
        </p:blipFill>
        <p:spPr bwMode="auto">
          <a:xfrm>
            <a:off x="1907704" y="-263655"/>
            <a:ext cx="5688632" cy="7121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319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/>
              <a:t>TRÁVICÍ </a:t>
            </a:r>
            <a:r>
              <a:rPr lang="cs-CZ" sz="6000" b="1" dirty="0" smtClean="0"/>
              <a:t>SOUSTAVA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420888"/>
            <a:ext cx="7848872" cy="3024336"/>
          </a:xfrm>
        </p:spPr>
        <p:txBody>
          <a:bodyPr>
            <a:normAutofit fontScale="92500" lnSpcReduction="2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1"/>
                </a:solidFill>
              </a:rPr>
              <a:t>Systém orgánů, ve kterých probíhá trávení a vstřebávání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1"/>
                </a:solidFill>
              </a:rPr>
              <a:t>Tvoří ji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Dutina ústní, hltan, jícen, žaludek, tenké a tlusté střevo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Slinivka břišní a játra</a:t>
            </a:r>
            <a:endParaRPr lang="cs-CZ" sz="36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59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1"/>
            <a:ext cx="7772400" cy="1152128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ÚSTNÍ DUTINA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988840"/>
            <a:ext cx="7848872" cy="4869160"/>
          </a:xfrm>
        </p:spPr>
        <p:txBody>
          <a:bodyPr>
            <a:no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800" b="1" dirty="0">
                <a:solidFill>
                  <a:schemeClr val="tx1"/>
                </a:solidFill>
              </a:rPr>
              <a:t>Z</a:t>
            </a:r>
            <a:r>
              <a:rPr lang="cs-CZ" sz="2800" b="1" dirty="0" smtClean="0">
                <a:solidFill>
                  <a:schemeClr val="tx1"/>
                </a:solidFill>
              </a:rPr>
              <a:t>uby a jazyk </a:t>
            </a:r>
            <a:r>
              <a:rPr lang="cs-CZ" sz="2800" dirty="0" smtClean="0">
                <a:solidFill>
                  <a:schemeClr val="tx1"/>
                </a:solidFill>
              </a:rPr>
              <a:t>- mechanické </a:t>
            </a:r>
            <a:r>
              <a:rPr lang="cs-CZ" sz="2800" dirty="0">
                <a:solidFill>
                  <a:schemeClr val="tx1"/>
                </a:solidFill>
              </a:rPr>
              <a:t>zpracování </a:t>
            </a:r>
            <a:r>
              <a:rPr lang="cs-CZ" sz="2800" dirty="0" smtClean="0">
                <a:solidFill>
                  <a:schemeClr val="tx1"/>
                </a:solidFill>
              </a:rPr>
              <a:t>, rozmělňování potravy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Zuby</a:t>
            </a:r>
          </a:p>
          <a:p>
            <a:pPr marL="800100" lvl="1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Stoličky, zuby třenové, špičáky, řezáky</a:t>
            </a:r>
          </a:p>
          <a:p>
            <a:pPr marL="800100" lvl="1" indent="-3429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Mléčný chrup </a:t>
            </a:r>
            <a:r>
              <a:rPr lang="cs-CZ" sz="2400" dirty="0" smtClean="0">
                <a:solidFill>
                  <a:schemeClr val="tx1"/>
                </a:solidFill>
              </a:rPr>
              <a:t>– 20zubů</a:t>
            </a:r>
          </a:p>
          <a:p>
            <a:pPr marL="800100" lvl="1" indent="-3429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Dospělý chrup </a:t>
            </a:r>
            <a:r>
              <a:rPr lang="cs-CZ" sz="2400" dirty="0" smtClean="0">
                <a:solidFill>
                  <a:schemeClr val="tx1"/>
                </a:solidFill>
              </a:rPr>
              <a:t>– 32 zubů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Sliny</a:t>
            </a:r>
            <a:r>
              <a:rPr lang="cs-CZ" sz="2800" dirty="0" smtClean="0">
                <a:solidFill>
                  <a:schemeClr val="tx1"/>
                </a:solidFill>
              </a:rPr>
              <a:t> - ch</a:t>
            </a:r>
            <a:r>
              <a:rPr lang="cs-CZ" sz="2800" dirty="0" smtClean="0">
                <a:solidFill>
                  <a:schemeClr val="tx1"/>
                </a:solidFill>
              </a:rPr>
              <a:t>emické zpracování, změkčují potravu, pomáhají při polykání 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Potrava dále pokračuje přes </a:t>
            </a:r>
            <a:r>
              <a:rPr lang="cs-CZ" sz="2800" b="1" dirty="0" smtClean="0">
                <a:solidFill>
                  <a:schemeClr val="tx1"/>
                </a:solidFill>
              </a:rPr>
              <a:t>hltan, jícen do žaludku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74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ŽALUDEK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484784"/>
            <a:ext cx="7848872" cy="5373216"/>
          </a:xfrm>
        </p:spPr>
        <p:txBody>
          <a:bodyPr>
            <a:no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Svalnatý vak – obsah 1-2 litry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Zpracování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Mechanické – stahy žaludku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Chemické – žaludeční šťávou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Žaludeční šťáva </a:t>
            </a:r>
          </a:p>
          <a:p>
            <a:pPr marL="1428750" lvl="2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kyselina chlorovodíková - ničí bakterie</a:t>
            </a:r>
          </a:p>
          <a:p>
            <a:pPr marL="1428750" lvl="2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Pepsin – štěpí bílkoviny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Natrávená potrava pokračuje po malých dávkách do tenkého střeva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5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TENKÉ STŘEVO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556792"/>
            <a:ext cx="7848872" cy="4896544"/>
          </a:xfrm>
        </p:spPr>
        <p:txBody>
          <a:bodyPr>
            <a:no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Dlouhé asi 3 – 6 metrů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Široké asi 30 – 35 milimetrů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Má mnoho výběžků  - </a:t>
            </a:r>
            <a:r>
              <a:rPr lang="cs-CZ" sz="2800" b="1" dirty="0" smtClean="0">
                <a:solidFill>
                  <a:schemeClr val="tx1"/>
                </a:solidFill>
              </a:rPr>
              <a:t>klků</a:t>
            </a:r>
            <a:r>
              <a:rPr lang="cs-CZ" sz="2800" dirty="0" smtClean="0">
                <a:solidFill>
                  <a:schemeClr val="tx1"/>
                </a:solidFill>
              </a:rPr>
              <a:t> – prodlužují délku střeva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Probíhá zde chemické trávení pomocí střevních žláz (produkují - </a:t>
            </a:r>
            <a:r>
              <a:rPr lang="cs-CZ" sz="2800" b="1" dirty="0" smtClean="0">
                <a:solidFill>
                  <a:schemeClr val="tx1"/>
                </a:solidFill>
              </a:rPr>
              <a:t>slinivka břišní a játra</a:t>
            </a:r>
            <a:r>
              <a:rPr lang="cs-CZ" sz="2800" dirty="0" smtClean="0">
                <a:solidFill>
                  <a:schemeClr val="tx1"/>
                </a:solidFill>
              </a:rPr>
              <a:t>)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Dokončuje se zde trávení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Součást tenkého střeva – </a:t>
            </a:r>
            <a:r>
              <a:rPr lang="cs-CZ" sz="2800" b="1" dirty="0" smtClean="0">
                <a:solidFill>
                  <a:schemeClr val="tx1"/>
                </a:solidFill>
              </a:rPr>
              <a:t>slepé střevo </a:t>
            </a:r>
            <a:r>
              <a:rPr lang="cs-CZ" sz="2800" dirty="0" smtClean="0">
                <a:solidFill>
                  <a:schemeClr val="tx1"/>
                </a:solidFill>
              </a:rPr>
              <a:t>– při jeho zánětu je nutné chirurgické odstranění</a:t>
            </a:r>
            <a:endParaRPr lang="cs-CZ" sz="28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190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TLUSTÉ STŘEVO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556792"/>
            <a:ext cx="7848872" cy="4896544"/>
          </a:xfrm>
        </p:spPr>
        <p:txBody>
          <a:bodyPr>
            <a:no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Asi 1,5 metrů dlouhé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Široké – 50 – 70 centimetrů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Plní se po 4 – 8 hodinách po přijetí potravy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Vyprazdňuje se po 18 – 20 hodinách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Díky symbiotickým bakteriím zde probíhají kvasné a hnilobné procesy 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Poslední oddíl se nazývá - </a:t>
            </a:r>
            <a:r>
              <a:rPr lang="cs-CZ" sz="2800" b="1" dirty="0" smtClean="0">
                <a:solidFill>
                  <a:schemeClr val="tx1"/>
                </a:solidFill>
              </a:rPr>
              <a:t>konečník</a:t>
            </a:r>
            <a:endParaRPr lang="cs-CZ" sz="28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042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Test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 čeho se skládá trávicí soustava?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Dutina ústní, hltan, jícen, žaludek, tenké a tlusté střevo</a:t>
            </a:r>
          </a:p>
          <a:p>
            <a:pPr marL="0" indent="0">
              <a:buNone/>
            </a:pPr>
            <a:r>
              <a:rPr lang="cs-CZ" b="1" dirty="0"/>
              <a:t>Slinivka břišní a játra</a:t>
            </a:r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dirty="0" smtClean="0"/>
              <a:t>.   </a:t>
            </a:r>
            <a:r>
              <a:rPr lang="cs-CZ" dirty="0" smtClean="0"/>
              <a:t>Kolik zubů tvoří mléčný a dospělý chrup?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Mléčný chrup – 20zubů</a:t>
            </a:r>
          </a:p>
          <a:p>
            <a:pPr marL="0" indent="0">
              <a:buNone/>
            </a:pPr>
            <a:r>
              <a:rPr lang="cs-CZ" b="1" dirty="0"/>
              <a:t>Dospělý chrup – 32 zubů</a:t>
            </a:r>
          </a:p>
          <a:p>
            <a:pPr marL="0" indent="0">
              <a:buNone/>
            </a:pPr>
            <a:r>
              <a:rPr lang="cs-CZ" dirty="0" smtClean="0"/>
              <a:t>3</a:t>
            </a:r>
            <a:r>
              <a:rPr lang="cs-CZ" dirty="0" smtClean="0"/>
              <a:t>.   </a:t>
            </a:r>
            <a:r>
              <a:rPr lang="cs-CZ" dirty="0" smtClean="0"/>
              <a:t>Jak dlouho trvá potravě, než se její nestravitelné části vyloučí z těla?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18 – 20 hodin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86816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>
            <a:normAutofit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cs.wikipedia.org/wiki/Soubor:Digestive_system_diagram_cs.svg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61268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6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8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318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7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Motiv systému Office</vt:lpstr>
      <vt:lpstr>1_Motiv systému Office</vt:lpstr>
      <vt:lpstr>2_Motiv systému Office</vt:lpstr>
      <vt:lpstr>3_Motiv systému Office</vt:lpstr>
      <vt:lpstr>4_Motiv systému Office</vt:lpstr>
      <vt:lpstr>6_Motiv systému Office</vt:lpstr>
      <vt:lpstr>8_Motiv systému Office</vt:lpstr>
      <vt:lpstr>Prezentace aplikace PowerPoint</vt:lpstr>
      <vt:lpstr>TRÁVICÍ SOUSTAVA</vt:lpstr>
      <vt:lpstr>Prezentace aplikace PowerPoint</vt:lpstr>
      <vt:lpstr>TRÁVICÍ SOUSTAVA</vt:lpstr>
      <vt:lpstr>ÚSTNÍ DUTINA</vt:lpstr>
      <vt:lpstr>ŽALUDEK</vt:lpstr>
      <vt:lpstr>TENKÉ STŘEVO</vt:lpstr>
      <vt:lpstr>TLUSTÉ STŘEVO</vt:lpstr>
      <vt:lpstr>Test </vt:lpstr>
      <vt:lpstr>http://cs.wikipedia.org/wiki/Soubor:Digestive_system_diagram_cs.svg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 HORNÍCH KONČETIN</dc:title>
  <dc:creator>0K2T</dc:creator>
  <cp:lastModifiedBy>Němec Zbyněk</cp:lastModifiedBy>
  <cp:revision>18</cp:revision>
  <dcterms:created xsi:type="dcterms:W3CDTF">2013-01-29T19:59:11Z</dcterms:created>
  <dcterms:modified xsi:type="dcterms:W3CDTF">2013-04-10T05:55:46Z</dcterms:modified>
</cp:coreProperties>
</file>