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72" r:id="rId2"/>
    <p:sldId id="273" r:id="rId3"/>
    <p:sldId id="276" r:id="rId4"/>
    <p:sldId id="258" r:id="rId5"/>
    <p:sldId id="259" r:id="rId6"/>
    <p:sldId id="260" r:id="rId7"/>
    <p:sldId id="261" r:id="rId8"/>
    <p:sldId id="262" r:id="rId9"/>
    <p:sldId id="263" r:id="rId10"/>
    <p:sldId id="270" r:id="rId11"/>
    <p:sldId id="271" r:id="rId12"/>
    <p:sldId id="274" r:id="rId13"/>
    <p:sldId id="27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4" autoAdjust="0"/>
    <p:restoredTop sz="94653" autoAdjust="0"/>
  </p:normalViewPr>
  <p:slideViewPr>
    <p:cSldViewPr>
      <p:cViewPr varScale="1">
        <p:scale>
          <a:sx n="65" d="100"/>
          <a:sy n="65" d="100"/>
        </p:scale>
        <p:origin x="-147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NÁZEV:</a:t>
          </a:r>
          <a:r>
            <a:rPr lang="cs-CZ" sz="2000" baseline="0" dirty="0" smtClean="0">
              <a:solidFill>
                <a:schemeClr val="tx2"/>
              </a:solidFill>
            </a:rPr>
            <a:t> VY_32_INOVACE_12_Z_02</a:t>
          </a:r>
          <a:endParaRPr lang="cs-CZ" sz="2000" dirty="0">
            <a:solidFill>
              <a:schemeClr val="tx2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baseline="0" dirty="0" smtClean="0">
              <a:solidFill>
                <a:schemeClr val="tx2"/>
              </a:solidFill>
            </a:rPr>
            <a:t>NÁZEV ŠKOLY: </a:t>
          </a:r>
          <a:r>
            <a:rPr lang="cs-CZ" sz="1000" dirty="0" smtClean="0">
              <a:solidFill>
                <a:schemeClr val="tx2"/>
              </a:solidFill>
            </a:rPr>
            <a:t>Základní škola, Uherský Ostroh, okres Uherské Hradiště, příspěvková organizace</a:t>
          </a:r>
          <a:endParaRPr lang="cs-CZ" sz="1000" baseline="0" dirty="0">
            <a:solidFill>
              <a:schemeClr val="tx2"/>
            </a:solidFill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AUTOR: Mgr. Jana </a:t>
          </a:r>
          <a:r>
            <a:rPr lang="cs-CZ" sz="2000" dirty="0" err="1" smtClean="0">
              <a:solidFill>
                <a:schemeClr val="tx2"/>
              </a:solidFill>
            </a:rPr>
            <a:t>Pulcová</a:t>
          </a:r>
          <a:endParaRPr lang="cs-CZ" sz="2000" dirty="0">
            <a:solidFill>
              <a:schemeClr val="tx2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TEMA</a:t>
          </a:r>
          <a:r>
            <a:rPr lang="cs-CZ" sz="2000" smtClean="0">
              <a:solidFill>
                <a:schemeClr val="tx2"/>
              </a:solidFill>
            </a:rPr>
            <a:t>: Z – 9.A - Jezera</a:t>
          </a:r>
          <a:r>
            <a:rPr lang="cs-CZ" sz="2000" dirty="0" smtClean="0">
              <a:solidFill>
                <a:schemeClr val="tx2"/>
              </a:solidFill>
            </a:rPr>
            <a:t>, rybníky a přehrady</a:t>
          </a:r>
          <a:endParaRPr lang="cs-CZ" sz="2000" dirty="0">
            <a:solidFill>
              <a:schemeClr val="tx2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ČÍSLO PROJEKTU: CZ.1.07/1.4.00/21.1616 </a:t>
          </a:r>
          <a:endParaRPr lang="cs-CZ" sz="2000" dirty="0">
            <a:solidFill>
              <a:schemeClr val="tx2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F2ED51A-C827-4CB4-8030-A587293BB7E1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AEB15D4-369A-4E99-9BC2-33B16AAB8E3B}" type="presOf" srcId="{D8197B8C-B260-4A16-BDF4-0947B075E274}" destId="{25B08C86-7E15-44DC-BE7F-FFB55DD49D12}" srcOrd="0" destOrd="0" presId="urn:microsoft.com/office/officeart/2005/8/layout/target3"/>
    <dgm:cxn modelId="{B1097736-C1CE-4376-8F2A-8D46F4C77746}" type="presOf" srcId="{4C35D32F-0EAB-4CD7-82EE-45574DC2A586}" destId="{890E4F0B-2866-4A3F-A3C7-2A14B1797930}" srcOrd="1" destOrd="0" presId="urn:microsoft.com/office/officeart/2005/8/layout/target3"/>
    <dgm:cxn modelId="{F12E8A3E-4DA2-4101-B75F-2DBABAF48E80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3B3C04A-A8CB-4144-A16A-98FF14A4AB74}" type="presOf" srcId="{D1B46980-6531-4606-95E6-44980827E919}" destId="{2BE915AB-18AA-4053-B92C-3BFC9ED204BB}" srcOrd="1" destOrd="0" presId="urn:microsoft.com/office/officeart/2005/8/layout/target3"/>
    <dgm:cxn modelId="{A12A1017-81E7-4D4B-9C0D-162C1D41421E}" type="presOf" srcId="{B651F6E3-6281-48DB-9319-2AEAFDAE7572}" destId="{619D679B-A015-4ECF-8348-D1034C574F40}" srcOrd="0" destOrd="0" presId="urn:microsoft.com/office/officeart/2005/8/layout/target3"/>
    <dgm:cxn modelId="{AB648425-0073-47F6-9799-0BD64179DD72}" type="presOf" srcId="{4C35D32F-0EAB-4CD7-82EE-45574DC2A586}" destId="{8BEBB6EC-1DAA-4CAC-8A25-BC0FCBD5DBD5}" srcOrd="0" destOrd="0" presId="urn:microsoft.com/office/officeart/2005/8/layout/target3"/>
    <dgm:cxn modelId="{2C8B6670-8EA8-4F57-9E1B-A8938EF97A6D}" type="presOf" srcId="{D1B46980-6531-4606-95E6-44980827E919}" destId="{6140AFEC-043D-4C43-A2F9-D0F5331DF3A3}" srcOrd="0" destOrd="0" presId="urn:microsoft.com/office/officeart/2005/8/layout/target3"/>
    <dgm:cxn modelId="{41BD5F8A-40BC-49E3-AEF8-021282364AD9}" type="presOf" srcId="{D1D4F407-5343-4D3F-B5B9-D407B03CAEB4}" destId="{AED2198E-93D5-4001-81B4-73124B309672}" srcOrd="1" destOrd="0" presId="urn:microsoft.com/office/officeart/2005/8/layout/target3"/>
    <dgm:cxn modelId="{984705FE-B290-4AC5-AD9D-2CC68870CCF0}" type="presOf" srcId="{D8197B8C-B260-4A16-BDF4-0947B075E274}" destId="{5A5FFA88-C948-4069-8E93-59FA12366E83}" srcOrd="1" destOrd="0" presId="urn:microsoft.com/office/officeart/2005/8/layout/target3"/>
    <dgm:cxn modelId="{A5BC8CF1-C708-4937-A3D7-A2EB5A625063}" type="presOf" srcId="{B651F6E3-6281-48DB-9319-2AEAFDAE7572}" destId="{6BB5E863-4638-4E1D-BFDE-399D028AC4ED}" srcOrd="1" destOrd="0" presId="urn:microsoft.com/office/officeart/2005/8/layout/target3"/>
    <dgm:cxn modelId="{29568DD5-5402-4ACF-9041-E8E86BC72FEF}" type="presParOf" srcId="{333A1088-737F-45CB-B68E-254E46348037}" destId="{F5ABB229-8D3B-4694-996A-96F23CF14429}" srcOrd="0" destOrd="0" presId="urn:microsoft.com/office/officeart/2005/8/layout/target3"/>
    <dgm:cxn modelId="{3C4F2594-BED1-4B69-8A10-3A350896A949}" type="presParOf" srcId="{333A1088-737F-45CB-B68E-254E46348037}" destId="{F41139FD-01EE-4571-8B17-4FB00FC51163}" srcOrd="1" destOrd="0" presId="urn:microsoft.com/office/officeart/2005/8/layout/target3"/>
    <dgm:cxn modelId="{7E1204BD-F593-4094-B6EF-788DBE5BC359}" type="presParOf" srcId="{333A1088-737F-45CB-B68E-254E46348037}" destId="{D005CE8C-CC26-4C3E-AC11-E15060ECD759}" srcOrd="2" destOrd="0" presId="urn:microsoft.com/office/officeart/2005/8/layout/target3"/>
    <dgm:cxn modelId="{E78A18D2-07A9-460E-8A0B-80E06D696F49}" type="presParOf" srcId="{333A1088-737F-45CB-B68E-254E46348037}" destId="{2C702D82-9B77-49B7-9568-BB8EB47C3372}" srcOrd="3" destOrd="0" presId="urn:microsoft.com/office/officeart/2005/8/layout/target3"/>
    <dgm:cxn modelId="{264BD440-4234-4AD9-9A57-FFDC95D33F5E}" type="presParOf" srcId="{333A1088-737F-45CB-B68E-254E46348037}" destId="{A52A0455-90FF-4808-ABD0-F02540D31D5A}" srcOrd="4" destOrd="0" presId="urn:microsoft.com/office/officeart/2005/8/layout/target3"/>
    <dgm:cxn modelId="{914690C1-487B-423E-A893-0A960607E4D8}" type="presParOf" srcId="{333A1088-737F-45CB-B68E-254E46348037}" destId="{6140AFEC-043D-4C43-A2F9-D0F5331DF3A3}" srcOrd="5" destOrd="0" presId="urn:microsoft.com/office/officeart/2005/8/layout/target3"/>
    <dgm:cxn modelId="{6578268B-B61C-425A-A83A-857A6F407CB1}" type="presParOf" srcId="{333A1088-737F-45CB-B68E-254E46348037}" destId="{9358AC05-5D7D-4327-9F80-1AD486AEA664}" srcOrd="6" destOrd="0" presId="urn:microsoft.com/office/officeart/2005/8/layout/target3"/>
    <dgm:cxn modelId="{EC58E50C-48F1-4589-BF6D-A54D3DD4FF12}" type="presParOf" srcId="{333A1088-737F-45CB-B68E-254E46348037}" destId="{313FC574-E1CD-4FB4-B054-0B805CE0447D}" srcOrd="7" destOrd="0" presId="urn:microsoft.com/office/officeart/2005/8/layout/target3"/>
    <dgm:cxn modelId="{34D15C70-D19E-4AAE-B93A-B7C6967F2C9B}" type="presParOf" srcId="{333A1088-737F-45CB-B68E-254E46348037}" destId="{619D679B-A015-4ECF-8348-D1034C574F40}" srcOrd="8" destOrd="0" presId="urn:microsoft.com/office/officeart/2005/8/layout/target3"/>
    <dgm:cxn modelId="{D7337E40-DCD8-4AAC-9BAB-5800F8AB4A22}" type="presParOf" srcId="{333A1088-737F-45CB-B68E-254E46348037}" destId="{322283A8-4A27-4CDA-BAE3-F381106A9174}" srcOrd="9" destOrd="0" presId="urn:microsoft.com/office/officeart/2005/8/layout/target3"/>
    <dgm:cxn modelId="{989F711F-177B-4A6B-BDC9-1D2DDD8244A7}" type="presParOf" srcId="{333A1088-737F-45CB-B68E-254E46348037}" destId="{FFC9F71D-1B4F-4AD9-A4A6-86ADEFC8AF5C}" srcOrd="10" destOrd="0" presId="urn:microsoft.com/office/officeart/2005/8/layout/target3"/>
    <dgm:cxn modelId="{1C7EA63B-8A37-457D-81AF-E237B938C356}" type="presParOf" srcId="{333A1088-737F-45CB-B68E-254E46348037}" destId="{25B08C86-7E15-44DC-BE7F-FFB55DD49D12}" srcOrd="11" destOrd="0" presId="urn:microsoft.com/office/officeart/2005/8/layout/target3"/>
    <dgm:cxn modelId="{F9D4EBC4-4B5C-40A9-B881-F0E1A4C66B42}" type="presParOf" srcId="{333A1088-737F-45CB-B68E-254E46348037}" destId="{76644BE8-9D7C-4C09-B250-3D10AF48CBB7}" srcOrd="12" destOrd="0" presId="urn:microsoft.com/office/officeart/2005/8/layout/target3"/>
    <dgm:cxn modelId="{FD0D132D-4CBB-49D5-9DEE-4C8A239A39C6}" type="presParOf" srcId="{333A1088-737F-45CB-B68E-254E46348037}" destId="{EE85B701-7295-41C0-BA7A-34D3756A2AE6}" srcOrd="13" destOrd="0" presId="urn:microsoft.com/office/officeart/2005/8/layout/target3"/>
    <dgm:cxn modelId="{C7C1902B-6616-455E-BE5C-9E16D77E62F8}" type="presParOf" srcId="{333A1088-737F-45CB-B68E-254E46348037}" destId="{8BEBB6EC-1DAA-4CAC-8A25-BC0FCBD5DBD5}" srcOrd="14" destOrd="0" presId="urn:microsoft.com/office/officeart/2005/8/layout/target3"/>
    <dgm:cxn modelId="{D4045735-CC44-408D-925E-600DF36601C0}" type="presParOf" srcId="{333A1088-737F-45CB-B68E-254E46348037}" destId="{AED2198E-93D5-4001-81B4-73124B309672}" srcOrd="15" destOrd="0" presId="urn:microsoft.com/office/officeart/2005/8/layout/target3"/>
    <dgm:cxn modelId="{A558F1F9-95B5-4A7B-9215-7015C08E7EC1}" type="presParOf" srcId="{333A1088-737F-45CB-B68E-254E46348037}" destId="{2BE915AB-18AA-4053-B92C-3BFC9ED204BB}" srcOrd="16" destOrd="0" presId="urn:microsoft.com/office/officeart/2005/8/layout/target3"/>
    <dgm:cxn modelId="{E4ACB51A-5EE5-4F96-9661-44046447DA25}" type="presParOf" srcId="{333A1088-737F-45CB-B68E-254E46348037}" destId="{6BB5E863-4638-4E1D-BFDE-399D028AC4ED}" srcOrd="17" destOrd="0" presId="urn:microsoft.com/office/officeart/2005/8/layout/target3"/>
    <dgm:cxn modelId="{96DF565D-55FD-4FFE-905E-71A619C64DD9}" type="presParOf" srcId="{333A1088-737F-45CB-B68E-254E46348037}" destId="{5A5FFA88-C948-4069-8E93-59FA12366E83}" srcOrd="18" destOrd="0" presId="urn:microsoft.com/office/officeart/2005/8/layout/target3"/>
    <dgm:cxn modelId="{18661272-F63E-4D23-B3E3-E7F6983CDA6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>
              <a:solidFill>
                <a:schemeClr val="tx2"/>
              </a:solidFill>
            </a:rPr>
            <a:t>NÁZEV ŠKOLY: </a:t>
          </a:r>
          <a:r>
            <a:rPr lang="cs-CZ" sz="1000" kern="1200" dirty="0" smtClean="0">
              <a:solidFill>
                <a:schemeClr val="tx2"/>
              </a:solidFill>
            </a:rPr>
            <a:t>Základní škola, Uherský Ostroh, okres Uherské Hradiště, příspěvková organizace</a:t>
          </a:r>
          <a:endParaRPr lang="cs-CZ" sz="1000" kern="1200" baseline="0" dirty="0">
            <a:solidFill>
              <a:schemeClr val="tx2"/>
            </a:solidFill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AUTOR: Mgr. Jana </a:t>
          </a:r>
          <a:r>
            <a:rPr lang="cs-CZ" sz="2000" kern="1200" dirty="0" err="1" smtClean="0">
              <a:solidFill>
                <a:schemeClr val="tx2"/>
              </a:solidFill>
            </a:rPr>
            <a:t>Pulcová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NÁZEV:</a:t>
          </a:r>
          <a:r>
            <a:rPr lang="cs-CZ" sz="2000" kern="1200" baseline="0" dirty="0" smtClean="0">
              <a:solidFill>
                <a:schemeClr val="tx2"/>
              </a:solidFill>
            </a:rPr>
            <a:t> VY_32_INOVACE_12_Z_02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TEMA</a:t>
          </a:r>
          <a:r>
            <a:rPr lang="cs-CZ" sz="2000" kern="1200" smtClean="0">
              <a:solidFill>
                <a:schemeClr val="tx2"/>
              </a:solidFill>
            </a:rPr>
            <a:t>: Z – 9.A - Jezera</a:t>
          </a:r>
          <a:r>
            <a:rPr lang="cs-CZ" sz="2000" kern="1200" dirty="0" smtClean="0">
              <a:solidFill>
                <a:schemeClr val="tx2"/>
              </a:solidFill>
            </a:rPr>
            <a:t>, rybníky a přehrady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ČÍSLO PROJEKTU: CZ.1.07/1.4.00/21.1616 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C727B8-9035-4A0B-9A95-40FD93081C76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B8DEA9-E01F-4221-9337-6BDD9040CC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8132E67-41D6-4935-9A56-E56F652CA20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9FFA04-A2C0-42A6-A924-3C02E56856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B8DEA9-E01F-4221-9337-6BDD9040CCC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B8DEA9-E01F-4221-9337-6BDD9040CCC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B8DEA9-E01F-4221-9337-6BDD9040CCC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B8DEA9-E01F-4221-9337-6BDD9040CCC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B8DEA9-E01F-4221-9337-6BDD9040CCC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B8DEA9-E01F-4221-9337-6BDD9040CCC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B8DEA9-E01F-4221-9337-6BDD9040CCC6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B8DEA9-E01F-4221-9337-6BDD9040CCC6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B8DEA9-E01F-4221-9337-6BDD9040CCC6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9FFA04-A2C0-42A6-A924-3C02E56856B9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9FFA04-A2C0-42A6-A924-3C02E56856B9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5D31ECA-331E-41BB-89C4-E1E3FE9F730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618E395-50B1-4A15-A79D-16733B9B39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amond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31ECA-331E-41BB-89C4-E1E3FE9F730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18E395-50B1-4A15-A79D-16733B9B39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5D31ECA-331E-41BB-89C4-E1E3FE9F730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E618E395-50B1-4A15-A79D-16733B9B39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amond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31ECA-331E-41BB-89C4-E1E3FE9F730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18E395-50B1-4A15-A79D-16733B9B39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31ECA-331E-41BB-89C4-E1E3FE9F730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18E395-50B1-4A15-A79D-16733B9B39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31ECA-331E-41BB-89C4-E1E3FE9F730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18E395-50B1-4A15-A79D-16733B9B39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5D31ECA-331E-41BB-89C4-E1E3FE9F730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18E395-50B1-4A15-A79D-16733B9B39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31ECA-331E-41BB-89C4-E1E3FE9F730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18E395-50B1-4A15-A79D-16733B9B39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31ECA-331E-41BB-89C4-E1E3FE9F730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18E395-50B1-4A15-A79D-16733B9B39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amond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31ECA-331E-41BB-89C4-E1E3FE9F730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18E395-50B1-4A15-A79D-16733B9B39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5D31ECA-331E-41BB-89C4-E1E3FE9F730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618E395-50B1-4A15-A79D-16733B9B39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5D31ECA-331E-41BB-89C4-E1E3FE9F7302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E618E395-50B1-4A15-A79D-16733B9B395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amond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3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85860"/>
            <a:ext cx="7704856" cy="5169876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Tento digitální učební materiál je určený pro výklad učiva ZEMĚPISU 9. ročníku.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Je vytvořen v programu Microsoft PowerPoint.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Obsahuje základní přehled učiva o jezerech, rybnících a přehradách.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Po prezentaci jsou žáci schopni najít rozdíly mezi jezerem a rybníkem, dále umí vyjmenovat některá jezera a rybníky.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Jako doplňující pomůcka k této prezentaci byla využita nástěnná mapa České republiky, na které žáci vyhledávali některá jezera, rybníky a </a:t>
            </a:r>
            <a:r>
              <a:rPr lang="cs-CZ" dirty="0" smtClean="0">
                <a:solidFill>
                  <a:schemeClr val="tx2"/>
                </a:solidFill>
              </a:rPr>
              <a:t>přehrady</a:t>
            </a:r>
            <a:r>
              <a:rPr lang="cs-CZ" dirty="0" smtClean="0">
                <a:solidFill>
                  <a:schemeClr val="tx2"/>
                </a:solidFill>
              </a:rPr>
              <a:t>.  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diamond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pPr algn="ctr"/>
            <a:r>
              <a:rPr lang="cs-CZ" dirty="0" smtClean="0">
                <a:solidFill>
                  <a:schemeClr val="accent4"/>
                </a:solidFill>
              </a:rPr>
              <a:t>Jezera, rybníky a přehrady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anchor="ctr"/>
          <a:lstStyle/>
          <a:p>
            <a:pPr algn="ctr"/>
            <a:r>
              <a:rPr lang="cs-CZ" dirty="0" smtClean="0">
                <a:solidFill>
                  <a:schemeClr val="accent4"/>
                </a:solidFill>
              </a:rPr>
              <a:t>Zeměpis pro 9. ročník</a:t>
            </a:r>
            <a:endParaRPr lang="cs-CZ" dirty="0">
              <a:solidFill>
                <a:schemeClr val="accent4"/>
              </a:solidFill>
            </a:endParaRPr>
          </a:p>
        </p:txBody>
      </p:sp>
    </p:spTree>
  </p:cSld>
  <p:clrMapOvr>
    <a:masterClrMapping/>
  </p:clrMapOvr>
  <p:transition>
    <p:diamond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267604" cy="792088"/>
          </a:xfrm>
        </p:spPr>
        <p:txBody>
          <a:bodyPr/>
          <a:lstStyle/>
          <a:p>
            <a:r>
              <a:rPr lang="cs-CZ" dirty="0" smtClean="0"/>
              <a:t>Jezera, rybníky a přehrady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7776864" cy="506234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jezero</a:t>
            </a:r>
          </a:p>
          <a:p>
            <a:pPr lvl="1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accent4"/>
                </a:solidFill>
              </a:rPr>
              <a:t>je přirozeně vytvořená vodní plocha</a:t>
            </a:r>
          </a:p>
          <a:p>
            <a:pPr lvl="1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accent4"/>
                </a:solidFill>
              </a:rPr>
              <a:t>nedá se snadno vypustit</a:t>
            </a:r>
          </a:p>
          <a:p>
            <a:pPr lvl="1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accent4"/>
                </a:solidFill>
              </a:rPr>
              <a:t>na území ČR je málo jezer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rybník</a:t>
            </a:r>
          </a:p>
          <a:p>
            <a:pPr lvl="1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accent4"/>
                </a:solidFill>
              </a:rPr>
              <a:t>je uměle vytvořené vodní dílo</a:t>
            </a:r>
          </a:p>
          <a:p>
            <a:pPr lvl="1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accent4"/>
                </a:solidFill>
              </a:rPr>
              <a:t>je tvořen hrází, přítokem a odtokem</a:t>
            </a:r>
          </a:p>
          <a:p>
            <a:pPr lvl="1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accent4"/>
                </a:solidFill>
              </a:rPr>
              <a:t>určený k chovu ryb a vodní drůbeže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přehrada</a:t>
            </a:r>
          </a:p>
          <a:p>
            <a:pPr lvl="1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accent4"/>
                </a:solidFill>
              </a:rPr>
              <a:t>vzniká umělým přehrazením vodního toku</a:t>
            </a:r>
          </a:p>
          <a:p>
            <a:pPr lvl="1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accent4"/>
                </a:solidFill>
              </a:rPr>
              <a:t>slouží k zásobování vodou, výrobě elektrické energie, ochraně před povodněmi, vyrovnávání průtoků</a:t>
            </a: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</p:txBody>
      </p:sp>
      <p:pic>
        <p:nvPicPr>
          <p:cNvPr id="2051" name="Picture 3" descr="C:\Documents and Settings\Vlastik\Local Settings\Temporary Internet Files\Content.IE5\FUYIAGZI\MP90042529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1556792"/>
            <a:ext cx="2158554" cy="14401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2" name="Picture 4" descr="C:\Documents and Settings\Vlastik\Local Settings\Temporary Internet Files\Content.IE5\3CFBG2P8\MP90017524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3429000"/>
            <a:ext cx="2154570" cy="13681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04704"/>
          </a:xfrm>
        </p:spPr>
        <p:txBody>
          <a:bodyPr/>
          <a:lstStyle/>
          <a:p>
            <a:r>
              <a:rPr lang="cs-CZ" dirty="0" smtClean="0"/>
              <a:t>Jezera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6840760" cy="547260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ledovcová jezera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Černé jezero (Šumava)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Čertovo jezero (Šumava)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jezero Laka (Šumava)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err="1" smtClean="0">
                <a:solidFill>
                  <a:schemeClr val="accent4"/>
                </a:solidFill>
              </a:rPr>
              <a:t>Plešné</a:t>
            </a:r>
            <a:r>
              <a:rPr lang="cs-CZ" dirty="0" smtClean="0">
                <a:solidFill>
                  <a:schemeClr val="accent4"/>
                </a:solidFill>
              </a:rPr>
              <a:t> jezero (Šumava)</a:t>
            </a: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Mechové jezírko (Krkonoše)</a:t>
            </a: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</p:txBody>
      </p:sp>
      <p:sp>
        <p:nvSpPr>
          <p:cNvPr id="5" name="Pravá složená závorka 4"/>
          <p:cNvSpPr/>
          <p:nvPr/>
        </p:nvSpPr>
        <p:spPr>
          <a:xfrm>
            <a:off x="3923928" y="1844824"/>
            <a:ext cx="432048" cy="1296144"/>
          </a:xfrm>
          <a:prstGeom prst="rightBrace">
            <a:avLst>
              <a:gd name="adj1" fmla="val 8333"/>
              <a:gd name="adj2" fmla="val 4929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3968" y="2276872"/>
            <a:ext cx="16001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4"/>
                </a:solidFill>
              </a:rPr>
              <a:t>karová jezera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7" name="Pravá složená závorka 6"/>
          <p:cNvSpPr/>
          <p:nvPr/>
        </p:nvSpPr>
        <p:spPr>
          <a:xfrm>
            <a:off x="4427984" y="5949280"/>
            <a:ext cx="144016" cy="216024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587727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4"/>
                </a:solidFill>
              </a:rPr>
              <a:t>morénové jezero</a:t>
            </a:r>
            <a:endParaRPr lang="cs-CZ" dirty="0">
              <a:solidFill>
                <a:schemeClr val="accent4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116632"/>
            <a:ext cx="2160240" cy="28839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3429000"/>
            <a:ext cx="2513031" cy="18722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104" y="3429000"/>
            <a:ext cx="2496278" cy="18722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43808" y="3429000"/>
            <a:ext cx="2520280" cy="18902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TextovéPole 12"/>
          <p:cNvSpPr txBox="1"/>
          <p:nvPr/>
        </p:nvSpPr>
        <p:spPr>
          <a:xfrm>
            <a:off x="6228184" y="2924944"/>
            <a:ext cx="15841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2"/>
                </a:solidFill>
              </a:rPr>
              <a:t>Černé jezero</a:t>
            </a:r>
            <a:endParaRPr lang="cs-CZ" sz="1200" dirty="0">
              <a:solidFill>
                <a:schemeClr val="tx2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3528" y="5229200"/>
            <a:ext cx="21602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2"/>
                </a:solidFill>
              </a:rPr>
              <a:t>Čertovo jezero</a:t>
            </a:r>
            <a:endParaRPr lang="cs-CZ" sz="1200" dirty="0">
              <a:solidFill>
                <a:schemeClr val="tx2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59832" y="5229200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2"/>
                </a:solidFill>
              </a:rPr>
              <a:t>jezero Laka</a:t>
            </a:r>
            <a:endParaRPr lang="cs-CZ" sz="1200" dirty="0">
              <a:solidFill>
                <a:schemeClr val="tx2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796136" y="5229200"/>
            <a:ext cx="18722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err="1" smtClean="0">
                <a:solidFill>
                  <a:schemeClr val="tx2"/>
                </a:solidFill>
              </a:rPr>
              <a:t>Plešné</a:t>
            </a:r>
            <a:r>
              <a:rPr lang="cs-CZ" sz="1200" dirty="0" smtClean="0">
                <a:solidFill>
                  <a:schemeClr val="tx2"/>
                </a:solidFill>
              </a:rPr>
              <a:t> jezero</a:t>
            </a:r>
            <a:endParaRPr lang="cs-CZ" sz="12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000"/>
                            </p:stCondLst>
                            <p:childTnLst>
                              <p:par>
                                <p:cTn id="3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0"/>
                            </p:stCondLst>
                            <p:childTnLst>
                              <p:par>
                                <p:cTn id="5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4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2000"/>
                            </p:stCondLst>
                            <p:childTnLst>
                              <p:par>
                                <p:cTn id="5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/>
      <p:bldP spid="7" grpId="0" animBg="1"/>
      <p:bldP spid="8" grpId="0"/>
      <p:bldP spid="13" grpId="0"/>
      <p:bldP spid="15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04704"/>
          </a:xfrm>
        </p:spPr>
        <p:txBody>
          <a:bodyPr/>
          <a:lstStyle/>
          <a:p>
            <a:r>
              <a:rPr lang="cs-CZ" dirty="0" smtClean="0"/>
              <a:t>jezera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7678636" cy="5258984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rašelinná jezera (postupně zanikají - zarůstají)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err="1" smtClean="0">
                <a:solidFill>
                  <a:schemeClr val="accent4"/>
                </a:solidFill>
              </a:rPr>
              <a:t>Chalupské</a:t>
            </a:r>
            <a:r>
              <a:rPr lang="cs-CZ" dirty="0" smtClean="0">
                <a:solidFill>
                  <a:schemeClr val="accent4"/>
                </a:solidFill>
              </a:rPr>
              <a:t> jezírko (Šumava)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Velké mechové jezírko (Jeseníky)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Velké Jeřábí jezírko (Krušné hory)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Černá jezírka (Jizerské hory)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187624" y="6021288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err="1" smtClean="0">
                <a:solidFill>
                  <a:schemeClr val="tx2"/>
                </a:solidFill>
              </a:rPr>
              <a:t>Chalupské</a:t>
            </a:r>
            <a:r>
              <a:rPr lang="cs-CZ" sz="1200" dirty="0" smtClean="0">
                <a:solidFill>
                  <a:schemeClr val="tx2"/>
                </a:solidFill>
              </a:rPr>
              <a:t> jezero</a:t>
            </a:r>
            <a:endParaRPr lang="cs-CZ" sz="1200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88024" y="6021288"/>
            <a:ext cx="21602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2"/>
                </a:solidFill>
              </a:rPr>
              <a:t>Velké mechové jezírko</a:t>
            </a:r>
            <a:endParaRPr lang="cs-CZ" sz="1200" dirty="0">
              <a:solidFill>
                <a:schemeClr val="tx2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429000"/>
            <a:ext cx="3456383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3429000"/>
            <a:ext cx="3456384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4000"/>
                            </p:stCondLst>
                            <p:childTnLst>
                              <p:par>
                                <p:cTn id="3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6000"/>
                            </p:stCondLst>
                            <p:childTnLst>
                              <p:par>
                                <p:cTn id="4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04704"/>
          </a:xfrm>
        </p:spPr>
        <p:txBody>
          <a:bodyPr/>
          <a:lstStyle/>
          <a:p>
            <a:r>
              <a:rPr lang="cs-CZ" dirty="0" smtClean="0"/>
              <a:t>jezera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7821512" cy="5258984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jezera hrazená sesuvem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err="1" smtClean="0">
                <a:solidFill>
                  <a:schemeClr val="accent4"/>
                </a:solidFill>
              </a:rPr>
              <a:t>Odlezelské</a:t>
            </a:r>
            <a:r>
              <a:rPr lang="cs-CZ" dirty="0" smtClean="0">
                <a:solidFill>
                  <a:schemeClr val="accent4"/>
                </a:solidFill>
              </a:rPr>
              <a:t> jezero (Plzeňský kraj – okres Plzeň-sever)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err="1" smtClean="0">
                <a:solidFill>
                  <a:schemeClr val="accent4"/>
                </a:solidFill>
              </a:rPr>
              <a:t>Skryjské</a:t>
            </a:r>
            <a:r>
              <a:rPr lang="cs-CZ" dirty="0" smtClean="0">
                <a:solidFill>
                  <a:schemeClr val="accent4"/>
                </a:solidFill>
              </a:rPr>
              <a:t> jezírko (Plzeňský kraj – okres Rokycany)</a:t>
            </a:r>
            <a:endParaRPr lang="cs-CZ" dirty="0" smtClean="0">
              <a:solidFill>
                <a:schemeClr val="tx2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pískovcová jezera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Vlčí jezero (Ústecký kraj – okres Děčín)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971600" y="4941168"/>
            <a:ext cx="21602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err="1" smtClean="0">
                <a:solidFill>
                  <a:schemeClr val="tx2"/>
                </a:solidFill>
              </a:rPr>
              <a:t>Skryjské</a:t>
            </a:r>
            <a:r>
              <a:rPr lang="cs-CZ" sz="1200" dirty="0" smtClean="0">
                <a:solidFill>
                  <a:schemeClr val="tx2"/>
                </a:solidFill>
              </a:rPr>
              <a:t> jezírko</a:t>
            </a:r>
            <a:endParaRPr lang="cs-CZ" sz="12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60032" y="4941168"/>
            <a:ext cx="18722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err="1" smtClean="0">
                <a:solidFill>
                  <a:schemeClr val="tx2"/>
                </a:solidFill>
              </a:rPr>
              <a:t>Odlezelské</a:t>
            </a:r>
            <a:r>
              <a:rPr lang="cs-CZ" sz="1200" dirty="0" smtClean="0">
                <a:solidFill>
                  <a:schemeClr val="tx2"/>
                </a:solidFill>
              </a:rPr>
              <a:t> jezero</a:t>
            </a:r>
            <a:endParaRPr lang="cs-CZ" sz="1200" dirty="0">
              <a:solidFill>
                <a:schemeClr val="tx2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2564903"/>
            <a:ext cx="3672408" cy="24237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2564903"/>
            <a:ext cx="3255682" cy="24482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04704"/>
          </a:xfrm>
        </p:spPr>
        <p:txBody>
          <a:bodyPr/>
          <a:lstStyle/>
          <a:p>
            <a:r>
              <a:rPr lang="cs-CZ" dirty="0" smtClean="0"/>
              <a:t>jezera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7678636" cy="5258984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krasová jezera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 Horní macošské jezírko (Jihomoravský kraj - okres Blansko)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 Dolní macošské jezírko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 jezírko v Hranické propasti (Olomoucký kraj – okres Přerov)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 </a:t>
            </a:r>
            <a:r>
              <a:rPr lang="cs-CZ" dirty="0" err="1" smtClean="0">
                <a:solidFill>
                  <a:schemeClr val="accent4"/>
                </a:solidFill>
              </a:rPr>
              <a:t>Bozkovské</a:t>
            </a:r>
            <a:r>
              <a:rPr lang="cs-CZ" dirty="0" smtClean="0">
                <a:solidFill>
                  <a:schemeClr val="accent4"/>
                </a:solidFill>
              </a:rPr>
              <a:t> podzemní jezero (Liberecký kraj – okres Semily)</a:t>
            </a:r>
          </a:p>
          <a:p>
            <a:pPr lvl="1">
              <a:buNone/>
            </a:pPr>
            <a:endParaRPr lang="cs-CZ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4644008" y="6381328"/>
            <a:ext cx="19288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2"/>
                </a:solidFill>
              </a:rPr>
              <a:t>jezírko Hranické propasti</a:t>
            </a:r>
            <a:endParaRPr lang="cs-CZ" sz="12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31640" y="6381328"/>
            <a:ext cx="1800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2"/>
                </a:solidFill>
              </a:rPr>
              <a:t>Horní macošské jezírko</a:t>
            </a:r>
            <a:endParaRPr lang="cs-CZ" sz="1200" dirty="0">
              <a:solidFill>
                <a:schemeClr val="tx2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4437112"/>
            <a:ext cx="2952328" cy="19632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4437112"/>
            <a:ext cx="2664296" cy="1998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8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1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04704"/>
          </a:xfrm>
        </p:spPr>
        <p:txBody>
          <a:bodyPr/>
          <a:lstStyle/>
          <a:p>
            <a:r>
              <a:rPr lang="cs-CZ" dirty="0" smtClean="0"/>
              <a:t>jezera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7516688" cy="5258984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říční jezera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Křivé jezero (Dyje)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Květné jezero (Dyje)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err="1" smtClean="0">
                <a:solidFill>
                  <a:schemeClr val="accent4"/>
                </a:solidFill>
              </a:rPr>
              <a:t>Babinecká</a:t>
            </a:r>
            <a:r>
              <a:rPr lang="cs-CZ" dirty="0" smtClean="0">
                <a:solidFill>
                  <a:schemeClr val="accent4"/>
                </a:solidFill>
              </a:rPr>
              <a:t> tůň (Labe)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Hrbáčkovy tůně (Labe)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364088" y="2924944"/>
            <a:ext cx="13573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err="1" smtClean="0">
                <a:solidFill>
                  <a:schemeClr val="tx2"/>
                </a:solidFill>
              </a:rPr>
              <a:t>Babinecká</a:t>
            </a:r>
            <a:r>
              <a:rPr lang="cs-CZ" sz="1200" dirty="0" smtClean="0">
                <a:solidFill>
                  <a:schemeClr val="tx2"/>
                </a:solidFill>
              </a:rPr>
              <a:t> tůň</a:t>
            </a:r>
            <a:endParaRPr lang="cs-CZ" sz="1200" dirty="0">
              <a:solidFill>
                <a:schemeClr val="tx2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5" y="692696"/>
            <a:ext cx="3463913" cy="23042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3645024"/>
            <a:ext cx="3816424" cy="25500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TextovéPole 11"/>
          <p:cNvSpPr txBox="1"/>
          <p:nvPr/>
        </p:nvSpPr>
        <p:spPr>
          <a:xfrm>
            <a:off x="1547664" y="6165304"/>
            <a:ext cx="12961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2"/>
                </a:solidFill>
              </a:rPr>
              <a:t>Černá tůň</a:t>
            </a:r>
            <a:endParaRPr lang="cs-CZ" sz="1200" dirty="0">
              <a:solidFill>
                <a:schemeClr val="tx2"/>
              </a:solidFill>
            </a:endParaRP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3645024"/>
            <a:ext cx="3456384" cy="25922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4" name="TextovéPole 13"/>
          <p:cNvSpPr txBox="1"/>
          <p:nvPr/>
        </p:nvSpPr>
        <p:spPr>
          <a:xfrm>
            <a:off x="5364088" y="6165304"/>
            <a:ext cx="13681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err="1" smtClean="0">
                <a:solidFill>
                  <a:schemeClr val="tx2"/>
                </a:solidFill>
              </a:rPr>
              <a:t>Byšická</a:t>
            </a:r>
            <a:r>
              <a:rPr lang="cs-CZ" sz="1200" dirty="0" smtClean="0">
                <a:solidFill>
                  <a:schemeClr val="tx2"/>
                </a:solidFill>
              </a:rPr>
              <a:t> tůň</a:t>
            </a:r>
            <a:endParaRPr lang="cs-CZ" sz="12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000"/>
                            </p:stCondLst>
                            <p:childTnLst>
                              <p:par>
                                <p:cTn id="3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8000"/>
                            </p:stCondLst>
                            <p:childTnLst>
                              <p:par>
                                <p:cTn id="3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2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16632"/>
            <a:ext cx="2736304" cy="20522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04704"/>
          </a:xfrm>
        </p:spPr>
        <p:txBody>
          <a:bodyPr/>
          <a:lstStyle/>
          <a:p>
            <a:r>
              <a:rPr lang="cs-CZ" dirty="0" smtClean="0"/>
              <a:t>Rybníky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7776864" cy="5258984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Rožmberk (Jindřichův Hradec)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největší v ČR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Horusický rybník (Tábor)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>
                <a:solidFill>
                  <a:schemeClr val="tx2"/>
                </a:solidFill>
              </a:rPr>
              <a:t>Bezdrev</a:t>
            </a:r>
            <a:r>
              <a:rPr lang="cs-CZ" dirty="0" smtClean="0">
                <a:solidFill>
                  <a:schemeClr val="tx2"/>
                </a:solidFill>
              </a:rPr>
              <a:t> (České Budějovice)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Máchovo jezero (Česká Lípa)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>
                <a:solidFill>
                  <a:schemeClr val="tx2"/>
                </a:solidFill>
              </a:rPr>
              <a:t>Novoveský</a:t>
            </a:r>
            <a:r>
              <a:rPr lang="cs-CZ" dirty="0" smtClean="0">
                <a:solidFill>
                  <a:schemeClr val="tx2"/>
                </a:solidFill>
              </a:rPr>
              <a:t> rybník (Břeclav)</a:t>
            </a:r>
          </a:p>
          <a:p>
            <a:pPr>
              <a:buNone/>
            </a:pPr>
            <a:endParaRPr lang="cs-CZ" sz="2300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accent4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92080" y="2132856"/>
            <a:ext cx="21602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2"/>
                </a:solidFill>
              </a:rPr>
              <a:t>Rožmberk v zimě</a:t>
            </a:r>
            <a:endParaRPr lang="cs-CZ" sz="1200" dirty="0">
              <a:solidFill>
                <a:schemeClr val="tx2"/>
              </a:solidFill>
            </a:endParaRPr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2564904"/>
            <a:ext cx="2736304" cy="18333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5" name="TextovéPole 14"/>
          <p:cNvSpPr txBox="1"/>
          <p:nvPr/>
        </p:nvSpPr>
        <p:spPr>
          <a:xfrm>
            <a:off x="5148064" y="4293096"/>
            <a:ext cx="22322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2"/>
                </a:solidFill>
              </a:rPr>
              <a:t>Horusický rybník</a:t>
            </a:r>
            <a:endParaRPr lang="cs-CZ" sz="1200" dirty="0">
              <a:solidFill>
                <a:schemeClr val="tx2"/>
              </a:solidFill>
            </a:endParaRPr>
          </a:p>
        </p:txBody>
      </p:sp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3933056"/>
            <a:ext cx="3672408" cy="27543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TextovéPole 16"/>
          <p:cNvSpPr txBox="1"/>
          <p:nvPr/>
        </p:nvSpPr>
        <p:spPr>
          <a:xfrm>
            <a:off x="1259632" y="6581001"/>
            <a:ext cx="20162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err="1" smtClean="0">
                <a:solidFill>
                  <a:schemeClr val="tx2"/>
                </a:solidFill>
              </a:rPr>
              <a:t>Bezdrev</a:t>
            </a:r>
            <a:endParaRPr lang="cs-CZ" sz="1200" dirty="0">
              <a:solidFill>
                <a:schemeClr val="tx2"/>
              </a:solidFill>
            </a:endParaRPr>
          </a:p>
        </p:txBody>
      </p:sp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32040" y="4653136"/>
            <a:ext cx="2736304" cy="20522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9" name="TextovéPole 18"/>
          <p:cNvSpPr txBox="1"/>
          <p:nvPr/>
        </p:nvSpPr>
        <p:spPr>
          <a:xfrm>
            <a:off x="5652120" y="6581001"/>
            <a:ext cx="12961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chemeClr val="tx2"/>
                </a:solidFill>
              </a:rPr>
              <a:t>Máchovo jezero</a:t>
            </a:r>
            <a:endParaRPr lang="cs-CZ" sz="12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0"/>
                            </p:stCondLst>
                            <p:childTnLst>
                              <p:par>
                                <p:cTn id="2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4000"/>
                            </p:stCondLst>
                            <p:childTnLst>
                              <p:par>
                                <p:cTn id="3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6000"/>
                            </p:stCondLst>
                            <p:childTnLst>
                              <p:par>
                                <p:cTn id="4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0000"/>
                            </p:stCondLst>
                            <p:childTnLst>
                              <p:par>
                                <p:cTn id="5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/>
      <p:bldP spid="15" grpId="0"/>
      <p:bldP spid="17" grpId="0"/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04704"/>
          </a:xfrm>
        </p:spPr>
        <p:txBody>
          <a:bodyPr/>
          <a:lstStyle/>
          <a:p>
            <a:r>
              <a:rPr lang="cs-CZ" dirty="0" smtClean="0"/>
              <a:t>Přehrady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7776864" cy="5258984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Lipno (Vltava)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má největší plochu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Orlík(Vltava)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má největší objem vody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Nové Mlýny (Dyje)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Slapy (Vltava)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>
                <a:solidFill>
                  <a:schemeClr val="tx2"/>
                </a:solidFill>
              </a:rPr>
              <a:t>Nechranice</a:t>
            </a:r>
            <a:r>
              <a:rPr lang="cs-CZ" dirty="0" smtClean="0">
                <a:solidFill>
                  <a:schemeClr val="tx2"/>
                </a:solidFill>
              </a:rPr>
              <a:t> (Ohře)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Rozkoš (Rozkoš)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Slezská </a:t>
            </a:r>
            <a:r>
              <a:rPr lang="cs-CZ" dirty="0" err="1" smtClean="0">
                <a:solidFill>
                  <a:schemeClr val="tx2"/>
                </a:solidFill>
              </a:rPr>
              <a:t>Harta</a:t>
            </a:r>
            <a:r>
              <a:rPr lang="cs-CZ" dirty="0" smtClean="0">
                <a:solidFill>
                  <a:schemeClr val="tx2"/>
                </a:solidFill>
              </a:rPr>
              <a:t> (Moravice)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259632" y="6453336"/>
            <a:ext cx="21602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2"/>
                </a:solidFill>
              </a:rPr>
              <a:t>Nové Mlýny</a:t>
            </a:r>
            <a:endParaRPr lang="cs-CZ" sz="1200" dirty="0">
              <a:solidFill>
                <a:schemeClr val="tx2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04048" y="4077072"/>
            <a:ext cx="22322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2"/>
                </a:solidFill>
              </a:rPr>
              <a:t>Lipno</a:t>
            </a:r>
            <a:endParaRPr lang="cs-CZ" sz="1200" dirty="0">
              <a:solidFill>
                <a:schemeClr val="tx2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508104" y="6453336"/>
            <a:ext cx="12961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2"/>
                </a:solidFill>
              </a:rPr>
              <a:t>Orlík</a:t>
            </a:r>
            <a:endParaRPr lang="cs-CZ" sz="1200" dirty="0">
              <a:solidFill>
                <a:schemeClr val="tx2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5301208"/>
            <a:ext cx="3744416" cy="11914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188640"/>
            <a:ext cx="2664296" cy="39964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4437112"/>
            <a:ext cx="2712301" cy="20342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0"/>
                            </p:stCondLst>
                            <p:childTnLst>
                              <p:par>
                                <p:cTn id="2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2000"/>
                            </p:stCondLst>
                            <p:childTnLst>
                              <p:par>
                                <p:cTn id="3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4000"/>
                            </p:stCondLst>
                            <p:childTnLst>
                              <p:par>
                                <p:cTn id="3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6000"/>
                            </p:stCondLst>
                            <p:childTnLst>
                              <p:par>
                                <p:cTn id="4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0"/>
                            </p:stCondLst>
                            <p:childTnLst>
                              <p:par>
                                <p:cTn id="5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2000"/>
                            </p:stCondLst>
                            <p:childTnLst>
                              <p:par>
                                <p:cTn id="5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0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4000"/>
                            </p:stCondLst>
                            <p:childTnLst>
                              <p:par>
                                <p:cTn id="6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4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/>
      <p:bldP spid="15" grpId="0"/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39000" cy="597154"/>
          </a:xfrm>
        </p:spPr>
        <p:txBody>
          <a:bodyPr>
            <a:normAutofit/>
          </a:bodyPr>
          <a:lstStyle/>
          <a:p>
            <a:r>
              <a:rPr lang="cs-CZ" dirty="0" err="1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785794"/>
            <a:ext cx="7776864" cy="5929354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1200" dirty="0" smtClean="0">
                <a:solidFill>
                  <a:schemeClr val="tx2"/>
                </a:solidFill>
              </a:rPr>
              <a:t>www.office.</a:t>
            </a:r>
            <a:r>
              <a:rPr lang="cs-CZ" sz="1200" dirty="0" err="1" smtClean="0">
                <a:solidFill>
                  <a:schemeClr val="tx2"/>
                </a:solidFill>
              </a:rPr>
              <a:t>microsoft.com</a:t>
            </a:r>
            <a:endParaRPr lang="cs-CZ" sz="1200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sz="12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1200" dirty="0" smtClean="0">
                <a:solidFill>
                  <a:schemeClr val="tx2"/>
                </a:solidFill>
              </a:rPr>
              <a:t>KUBEŠ, Zdeněk Mgr. </a:t>
            </a:r>
            <a:r>
              <a:rPr lang="cs-CZ" sz="1200" i="1" dirty="0" smtClean="0">
                <a:solidFill>
                  <a:schemeClr val="tx2"/>
                </a:solidFill>
              </a:rPr>
              <a:t>Http://cs.wikipedia.org</a:t>
            </a:r>
            <a:r>
              <a:rPr lang="cs-CZ" sz="1200" dirty="0" smtClean="0">
                <a:solidFill>
                  <a:schemeClr val="tx2"/>
                </a:solidFill>
              </a:rPr>
              <a:t> [online]. 5. 3. 2011, 10:48[cit. 2011-10-16]. Soubor:Černé jezero zabírané z karové stěny.JPG. Dostupné z WWW: http://cs.wikipedia.org/wiki/Soubor:Černé_jezero_zabírané_z_karové_stěny.jpg</a:t>
            </a:r>
          </a:p>
          <a:p>
            <a:pPr>
              <a:buFont typeface="Wingdings" pitchFamily="2" charset="2"/>
              <a:buChar char="Ø"/>
            </a:pPr>
            <a:r>
              <a:rPr lang="cs-CZ" sz="1200" dirty="0" smtClean="0">
                <a:solidFill>
                  <a:schemeClr val="tx2"/>
                </a:solidFill>
              </a:rPr>
              <a:t>KUBEŠ, Zdeněk Mgr. </a:t>
            </a:r>
            <a:r>
              <a:rPr lang="cs-CZ" sz="1200" i="1" dirty="0" smtClean="0">
                <a:solidFill>
                  <a:schemeClr val="tx2"/>
                </a:solidFill>
              </a:rPr>
              <a:t>Http://cs.wikipedia.org</a:t>
            </a:r>
            <a:r>
              <a:rPr lang="cs-CZ" sz="1200" dirty="0" smtClean="0">
                <a:solidFill>
                  <a:schemeClr val="tx2"/>
                </a:solidFill>
              </a:rPr>
              <a:t> [online]. 20. 4. 2008, 20:38[cit. 2011-10-16]. Soubor:Motivační-foto-Čertovo-jezero.</a:t>
            </a:r>
            <a:r>
              <a:rPr lang="cs-CZ" sz="1200" dirty="0" err="1" smtClean="0">
                <a:solidFill>
                  <a:schemeClr val="tx2"/>
                </a:solidFill>
              </a:rPr>
              <a:t>jpg</a:t>
            </a:r>
            <a:r>
              <a:rPr lang="cs-CZ" sz="1200" dirty="0" smtClean="0">
                <a:solidFill>
                  <a:schemeClr val="tx2"/>
                </a:solidFill>
              </a:rPr>
              <a:t>. Dostupné z WWW: http://cs.wikipedia.org/wiki/Soubor:Motivační-foto-Čertovo-jezero.jpg</a:t>
            </a:r>
          </a:p>
          <a:p>
            <a:pPr>
              <a:buFont typeface="Wingdings" pitchFamily="2" charset="2"/>
              <a:buChar char="Ø"/>
            </a:pPr>
            <a:r>
              <a:rPr lang="cs-CZ" sz="1200" dirty="0" err="1" smtClean="0">
                <a:solidFill>
                  <a:schemeClr val="tx2"/>
                </a:solidFill>
              </a:rPr>
              <a:t>Prochaine</a:t>
            </a:r>
            <a:r>
              <a:rPr lang="cs-CZ" sz="1200" dirty="0" smtClean="0">
                <a:solidFill>
                  <a:schemeClr val="tx2"/>
                </a:solidFill>
              </a:rPr>
              <a:t>. </a:t>
            </a:r>
            <a:r>
              <a:rPr lang="cs-CZ" sz="1200" i="1" dirty="0" smtClean="0">
                <a:solidFill>
                  <a:schemeClr val="tx2"/>
                </a:solidFill>
              </a:rPr>
              <a:t>Http://cs.wikipedia.org</a:t>
            </a:r>
            <a:r>
              <a:rPr lang="cs-CZ" sz="1200" dirty="0" smtClean="0">
                <a:solidFill>
                  <a:schemeClr val="tx2"/>
                </a:solidFill>
              </a:rPr>
              <a:t> [online]. 31. 1. 2008, 19:56[cit. 2011-10-16]. Soubor:Jezero Laka.</a:t>
            </a:r>
            <a:r>
              <a:rPr lang="cs-CZ" sz="1200" dirty="0" err="1" smtClean="0">
                <a:solidFill>
                  <a:schemeClr val="tx2"/>
                </a:solidFill>
              </a:rPr>
              <a:t>jpg</a:t>
            </a:r>
            <a:r>
              <a:rPr lang="cs-CZ" sz="1200" dirty="0" smtClean="0">
                <a:solidFill>
                  <a:schemeClr val="tx2"/>
                </a:solidFill>
              </a:rPr>
              <a:t>. Dostupné z WWW: http://cs.wikipedia.org/wiki/Soubor:Jezero_Laka.JPG</a:t>
            </a:r>
          </a:p>
          <a:p>
            <a:pPr>
              <a:buFont typeface="Wingdings" pitchFamily="2" charset="2"/>
              <a:buChar char="Ø"/>
            </a:pPr>
            <a:r>
              <a:rPr lang="cs-CZ" sz="1200" dirty="0" err="1" smtClean="0">
                <a:solidFill>
                  <a:schemeClr val="tx2"/>
                </a:solidFill>
              </a:rPr>
              <a:t>Prochaine</a:t>
            </a:r>
            <a:r>
              <a:rPr lang="cs-CZ" sz="1200" dirty="0" smtClean="0">
                <a:solidFill>
                  <a:schemeClr val="tx2"/>
                </a:solidFill>
              </a:rPr>
              <a:t>. </a:t>
            </a:r>
            <a:r>
              <a:rPr lang="cs-CZ" sz="1200" i="1" dirty="0" smtClean="0">
                <a:solidFill>
                  <a:schemeClr val="tx2"/>
                </a:solidFill>
              </a:rPr>
              <a:t>Http://cs.wikipedia.org</a:t>
            </a:r>
            <a:r>
              <a:rPr lang="cs-CZ" sz="1200" dirty="0" smtClean="0">
                <a:solidFill>
                  <a:schemeClr val="tx2"/>
                </a:solidFill>
              </a:rPr>
              <a:t> [online]. 26. 9. 2007, 12:37[cit. 2011-10-16]. Soubor:</a:t>
            </a:r>
            <a:r>
              <a:rPr lang="cs-CZ" sz="1200" dirty="0" err="1" smtClean="0">
                <a:solidFill>
                  <a:schemeClr val="tx2"/>
                </a:solidFill>
              </a:rPr>
              <a:t>Plešné</a:t>
            </a:r>
            <a:r>
              <a:rPr lang="cs-CZ" sz="1200" dirty="0" smtClean="0">
                <a:solidFill>
                  <a:schemeClr val="tx2"/>
                </a:solidFill>
              </a:rPr>
              <a:t> jezero.</a:t>
            </a:r>
            <a:r>
              <a:rPr lang="cs-CZ" sz="1200" dirty="0" err="1" smtClean="0">
                <a:solidFill>
                  <a:schemeClr val="tx2"/>
                </a:solidFill>
              </a:rPr>
              <a:t>jpg</a:t>
            </a:r>
            <a:r>
              <a:rPr lang="cs-CZ" sz="1200" dirty="0" smtClean="0">
                <a:solidFill>
                  <a:schemeClr val="tx2"/>
                </a:solidFill>
              </a:rPr>
              <a:t>. Dostupné z WWW: http://cs.wikipedia.org/wiki/Soubor:Plešné_jezero.JPG</a:t>
            </a:r>
          </a:p>
          <a:p>
            <a:pPr>
              <a:buFont typeface="Wingdings" pitchFamily="2" charset="2"/>
              <a:buChar char="Ø"/>
            </a:pPr>
            <a:r>
              <a:rPr lang="cs-CZ" sz="1200" dirty="0" err="1" smtClean="0">
                <a:solidFill>
                  <a:schemeClr val="tx2"/>
                </a:solidFill>
              </a:rPr>
              <a:t>Prochaine</a:t>
            </a:r>
            <a:r>
              <a:rPr lang="cs-CZ" sz="1200" dirty="0" smtClean="0">
                <a:solidFill>
                  <a:schemeClr val="tx2"/>
                </a:solidFill>
              </a:rPr>
              <a:t>. </a:t>
            </a:r>
            <a:r>
              <a:rPr lang="cs-CZ" sz="1200" i="1" dirty="0" smtClean="0">
                <a:solidFill>
                  <a:schemeClr val="tx2"/>
                </a:solidFill>
              </a:rPr>
              <a:t>Http://cs.wikipedia.org</a:t>
            </a:r>
            <a:r>
              <a:rPr lang="cs-CZ" sz="1200" dirty="0" smtClean="0">
                <a:solidFill>
                  <a:schemeClr val="tx2"/>
                </a:solidFill>
              </a:rPr>
              <a:t> [online]. 11. 4. 2007, 20:19</a:t>
            </a:r>
            <a:r>
              <a:rPr lang="en-US" sz="1200" dirty="0" smtClean="0">
                <a:solidFill>
                  <a:schemeClr val="tx2"/>
                </a:solidFill>
              </a:rPr>
              <a:t>[cit</a:t>
            </a:r>
            <a:r>
              <a:rPr lang="cs-CZ" sz="1200" dirty="0" smtClean="0">
                <a:solidFill>
                  <a:schemeClr val="tx2"/>
                </a:solidFill>
              </a:rPr>
              <a:t>. 2011-10-16]. Soubor:</a:t>
            </a:r>
            <a:r>
              <a:rPr lang="cs-CZ" sz="1200" dirty="0" err="1" smtClean="0">
                <a:solidFill>
                  <a:schemeClr val="tx2"/>
                </a:solidFill>
              </a:rPr>
              <a:t>Chalupská</a:t>
            </a:r>
            <a:r>
              <a:rPr lang="cs-CZ" sz="1200" dirty="0" smtClean="0">
                <a:solidFill>
                  <a:schemeClr val="tx2"/>
                </a:solidFill>
              </a:rPr>
              <a:t> </a:t>
            </a:r>
            <a:r>
              <a:rPr lang="cs-CZ" sz="1200" dirty="0" err="1" smtClean="0">
                <a:solidFill>
                  <a:schemeClr val="tx2"/>
                </a:solidFill>
              </a:rPr>
              <a:t>slať.jpg</a:t>
            </a:r>
            <a:r>
              <a:rPr lang="cs-CZ" sz="1200" dirty="0" smtClean="0">
                <a:solidFill>
                  <a:schemeClr val="tx2"/>
                </a:solidFill>
              </a:rPr>
              <a:t>. Dostupné z WWW: http://cs.wikipedia.org/wiki/Soubor:Chalupská_slať.jpg.</a:t>
            </a:r>
          </a:p>
          <a:p>
            <a:pPr>
              <a:buFont typeface="Wingdings" pitchFamily="2" charset="2"/>
              <a:buChar char="Ø"/>
            </a:pPr>
            <a:r>
              <a:rPr lang="cs-CZ" sz="1200" dirty="0" smtClean="0">
                <a:solidFill>
                  <a:schemeClr val="tx2"/>
                </a:solidFill>
              </a:rPr>
              <a:t>Wiki2007. </a:t>
            </a:r>
            <a:r>
              <a:rPr lang="cs-CZ" sz="1200" i="1" dirty="0" smtClean="0">
                <a:solidFill>
                  <a:schemeClr val="tx2"/>
                </a:solidFill>
              </a:rPr>
              <a:t>Http://cs.wikipedia.org</a:t>
            </a:r>
            <a:r>
              <a:rPr lang="cs-CZ" sz="1200" dirty="0" smtClean="0">
                <a:solidFill>
                  <a:schemeClr val="tx2"/>
                </a:solidFill>
              </a:rPr>
              <a:t> [online]. 21. 8. 2008, 12:55</a:t>
            </a:r>
            <a:r>
              <a:rPr lang="en-US" sz="1200" dirty="0" smtClean="0">
                <a:solidFill>
                  <a:schemeClr val="tx2"/>
                </a:solidFill>
              </a:rPr>
              <a:t>[cit</a:t>
            </a:r>
            <a:r>
              <a:rPr lang="cs-CZ" sz="1200" dirty="0" smtClean="0">
                <a:solidFill>
                  <a:schemeClr val="tx2"/>
                </a:solidFill>
              </a:rPr>
              <a:t>. 2011-10-16]. Soubor:</a:t>
            </a:r>
            <a:r>
              <a:rPr lang="cs-CZ" sz="1200" dirty="0" err="1" smtClean="0">
                <a:solidFill>
                  <a:schemeClr val="tx2"/>
                </a:solidFill>
              </a:rPr>
              <a:t>Rejviz</a:t>
            </a:r>
            <a:r>
              <a:rPr lang="cs-CZ" sz="1200" dirty="0" smtClean="0">
                <a:solidFill>
                  <a:schemeClr val="tx2"/>
                </a:solidFill>
              </a:rPr>
              <a:t> </a:t>
            </a:r>
            <a:r>
              <a:rPr lang="cs-CZ" sz="1200" dirty="0" err="1" smtClean="0">
                <a:solidFill>
                  <a:schemeClr val="tx2"/>
                </a:solidFill>
              </a:rPr>
              <a:t>velke</a:t>
            </a:r>
            <a:r>
              <a:rPr lang="cs-CZ" sz="1200" dirty="0" smtClean="0">
                <a:solidFill>
                  <a:schemeClr val="tx2"/>
                </a:solidFill>
              </a:rPr>
              <a:t> </a:t>
            </a:r>
            <a:r>
              <a:rPr lang="cs-CZ" sz="1200" dirty="0" err="1" smtClean="0">
                <a:solidFill>
                  <a:schemeClr val="tx2"/>
                </a:solidFill>
              </a:rPr>
              <a:t>mechove</a:t>
            </a:r>
            <a:r>
              <a:rPr lang="cs-CZ" sz="1200" dirty="0" smtClean="0">
                <a:solidFill>
                  <a:schemeClr val="tx2"/>
                </a:solidFill>
              </a:rPr>
              <a:t> </a:t>
            </a:r>
            <a:r>
              <a:rPr lang="cs-CZ" sz="1200" dirty="0" err="1" smtClean="0">
                <a:solidFill>
                  <a:schemeClr val="tx2"/>
                </a:solidFill>
              </a:rPr>
              <a:t>jezirko.jpg</a:t>
            </a:r>
            <a:r>
              <a:rPr lang="cs-CZ" sz="1200" dirty="0" smtClean="0">
                <a:solidFill>
                  <a:schemeClr val="tx2"/>
                </a:solidFill>
              </a:rPr>
              <a:t>. Dostupné z WWW: http://cs.wikipedia.org/wiki/Soubor:Rejviz_velke_mechove_jezirko.jpg.</a:t>
            </a:r>
          </a:p>
          <a:p>
            <a:pPr>
              <a:buFont typeface="Wingdings" pitchFamily="2" charset="2"/>
              <a:buChar char="Ø"/>
            </a:pPr>
            <a:r>
              <a:rPr lang="cs-CZ" sz="1200" dirty="0" smtClean="0">
                <a:solidFill>
                  <a:schemeClr val="tx2"/>
                </a:solidFill>
              </a:rPr>
              <a:t>HAUNER, Adam. </a:t>
            </a:r>
            <a:r>
              <a:rPr lang="cs-CZ" sz="1200" i="1" dirty="0" smtClean="0">
                <a:solidFill>
                  <a:schemeClr val="tx2"/>
                </a:solidFill>
              </a:rPr>
              <a:t>Http://cs.wikipedia.org</a:t>
            </a:r>
            <a:r>
              <a:rPr lang="cs-CZ" sz="1200" dirty="0" smtClean="0">
                <a:solidFill>
                  <a:schemeClr val="tx2"/>
                </a:solidFill>
              </a:rPr>
              <a:t> [online]. 7. 9. 2006, 20:59</a:t>
            </a:r>
            <a:r>
              <a:rPr lang="en-US" sz="1200" dirty="0" smtClean="0">
                <a:solidFill>
                  <a:schemeClr val="tx2"/>
                </a:solidFill>
              </a:rPr>
              <a:t>[cit</a:t>
            </a:r>
            <a:r>
              <a:rPr lang="cs-CZ" sz="1200" dirty="0" smtClean="0">
                <a:solidFill>
                  <a:schemeClr val="tx2"/>
                </a:solidFill>
              </a:rPr>
              <a:t>. 2011-10-16]. Soubor:</a:t>
            </a:r>
            <a:r>
              <a:rPr lang="cs-CZ" sz="1200" dirty="0" err="1" smtClean="0">
                <a:solidFill>
                  <a:schemeClr val="tx2"/>
                </a:solidFill>
              </a:rPr>
              <a:t>Odlezelske</a:t>
            </a:r>
            <a:r>
              <a:rPr lang="cs-CZ" sz="1200" dirty="0" smtClean="0">
                <a:solidFill>
                  <a:schemeClr val="tx2"/>
                </a:solidFill>
              </a:rPr>
              <a:t> </a:t>
            </a:r>
            <a:r>
              <a:rPr lang="cs-CZ" sz="1200" dirty="0" err="1" smtClean="0">
                <a:solidFill>
                  <a:schemeClr val="tx2"/>
                </a:solidFill>
              </a:rPr>
              <a:t>Lake</a:t>
            </a:r>
            <a:r>
              <a:rPr lang="cs-CZ" sz="1200" dirty="0" smtClean="0">
                <a:solidFill>
                  <a:schemeClr val="tx2"/>
                </a:solidFill>
              </a:rPr>
              <a:t>, </a:t>
            </a:r>
            <a:r>
              <a:rPr lang="cs-CZ" sz="1200" dirty="0" err="1" smtClean="0">
                <a:solidFill>
                  <a:schemeClr val="tx2"/>
                </a:solidFill>
              </a:rPr>
              <a:t>Czech</a:t>
            </a:r>
            <a:r>
              <a:rPr lang="cs-CZ" sz="1200" dirty="0" smtClean="0">
                <a:solidFill>
                  <a:schemeClr val="tx2"/>
                </a:solidFill>
              </a:rPr>
              <a:t> </a:t>
            </a:r>
            <a:r>
              <a:rPr lang="cs-CZ" sz="1200" dirty="0" err="1" smtClean="0">
                <a:solidFill>
                  <a:schemeClr val="tx2"/>
                </a:solidFill>
              </a:rPr>
              <a:t>Republic.jpg</a:t>
            </a:r>
            <a:r>
              <a:rPr lang="cs-CZ" sz="1200" dirty="0" smtClean="0">
                <a:solidFill>
                  <a:schemeClr val="tx2"/>
                </a:solidFill>
              </a:rPr>
              <a:t>. Dostupné z WWW: http://cs.wikipedia.org/wiki/Soubor:Odlezelske_Lake,_Czech_Republic.jpg.</a:t>
            </a:r>
          </a:p>
          <a:p>
            <a:pPr>
              <a:buFont typeface="Wingdings" pitchFamily="2" charset="2"/>
              <a:buChar char="Ø"/>
            </a:pPr>
            <a:r>
              <a:rPr lang="cs-CZ" sz="1200" dirty="0" smtClean="0">
                <a:solidFill>
                  <a:schemeClr val="tx2"/>
                </a:solidFill>
              </a:rPr>
              <a:t>NĚMEC, Jan. </a:t>
            </a:r>
            <a:r>
              <a:rPr lang="cs-CZ" sz="1200" i="1" dirty="0" smtClean="0">
                <a:solidFill>
                  <a:schemeClr val="tx2"/>
                </a:solidFill>
              </a:rPr>
              <a:t>Http://cs.wikipedia.org</a:t>
            </a:r>
            <a:r>
              <a:rPr lang="cs-CZ" sz="1200" dirty="0" smtClean="0">
                <a:solidFill>
                  <a:schemeClr val="tx2"/>
                </a:solidFill>
              </a:rPr>
              <a:t> [online]. 30. 4. 2008, 05:58</a:t>
            </a:r>
            <a:r>
              <a:rPr lang="en-US" sz="1200" dirty="0" smtClean="0">
                <a:solidFill>
                  <a:schemeClr val="tx2"/>
                </a:solidFill>
              </a:rPr>
              <a:t>[cit</a:t>
            </a:r>
            <a:r>
              <a:rPr lang="cs-CZ" sz="1200" dirty="0" smtClean="0">
                <a:solidFill>
                  <a:schemeClr val="tx2"/>
                </a:solidFill>
              </a:rPr>
              <a:t>. 2011-10-16]. Soubor:</a:t>
            </a:r>
            <a:r>
              <a:rPr lang="cs-CZ" sz="1200" dirty="0" err="1" smtClean="0">
                <a:solidFill>
                  <a:schemeClr val="tx2"/>
                </a:solidFill>
              </a:rPr>
              <a:t>SkryjskeJezirko.jpg</a:t>
            </a:r>
            <a:r>
              <a:rPr lang="cs-CZ" sz="1200" dirty="0" smtClean="0">
                <a:solidFill>
                  <a:schemeClr val="tx2"/>
                </a:solidFill>
              </a:rPr>
              <a:t>. Dostupné z WWW: http://cs.wikipedia.org/wiki/Soubor:SkryjskeJezirko.jpg</a:t>
            </a:r>
          </a:p>
          <a:p>
            <a:pPr>
              <a:buFont typeface="Wingdings" pitchFamily="2" charset="2"/>
              <a:buChar char="Ø"/>
            </a:pPr>
            <a:r>
              <a:rPr lang="cs-CZ" sz="1200" dirty="0" smtClean="0">
                <a:solidFill>
                  <a:schemeClr val="tx2"/>
                </a:solidFill>
              </a:rPr>
              <a:t>PRAZAK. </a:t>
            </a:r>
            <a:r>
              <a:rPr lang="cs-CZ" sz="1200" i="1" dirty="0" smtClean="0">
                <a:solidFill>
                  <a:schemeClr val="tx2"/>
                </a:solidFill>
              </a:rPr>
              <a:t>Http://cs.wikipedia.org</a:t>
            </a:r>
            <a:r>
              <a:rPr lang="cs-CZ" sz="1200" dirty="0" smtClean="0">
                <a:solidFill>
                  <a:schemeClr val="tx2"/>
                </a:solidFill>
              </a:rPr>
              <a:t> [online]. 1. 8. 2007, 19:41</a:t>
            </a:r>
            <a:r>
              <a:rPr lang="en-US" sz="1200" dirty="0" smtClean="0">
                <a:solidFill>
                  <a:schemeClr val="tx2"/>
                </a:solidFill>
              </a:rPr>
              <a:t>[cit</a:t>
            </a:r>
            <a:r>
              <a:rPr lang="cs-CZ" sz="1200" dirty="0" smtClean="0">
                <a:solidFill>
                  <a:schemeClr val="tx2"/>
                </a:solidFill>
              </a:rPr>
              <a:t>. 2011-10-16]. Soubor:Punkevní jeskyně24.jpg. Dostupné z WWW: </a:t>
            </a:r>
            <a:br>
              <a:rPr lang="cs-CZ" sz="1200" dirty="0" smtClean="0">
                <a:solidFill>
                  <a:schemeClr val="tx2"/>
                </a:solidFill>
              </a:rPr>
            </a:br>
            <a:r>
              <a:rPr lang="cs-CZ" sz="1200" dirty="0" smtClean="0">
                <a:solidFill>
                  <a:schemeClr val="tx2"/>
                </a:solidFill>
              </a:rPr>
              <a:t>http://cs.wikipedia.org/wiki/ Soubor:Punkevní_ jeskyně24.jpg</a:t>
            </a:r>
          </a:p>
          <a:p>
            <a:pPr>
              <a:buFont typeface="Wingdings" pitchFamily="2" charset="2"/>
              <a:buChar char="Ø"/>
            </a:pPr>
            <a:r>
              <a:rPr lang="cs-CZ" sz="1200" dirty="0" smtClean="0">
                <a:solidFill>
                  <a:schemeClr val="tx2"/>
                </a:solidFill>
              </a:rPr>
              <a:t>JA. </a:t>
            </a:r>
            <a:r>
              <a:rPr lang="cs-CZ" sz="1200" i="1" dirty="0" smtClean="0">
                <a:solidFill>
                  <a:schemeClr val="tx2"/>
                </a:solidFill>
              </a:rPr>
              <a:t>Http://cs.wikipedia.org</a:t>
            </a:r>
            <a:r>
              <a:rPr lang="cs-CZ" sz="1200" dirty="0" smtClean="0">
                <a:solidFill>
                  <a:schemeClr val="tx2"/>
                </a:solidFill>
              </a:rPr>
              <a:t> [online]. 5. 10. 2008, 15:38</a:t>
            </a:r>
            <a:r>
              <a:rPr lang="en-US" sz="1200" dirty="0" smtClean="0">
                <a:solidFill>
                  <a:schemeClr val="tx2"/>
                </a:solidFill>
              </a:rPr>
              <a:t>[cit</a:t>
            </a:r>
            <a:r>
              <a:rPr lang="cs-CZ" sz="1200" dirty="0" smtClean="0">
                <a:solidFill>
                  <a:schemeClr val="tx2"/>
                </a:solidFill>
              </a:rPr>
              <a:t>. 2011-10-16]. Soubor:</a:t>
            </a:r>
            <a:r>
              <a:rPr lang="cs-CZ" sz="1200" dirty="0" err="1" smtClean="0">
                <a:solidFill>
                  <a:schemeClr val="tx2"/>
                </a:solidFill>
              </a:rPr>
              <a:t>Hranicka</a:t>
            </a:r>
            <a:r>
              <a:rPr lang="cs-CZ" sz="1200" dirty="0" smtClean="0">
                <a:solidFill>
                  <a:schemeClr val="tx2"/>
                </a:solidFill>
              </a:rPr>
              <a:t> propast 1.jpg. Dostupné z WWW: </a:t>
            </a:r>
            <a:br>
              <a:rPr lang="cs-CZ" sz="1200" dirty="0" smtClean="0">
                <a:solidFill>
                  <a:schemeClr val="tx2"/>
                </a:solidFill>
              </a:rPr>
            </a:br>
            <a:r>
              <a:rPr lang="cs-CZ" sz="1200" dirty="0" smtClean="0">
                <a:solidFill>
                  <a:schemeClr val="tx2"/>
                </a:solidFill>
              </a:rPr>
              <a:t>http://cs.wikipedia.org/wiki/ Soubor:</a:t>
            </a:r>
            <a:r>
              <a:rPr lang="cs-CZ" sz="1200" dirty="0" err="1" smtClean="0">
                <a:solidFill>
                  <a:schemeClr val="tx2"/>
                </a:solidFill>
              </a:rPr>
              <a:t>Hranicka</a:t>
            </a:r>
            <a:r>
              <a:rPr lang="cs-CZ" sz="1200" dirty="0" smtClean="0">
                <a:solidFill>
                  <a:schemeClr val="tx2"/>
                </a:solidFill>
              </a:rPr>
              <a:t>_propast_1.jpg</a:t>
            </a: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39000" cy="597154"/>
          </a:xfrm>
        </p:spPr>
        <p:txBody>
          <a:bodyPr>
            <a:normAutofit/>
          </a:bodyPr>
          <a:lstStyle/>
          <a:p>
            <a:r>
              <a:rPr lang="cs-CZ" dirty="0" err="1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857232"/>
            <a:ext cx="7776864" cy="6000768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1200" dirty="0" smtClean="0">
                <a:solidFill>
                  <a:schemeClr val="tx2"/>
                </a:solidFill>
              </a:rPr>
              <a:t>SLIMEJS. </a:t>
            </a:r>
            <a:r>
              <a:rPr lang="cs-CZ" sz="1200" i="1" dirty="0" smtClean="0">
                <a:solidFill>
                  <a:schemeClr val="tx2"/>
                </a:solidFill>
              </a:rPr>
              <a:t>Http://cs.wikipedia.org</a:t>
            </a:r>
            <a:r>
              <a:rPr lang="cs-CZ" sz="1200" dirty="0" smtClean="0">
                <a:solidFill>
                  <a:schemeClr val="tx2"/>
                </a:solidFill>
              </a:rPr>
              <a:t> [online]. 11. 4. 2007, 17:38</a:t>
            </a:r>
            <a:r>
              <a:rPr lang="en-US" sz="1200" dirty="0" smtClean="0">
                <a:solidFill>
                  <a:schemeClr val="tx2"/>
                </a:solidFill>
              </a:rPr>
              <a:t>[cit</a:t>
            </a:r>
            <a:r>
              <a:rPr lang="cs-CZ" sz="1200" dirty="0" smtClean="0">
                <a:solidFill>
                  <a:schemeClr val="tx2"/>
                </a:solidFill>
              </a:rPr>
              <a:t>. 2011-10-16]. Soubor:</a:t>
            </a:r>
            <a:r>
              <a:rPr lang="cs-CZ" sz="1200" dirty="0" err="1" smtClean="0">
                <a:solidFill>
                  <a:schemeClr val="tx2"/>
                </a:solidFill>
              </a:rPr>
              <a:t>Babinecka</a:t>
            </a:r>
            <a:r>
              <a:rPr lang="cs-CZ" sz="1200" dirty="0" smtClean="0">
                <a:solidFill>
                  <a:schemeClr val="tx2"/>
                </a:solidFill>
              </a:rPr>
              <a:t> tun u </a:t>
            </a:r>
            <a:r>
              <a:rPr lang="cs-CZ" sz="1200" dirty="0" err="1" smtClean="0">
                <a:solidFill>
                  <a:schemeClr val="tx2"/>
                </a:solidFill>
              </a:rPr>
              <a:t>Prerova</a:t>
            </a:r>
            <a:r>
              <a:rPr lang="cs-CZ" sz="1200" dirty="0" smtClean="0">
                <a:solidFill>
                  <a:schemeClr val="tx2"/>
                </a:solidFill>
              </a:rPr>
              <a:t> nad Labem.</a:t>
            </a:r>
            <a:r>
              <a:rPr lang="cs-CZ" sz="1200" dirty="0" err="1" smtClean="0">
                <a:solidFill>
                  <a:schemeClr val="tx2"/>
                </a:solidFill>
              </a:rPr>
              <a:t>jpg</a:t>
            </a:r>
            <a:r>
              <a:rPr lang="cs-CZ" sz="1200" dirty="0" smtClean="0">
                <a:solidFill>
                  <a:schemeClr val="tx2"/>
                </a:solidFill>
              </a:rPr>
              <a:t>. Dostupné z WWW: </a:t>
            </a:r>
            <a:br>
              <a:rPr lang="cs-CZ" sz="1200" dirty="0" smtClean="0">
                <a:solidFill>
                  <a:schemeClr val="tx2"/>
                </a:solidFill>
              </a:rPr>
            </a:br>
            <a:r>
              <a:rPr lang="cs-CZ" sz="1200" dirty="0" smtClean="0">
                <a:solidFill>
                  <a:schemeClr val="tx2"/>
                </a:solidFill>
              </a:rPr>
              <a:t>http://cs.wikipedia.org/wiki/ Soubor:</a:t>
            </a:r>
            <a:r>
              <a:rPr lang="cs-CZ" sz="1200" dirty="0" err="1" smtClean="0">
                <a:solidFill>
                  <a:schemeClr val="tx2"/>
                </a:solidFill>
              </a:rPr>
              <a:t>Babinecka</a:t>
            </a:r>
            <a:r>
              <a:rPr lang="cs-CZ" sz="1200" dirty="0" smtClean="0">
                <a:solidFill>
                  <a:schemeClr val="tx2"/>
                </a:solidFill>
              </a:rPr>
              <a:t>_tun_u_</a:t>
            </a:r>
            <a:r>
              <a:rPr lang="cs-CZ" sz="1200" dirty="0" err="1" smtClean="0">
                <a:solidFill>
                  <a:schemeClr val="tx2"/>
                </a:solidFill>
              </a:rPr>
              <a:t>Prerova</a:t>
            </a:r>
            <a:r>
              <a:rPr lang="cs-CZ" sz="1200" dirty="0" smtClean="0">
                <a:solidFill>
                  <a:schemeClr val="tx2"/>
                </a:solidFill>
              </a:rPr>
              <a:t>_nad_Labem.</a:t>
            </a:r>
            <a:r>
              <a:rPr lang="cs-CZ" sz="1200" dirty="0" err="1" smtClean="0">
                <a:solidFill>
                  <a:schemeClr val="tx2"/>
                </a:solidFill>
              </a:rPr>
              <a:t>jpg</a:t>
            </a:r>
            <a:endParaRPr lang="cs-CZ" sz="12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1200" dirty="0" smtClean="0">
                <a:solidFill>
                  <a:schemeClr val="tx2"/>
                </a:solidFill>
              </a:rPr>
              <a:t>JIRSÁK, Filip. </a:t>
            </a:r>
            <a:r>
              <a:rPr lang="cs-CZ" sz="1200" i="1" dirty="0" smtClean="0">
                <a:solidFill>
                  <a:schemeClr val="tx2"/>
                </a:solidFill>
              </a:rPr>
              <a:t>Http://cs.wikipedia.org</a:t>
            </a:r>
            <a:r>
              <a:rPr lang="cs-CZ" sz="1200" dirty="0" smtClean="0">
                <a:solidFill>
                  <a:schemeClr val="tx2"/>
                </a:solidFill>
              </a:rPr>
              <a:t> [online]. 19. 3. 2008, 17:37</a:t>
            </a:r>
            <a:r>
              <a:rPr lang="en-US" sz="1200" dirty="0" smtClean="0">
                <a:solidFill>
                  <a:schemeClr val="tx2"/>
                </a:solidFill>
              </a:rPr>
              <a:t>[cit</a:t>
            </a:r>
            <a:r>
              <a:rPr lang="cs-CZ" sz="1200" dirty="0" smtClean="0">
                <a:solidFill>
                  <a:schemeClr val="tx2"/>
                </a:solidFill>
              </a:rPr>
              <a:t>. 2011-10-16]. Soubor:Hrbáčkovy tůně - Černá.</a:t>
            </a:r>
            <a:r>
              <a:rPr lang="cs-CZ" sz="1200" dirty="0" err="1" smtClean="0">
                <a:solidFill>
                  <a:schemeClr val="tx2"/>
                </a:solidFill>
              </a:rPr>
              <a:t>jpg</a:t>
            </a:r>
            <a:r>
              <a:rPr lang="cs-CZ" sz="1200" dirty="0" smtClean="0">
                <a:solidFill>
                  <a:schemeClr val="tx2"/>
                </a:solidFill>
              </a:rPr>
              <a:t>. Dostupné z WWW: </a:t>
            </a:r>
            <a:br>
              <a:rPr lang="cs-CZ" sz="1200" dirty="0" smtClean="0">
                <a:solidFill>
                  <a:schemeClr val="tx2"/>
                </a:solidFill>
              </a:rPr>
            </a:br>
            <a:r>
              <a:rPr lang="cs-CZ" sz="1200" dirty="0" smtClean="0">
                <a:solidFill>
                  <a:schemeClr val="tx2"/>
                </a:solidFill>
              </a:rPr>
              <a:t>http://cs.wikipedia.org/wiki/ Soubor:Hrbáčkovy_tůně_-_Černá.</a:t>
            </a:r>
            <a:r>
              <a:rPr lang="cs-CZ" sz="1200" dirty="0" err="1" smtClean="0">
                <a:solidFill>
                  <a:schemeClr val="tx2"/>
                </a:solidFill>
              </a:rPr>
              <a:t>jpg</a:t>
            </a:r>
            <a:endParaRPr lang="cs-CZ" sz="12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1200" dirty="0" smtClean="0">
                <a:solidFill>
                  <a:schemeClr val="tx2"/>
                </a:solidFill>
              </a:rPr>
              <a:t>SLIMEJS. </a:t>
            </a:r>
            <a:r>
              <a:rPr lang="cs-CZ" sz="1200" i="1" dirty="0" smtClean="0">
                <a:solidFill>
                  <a:schemeClr val="tx2"/>
                </a:solidFill>
              </a:rPr>
              <a:t>Http://cs.wikipedia.org</a:t>
            </a:r>
            <a:r>
              <a:rPr lang="cs-CZ" sz="1200" dirty="0" smtClean="0">
                <a:solidFill>
                  <a:schemeClr val="tx2"/>
                </a:solidFill>
              </a:rPr>
              <a:t> [online]. 23. 12. 2006, 22:25</a:t>
            </a:r>
            <a:r>
              <a:rPr lang="en-US" sz="1200" dirty="0" smtClean="0">
                <a:solidFill>
                  <a:schemeClr val="tx2"/>
                </a:solidFill>
              </a:rPr>
              <a:t>[cit</a:t>
            </a:r>
            <a:r>
              <a:rPr lang="cs-CZ" sz="1200" dirty="0" smtClean="0">
                <a:solidFill>
                  <a:schemeClr val="tx2"/>
                </a:solidFill>
              </a:rPr>
              <a:t>. 2011-10-16]. Soubor:</a:t>
            </a:r>
            <a:r>
              <a:rPr lang="cs-CZ" sz="1200" dirty="0" err="1" smtClean="0">
                <a:solidFill>
                  <a:schemeClr val="tx2"/>
                </a:solidFill>
              </a:rPr>
              <a:t>Bysicka</a:t>
            </a:r>
            <a:r>
              <a:rPr lang="cs-CZ" sz="1200" dirty="0" smtClean="0">
                <a:solidFill>
                  <a:schemeClr val="tx2"/>
                </a:solidFill>
              </a:rPr>
              <a:t> tun (u </a:t>
            </a:r>
            <a:r>
              <a:rPr lang="cs-CZ" sz="1200" dirty="0" err="1" smtClean="0">
                <a:solidFill>
                  <a:schemeClr val="tx2"/>
                </a:solidFill>
              </a:rPr>
              <a:t>Bysicek</a:t>
            </a:r>
            <a:r>
              <a:rPr lang="cs-CZ" sz="1200" dirty="0" smtClean="0">
                <a:solidFill>
                  <a:schemeClr val="tx2"/>
                </a:solidFill>
              </a:rPr>
              <a:t>).</a:t>
            </a:r>
            <a:r>
              <a:rPr lang="cs-CZ" sz="1200" dirty="0" err="1" smtClean="0">
                <a:solidFill>
                  <a:schemeClr val="tx2"/>
                </a:solidFill>
              </a:rPr>
              <a:t>jpg</a:t>
            </a:r>
            <a:r>
              <a:rPr lang="cs-CZ" sz="1200" dirty="0" smtClean="0">
                <a:solidFill>
                  <a:schemeClr val="tx2"/>
                </a:solidFill>
              </a:rPr>
              <a:t>. Dostupné z WWW: </a:t>
            </a:r>
            <a:br>
              <a:rPr lang="cs-CZ" sz="1200" dirty="0" smtClean="0">
                <a:solidFill>
                  <a:schemeClr val="tx2"/>
                </a:solidFill>
              </a:rPr>
            </a:br>
            <a:r>
              <a:rPr lang="cs-CZ" sz="1200" dirty="0" smtClean="0">
                <a:solidFill>
                  <a:schemeClr val="tx2"/>
                </a:solidFill>
              </a:rPr>
              <a:t>http://cs.wikipedia.org/wiki/ Soubor: </a:t>
            </a:r>
            <a:r>
              <a:rPr lang="cs-CZ" sz="1200" dirty="0" err="1" smtClean="0">
                <a:solidFill>
                  <a:schemeClr val="tx2"/>
                </a:solidFill>
              </a:rPr>
              <a:t>Bysicka</a:t>
            </a:r>
            <a:r>
              <a:rPr lang="cs-CZ" sz="1200" dirty="0" smtClean="0">
                <a:solidFill>
                  <a:schemeClr val="tx2"/>
                </a:solidFill>
              </a:rPr>
              <a:t>_tun_(u_</a:t>
            </a:r>
            <a:r>
              <a:rPr lang="cs-CZ" sz="1200" dirty="0" err="1" smtClean="0">
                <a:solidFill>
                  <a:schemeClr val="tx2"/>
                </a:solidFill>
              </a:rPr>
              <a:t>Bysicek</a:t>
            </a:r>
            <a:r>
              <a:rPr lang="cs-CZ" sz="1200" dirty="0" smtClean="0">
                <a:solidFill>
                  <a:schemeClr val="tx2"/>
                </a:solidFill>
              </a:rPr>
              <a:t>).</a:t>
            </a:r>
            <a:r>
              <a:rPr lang="cs-CZ" sz="1200" dirty="0" err="1" smtClean="0">
                <a:solidFill>
                  <a:schemeClr val="tx2"/>
                </a:solidFill>
              </a:rPr>
              <a:t>jpg</a:t>
            </a:r>
            <a:endParaRPr lang="cs-CZ" sz="12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1200" dirty="0" smtClean="0">
                <a:solidFill>
                  <a:schemeClr val="tx2"/>
                </a:solidFill>
              </a:rPr>
              <a:t>NOUZOVÁ, Iva. </a:t>
            </a:r>
            <a:r>
              <a:rPr lang="cs-CZ" sz="1200" i="1" dirty="0" smtClean="0">
                <a:solidFill>
                  <a:schemeClr val="tx2"/>
                </a:solidFill>
              </a:rPr>
              <a:t>Http://cs.wikipedia.org</a:t>
            </a:r>
            <a:r>
              <a:rPr lang="cs-CZ" sz="1200" dirty="0" smtClean="0">
                <a:solidFill>
                  <a:schemeClr val="tx2"/>
                </a:solidFill>
              </a:rPr>
              <a:t> [online]. 7. 11. 2009, 13:40</a:t>
            </a:r>
            <a:r>
              <a:rPr lang="en-US" sz="1200" dirty="0" smtClean="0">
                <a:solidFill>
                  <a:schemeClr val="tx2"/>
                </a:solidFill>
              </a:rPr>
              <a:t>[cit</a:t>
            </a:r>
            <a:r>
              <a:rPr lang="cs-CZ" sz="1200" dirty="0" smtClean="0">
                <a:solidFill>
                  <a:schemeClr val="tx2"/>
                </a:solidFill>
              </a:rPr>
              <a:t>. 2011-10-16]. Soubor:Rožmberk v zimě.</a:t>
            </a:r>
            <a:r>
              <a:rPr lang="cs-CZ" sz="1200" dirty="0" err="1" smtClean="0">
                <a:solidFill>
                  <a:schemeClr val="tx2"/>
                </a:solidFill>
              </a:rPr>
              <a:t>jpg</a:t>
            </a:r>
            <a:r>
              <a:rPr lang="cs-CZ" sz="1200" dirty="0" smtClean="0">
                <a:solidFill>
                  <a:schemeClr val="tx2"/>
                </a:solidFill>
              </a:rPr>
              <a:t>. Dostupné z WWW: </a:t>
            </a:r>
            <a:br>
              <a:rPr lang="cs-CZ" sz="1200" dirty="0" smtClean="0">
                <a:solidFill>
                  <a:schemeClr val="tx2"/>
                </a:solidFill>
              </a:rPr>
            </a:br>
            <a:r>
              <a:rPr lang="cs-CZ" sz="1200" dirty="0" smtClean="0">
                <a:solidFill>
                  <a:schemeClr val="tx2"/>
                </a:solidFill>
              </a:rPr>
              <a:t>http://cs.wikipedia.org/wiki/ Soubor:Rožmberk_v_zimě.</a:t>
            </a:r>
            <a:r>
              <a:rPr lang="cs-CZ" sz="1200" dirty="0" err="1" smtClean="0">
                <a:solidFill>
                  <a:schemeClr val="tx2"/>
                </a:solidFill>
              </a:rPr>
              <a:t>jpg</a:t>
            </a:r>
            <a:endParaRPr lang="cs-CZ" sz="12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1200" dirty="0" smtClean="0">
                <a:solidFill>
                  <a:schemeClr val="tx2"/>
                </a:solidFill>
              </a:rPr>
              <a:t>CHMEE2. </a:t>
            </a:r>
            <a:r>
              <a:rPr lang="cs-CZ" sz="1200" i="1" dirty="0" smtClean="0">
                <a:solidFill>
                  <a:schemeClr val="tx2"/>
                </a:solidFill>
              </a:rPr>
              <a:t>Http://cs.wikipedia.org</a:t>
            </a:r>
            <a:r>
              <a:rPr lang="cs-CZ" sz="1200" dirty="0" smtClean="0">
                <a:solidFill>
                  <a:schemeClr val="tx2"/>
                </a:solidFill>
              </a:rPr>
              <a:t> [online]. 24. 3. 2010, 19:52</a:t>
            </a:r>
            <a:r>
              <a:rPr lang="en-US" sz="1200" dirty="0" smtClean="0">
                <a:solidFill>
                  <a:schemeClr val="tx2"/>
                </a:solidFill>
              </a:rPr>
              <a:t>[cit</a:t>
            </a:r>
            <a:r>
              <a:rPr lang="cs-CZ" sz="1200" dirty="0" smtClean="0">
                <a:solidFill>
                  <a:schemeClr val="tx2"/>
                </a:solidFill>
              </a:rPr>
              <a:t>. 2011-10-16]. Soubor:Horusický rybník pohled z hráze (4).JPG. Dostupné z WWW: </a:t>
            </a:r>
            <a:br>
              <a:rPr lang="cs-CZ" sz="1200" dirty="0" smtClean="0">
                <a:solidFill>
                  <a:schemeClr val="tx2"/>
                </a:solidFill>
              </a:rPr>
            </a:br>
            <a:r>
              <a:rPr lang="cs-CZ" sz="1200" dirty="0" smtClean="0">
                <a:solidFill>
                  <a:schemeClr val="tx2"/>
                </a:solidFill>
              </a:rPr>
              <a:t>http://cs.wikipedia.org/wiki/Soubor:Horusický_rybník_pohled_z_hráze_(4).jpg</a:t>
            </a:r>
          </a:p>
          <a:p>
            <a:pPr>
              <a:buFont typeface="Wingdings" pitchFamily="2" charset="2"/>
              <a:buChar char="Ø"/>
            </a:pPr>
            <a:r>
              <a:rPr lang="cs-CZ" sz="1200" dirty="0" smtClean="0">
                <a:solidFill>
                  <a:schemeClr val="tx2"/>
                </a:solidFill>
              </a:rPr>
              <a:t>CHEVA. </a:t>
            </a:r>
            <a:r>
              <a:rPr lang="cs-CZ" sz="1200" i="1" dirty="0" smtClean="0">
                <a:solidFill>
                  <a:schemeClr val="tx2"/>
                </a:solidFill>
              </a:rPr>
              <a:t>Http://cs.wikipedia.org</a:t>
            </a:r>
            <a:r>
              <a:rPr lang="cs-CZ" sz="1200" dirty="0" smtClean="0">
                <a:solidFill>
                  <a:schemeClr val="tx2"/>
                </a:solidFill>
              </a:rPr>
              <a:t> [online]. 12. 10. 2007, 16:41</a:t>
            </a:r>
            <a:r>
              <a:rPr lang="en-US" sz="1200" dirty="0" smtClean="0">
                <a:solidFill>
                  <a:schemeClr val="tx2"/>
                </a:solidFill>
              </a:rPr>
              <a:t>[cit</a:t>
            </a:r>
            <a:r>
              <a:rPr lang="cs-CZ" sz="1200" dirty="0" smtClean="0">
                <a:solidFill>
                  <a:schemeClr val="tx2"/>
                </a:solidFill>
              </a:rPr>
              <a:t>. 2011-10-16]. Soubor:</a:t>
            </a:r>
            <a:r>
              <a:rPr lang="cs-CZ" sz="1200" dirty="0" err="1" smtClean="0">
                <a:solidFill>
                  <a:schemeClr val="tx2"/>
                </a:solidFill>
              </a:rPr>
              <a:t>Bezdrev</a:t>
            </a:r>
            <a:r>
              <a:rPr lang="cs-CZ" sz="1200" dirty="0" smtClean="0">
                <a:solidFill>
                  <a:schemeClr val="tx2"/>
                </a:solidFill>
              </a:rPr>
              <a:t> in </a:t>
            </a:r>
            <a:r>
              <a:rPr lang="cs-CZ" sz="1200" dirty="0" err="1" smtClean="0">
                <a:solidFill>
                  <a:schemeClr val="tx2"/>
                </a:solidFill>
              </a:rPr>
              <a:t>October.jpg</a:t>
            </a:r>
            <a:r>
              <a:rPr lang="cs-CZ" sz="1200" dirty="0" smtClean="0">
                <a:solidFill>
                  <a:schemeClr val="tx2"/>
                </a:solidFill>
              </a:rPr>
              <a:t>. Dostupné z WWW: </a:t>
            </a:r>
            <a:br>
              <a:rPr lang="cs-CZ" sz="1200" dirty="0" smtClean="0">
                <a:solidFill>
                  <a:schemeClr val="tx2"/>
                </a:solidFill>
              </a:rPr>
            </a:br>
            <a:r>
              <a:rPr lang="cs-CZ" sz="1200" dirty="0" smtClean="0">
                <a:solidFill>
                  <a:schemeClr val="tx2"/>
                </a:solidFill>
              </a:rPr>
              <a:t>http://cs.wikipedia.org/wiki/Soubor:Bezdrev_in_October.jpg.</a:t>
            </a:r>
          </a:p>
          <a:p>
            <a:pPr>
              <a:buFont typeface="Wingdings" pitchFamily="2" charset="2"/>
              <a:buChar char="Ø"/>
            </a:pPr>
            <a:r>
              <a:rPr lang="cs-CZ" sz="1200" dirty="0" smtClean="0">
                <a:solidFill>
                  <a:schemeClr val="tx2"/>
                </a:solidFill>
              </a:rPr>
              <a:t>KÜMMLING, Michael. </a:t>
            </a:r>
            <a:r>
              <a:rPr lang="cs-CZ" sz="1200" i="1" dirty="0" smtClean="0">
                <a:solidFill>
                  <a:schemeClr val="tx2"/>
                </a:solidFill>
              </a:rPr>
              <a:t>Http://cs.wikipedia.org</a:t>
            </a:r>
            <a:r>
              <a:rPr lang="cs-CZ" sz="1200" dirty="0" smtClean="0">
                <a:solidFill>
                  <a:schemeClr val="tx2"/>
                </a:solidFill>
              </a:rPr>
              <a:t> [online]. 12. 5.2009, 18:51</a:t>
            </a:r>
            <a:r>
              <a:rPr lang="en-US" sz="1200" dirty="0" smtClean="0">
                <a:solidFill>
                  <a:schemeClr val="tx2"/>
                </a:solidFill>
              </a:rPr>
              <a:t>[cit</a:t>
            </a:r>
            <a:r>
              <a:rPr lang="cs-CZ" sz="1200" dirty="0" smtClean="0">
                <a:solidFill>
                  <a:schemeClr val="tx2"/>
                </a:solidFill>
              </a:rPr>
              <a:t>. 2011-10-16]. Soubor:Máchovo jezero.JPG Dostupné z WWW: </a:t>
            </a:r>
            <a:br>
              <a:rPr lang="cs-CZ" sz="1200" dirty="0" smtClean="0">
                <a:solidFill>
                  <a:schemeClr val="tx2"/>
                </a:solidFill>
              </a:rPr>
            </a:br>
            <a:r>
              <a:rPr lang="cs-CZ" sz="1200" dirty="0" smtClean="0">
                <a:solidFill>
                  <a:schemeClr val="tx2"/>
                </a:solidFill>
              </a:rPr>
              <a:t>http://cs.wikipedia.org/wiki/Soubor:Máchovo_jezero.jpg.</a:t>
            </a:r>
          </a:p>
          <a:p>
            <a:pPr>
              <a:buFont typeface="Wingdings" pitchFamily="2" charset="2"/>
              <a:buChar char="Ø"/>
            </a:pPr>
            <a:r>
              <a:rPr lang="cs-CZ" sz="1200" dirty="0" smtClean="0">
                <a:solidFill>
                  <a:schemeClr val="tx2"/>
                </a:solidFill>
              </a:rPr>
              <a:t>AKTRON. </a:t>
            </a:r>
            <a:r>
              <a:rPr lang="cs-CZ" sz="1200" i="1" dirty="0" smtClean="0">
                <a:solidFill>
                  <a:schemeClr val="tx2"/>
                </a:solidFill>
              </a:rPr>
              <a:t>Http://cs.wikipedia.org</a:t>
            </a:r>
            <a:r>
              <a:rPr lang="cs-CZ" sz="1200" dirty="0" smtClean="0">
                <a:solidFill>
                  <a:schemeClr val="tx2"/>
                </a:solidFill>
              </a:rPr>
              <a:t> [online]. 15. 8. 2006, 16:13</a:t>
            </a:r>
            <a:r>
              <a:rPr lang="en-US" sz="1200" dirty="0" smtClean="0">
                <a:solidFill>
                  <a:schemeClr val="tx2"/>
                </a:solidFill>
              </a:rPr>
              <a:t>[cit</a:t>
            </a:r>
            <a:r>
              <a:rPr lang="cs-CZ" sz="1200" dirty="0" smtClean="0">
                <a:solidFill>
                  <a:schemeClr val="tx2"/>
                </a:solidFill>
              </a:rPr>
              <a:t>. 2011-10-16]. Soubor:Lipno nad Vltavou, přehradní hráz, přehrada.JPG. Dostupné z WWW: </a:t>
            </a:r>
            <a:br>
              <a:rPr lang="cs-CZ" sz="1200" dirty="0" smtClean="0">
                <a:solidFill>
                  <a:schemeClr val="tx2"/>
                </a:solidFill>
              </a:rPr>
            </a:br>
            <a:r>
              <a:rPr lang="cs-CZ" sz="1200" dirty="0" smtClean="0">
                <a:solidFill>
                  <a:schemeClr val="tx2"/>
                </a:solidFill>
              </a:rPr>
              <a:t>http://cs.wikipedia.org/wiki/Soubor:Lipno_nad_Vltavou,_přehradní_hráz,_přehrada.jpg.</a:t>
            </a:r>
          </a:p>
          <a:p>
            <a:pPr>
              <a:buFont typeface="Wingdings" pitchFamily="2" charset="2"/>
              <a:buChar char="Ø"/>
            </a:pPr>
            <a:r>
              <a:rPr lang="cs-CZ" sz="1200" dirty="0" smtClean="0">
                <a:solidFill>
                  <a:schemeClr val="tx2"/>
                </a:solidFill>
              </a:rPr>
              <a:t>GROH, Honza. </a:t>
            </a:r>
            <a:r>
              <a:rPr lang="cs-CZ" sz="1200" i="1" dirty="0" smtClean="0">
                <a:solidFill>
                  <a:schemeClr val="tx2"/>
                </a:solidFill>
              </a:rPr>
              <a:t>Http://cs.wikipedia.org</a:t>
            </a:r>
            <a:r>
              <a:rPr lang="cs-CZ" sz="1200" dirty="0" smtClean="0">
                <a:solidFill>
                  <a:schemeClr val="tx2"/>
                </a:solidFill>
              </a:rPr>
              <a:t> [online]. 15. 8. 2006, 16:13</a:t>
            </a:r>
            <a:r>
              <a:rPr lang="en-US" sz="1200" dirty="0" smtClean="0">
                <a:solidFill>
                  <a:schemeClr val="tx2"/>
                </a:solidFill>
              </a:rPr>
              <a:t>[cit</a:t>
            </a:r>
            <a:r>
              <a:rPr lang="cs-CZ" sz="1200" dirty="0" smtClean="0">
                <a:solidFill>
                  <a:schemeClr val="tx2"/>
                </a:solidFill>
              </a:rPr>
              <a:t>. 2011-10-16]. Soubor:</a:t>
            </a:r>
            <a:r>
              <a:rPr lang="cs-CZ" sz="1200" dirty="0" err="1" smtClean="0">
                <a:solidFill>
                  <a:schemeClr val="tx2"/>
                </a:solidFill>
              </a:rPr>
              <a:t>Orlik</a:t>
            </a:r>
            <a:r>
              <a:rPr lang="cs-CZ" sz="1200" dirty="0" smtClean="0">
                <a:solidFill>
                  <a:schemeClr val="tx2"/>
                </a:solidFill>
              </a:rPr>
              <a:t>-</a:t>
            </a:r>
            <a:r>
              <a:rPr lang="cs-CZ" sz="1200" dirty="0" err="1" smtClean="0">
                <a:solidFill>
                  <a:schemeClr val="tx2"/>
                </a:solidFill>
              </a:rPr>
              <a:t>prehradni</a:t>
            </a:r>
            <a:r>
              <a:rPr lang="cs-CZ" sz="1200" dirty="0" smtClean="0">
                <a:solidFill>
                  <a:schemeClr val="tx2"/>
                </a:solidFill>
              </a:rPr>
              <a:t> </a:t>
            </a:r>
            <a:r>
              <a:rPr lang="cs-CZ" sz="1200" dirty="0" err="1" smtClean="0">
                <a:solidFill>
                  <a:schemeClr val="tx2"/>
                </a:solidFill>
              </a:rPr>
              <a:t>hraz.jpg</a:t>
            </a:r>
            <a:r>
              <a:rPr lang="cs-CZ" sz="1200" dirty="0" smtClean="0">
                <a:solidFill>
                  <a:schemeClr val="tx2"/>
                </a:solidFill>
              </a:rPr>
              <a:t>. Dostupné z WWW: </a:t>
            </a:r>
            <a:br>
              <a:rPr lang="cs-CZ" sz="1200" dirty="0" smtClean="0">
                <a:solidFill>
                  <a:schemeClr val="tx2"/>
                </a:solidFill>
              </a:rPr>
            </a:br>
            <a:r>
              <a:rPr lang="cs-CZ" sz="1200" dirty="0" smtClean="0">
                <a:solidFill>
                  <a:schemeClr val="tx2"/>
                </a:solidFill>
              </a:rPr>
              <a:t>http://Soubor:Orlik-prehradni_hraz.jpg.</a:t>
            </a:r>
          </a:p>
          <a:p>
            <a:pPr>
              <a:buFont typeface="Wingdings" pitchFamily="2" charset="2"/>
              <a:buChar char="Ø"/>
            </a:pPr>
            <a:r>
              <a:rPr lang="cs-CZ" sz="1200" dirty="0" smtClean="0">
                <a:solidFill>
                  <a:schemeClr val="tx2"/>
                </a:solidFill>
              </a:rPr>
              <a:t>VAVŘÍK, Martin. </a:t>
            </a:r>
            <a:r>
              <a:rPr lang="cs-CZ" sz="1200" i="1" dirty="0" smtClean="0">
                <a:solidFill>
                  <a:schemeClr val="tx2"/>
                </a:solidFill>
              </a:rPr>
              <a:t>Http://cs.wikipedia.org</a:t>
            </a:r>
            <a:r>
              <a:rPr lang="cs-CZ" sz="1200" dirty="0" smtClean="0">
                <a:solidFill>
                  <a:schemeClr val="tx2"/>
                </a:solidFill>
              </a:rPr>
              <a:t> [online]. 15. 8. 2006, 16:13</a:t>
            </a:r>
            <a:r>
              <a:rPr lang="en-US" sz="1200" dirty="0" smtClean="0">
                <a:solidFill>
                  <a:schemeClr val="tx2"/>
                </a:solidFill>
              </a:rPr>
              <a:t>[cit</a:t>
            </a:r>
            <a:r>
              <a:rPr lang="cs-CZ" sz="1200" dirty="0" smtClean="0">
                <a:solidFill>
                  <a:schemeClr val="tx2"/>
                </a:solidFill>
              </a:rPr>
              <a:t>. 2011-10-16]. Soubor:</a:t>
            </a:r>
            <a:r>
              <a:rPr lang="cs-CZ" sz="1200" dirty="0" err="1" smtClean="0">
                <a:solidFill>
                  <a:schemeClr val="tx2"/>
                </a:solidFill>
              </a:rPr>
              <a:t>NovomlynskeNadrze.jpg</a:t>
            </a:r>
            <a:r>
              <a:rPr lang="cs-CZ" sz="1200" dirty="0" smtClean="0">
                <a:solidFill>
                  <a:schemeClr val="tx2"/>
                </a:solidFill>
              </a:rPr>
              <a:t>. Dostupné z WWW: </a:t>
            </a:r>
            <a:br>
              <a:rPr lang="cs-CZ" sz="1200" dirty="0" smtClean="0">
                <a:solidFill>
                  <a:schemeClr val="tx2"/>
                </a:solidFill>
              </a:rPr>
            </a:br>
            <a:r>
              <a:rPr lang="cs-CZ" sz="1200" dirty="0" smtClean="0">
                <a:solidFill>
                  <a:schemeClr val="tx2"/>
                </a:solidFill>
              </a:rPr>
              <a:t>http://cs.wikipedia.org/wiki/Soubor:NovomlynskeNadrze.jpg.</a:t>
            </a:r>
          </a:p>
          <a:p>
            <a:pPr>
              <a:buFont typeface="Wingdings" pitchFamily="2" charset="2"/>
              <a:buChar char="Ø"/>
            </a:pPr>
            <a:r>
              <a:rPr lang="cs-CZ" sz="1200" dirty="0" smtClean="0">
                <a:solidFill>
                  <a:schemeClr val="tx2"/>
                </a:solidFill>
              </a:rPr>
              <a:t>dále: vlastní autorské dílo</a:t>
            </a:r>
          </a:p>
          <a:p>
            <a:pPr>
              <a:buNone/>
            </a:pPr>
            <a:endParaRPr lang="cs-CZ" sz="12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2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2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2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2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1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660</TotalTime>
  <Words>486</Words>
  <Application>Microsoft Office PowerPoint</Application>
  <PresentationFormat>Předvádění na obrazovce (4:3)</PresentationFormat>
  <Paragraphs>165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Bohatý</vt:lpstr>
      <vt:lpstr>Snímek 1</vt:lpstr>
      <vt:lpstr>Anotace</vt:lpstr>
      <vt:lpstr>Jezera, rybníky a přehrady</vt:lpstr>
      <vt:lpstr>Jezera, rybníky a přehrady</vt:lpstr>
      <vt:lpstr>Jezera</vt:lpstr>
      <vt:lpstr>jezera</vt:lpstr>
      <vt:lpstr>jezera</vt:lpstr>
      <vt:lpstr>jezera</vt:lpstr>
      <vt:lpstr>jezera</vt:lpstr>
      <vt:lpstr>Rybníky</vt:lpstr>
      <vt:lpstr>Přehrady</vt:lpstr>
      <vt:lpstr>citACE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Jezera, rybníky a přehrady</dc:title>
  <dc:creator>Jana Pulcová</dc:creator>
  <cp:lastModifiedBy>expert</cp:lastModifiedBy>
  <cp:revision>62</cp:revision>
  <dcterms:created xsi:type="dcterms:W3CDTF">2011-10-12T12:51:59Z</dcterms:created>
  <dcterms:modified xsi:type="dcterms:W3CDTF">2012-03-14T07:15:29Z</dcterms:modified>
</cp:coreProperties>
</file>