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1" r:id="rId3"/>
    <p:sldId id="257" r:id="rId4"/>
    <p:sldId id="261" r:id="rId5"/>
    <p:sldId id="285" r:id="rId6"/>
    <p:sldId id="281" r:id="rId7"/>
    <p:sldId id="282" r:id="rId8"/>
    <p:sldId id="283" r:id="rId9"/>
    <p:sldId id="284" r:id="rId10"/>
    <p:sldId id="286" r:id="rId11"/>
    <p:sldId id="289" r:id="rId12"/>
    <p:sldId id="288" r:id="rId13"/>
    <p:sldId id="28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530" y="-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7320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VY_32_INOVACE_029.ICT.34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ner.cz/" TargetMode="External"/><Relationship Id="rId2" Type="http://schemas.openxmlformats.org/officeDocument/2006/relationships/hyperlink" Target="http://jafi3.php5.cz/foto/houby/index.htm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jafi3.php5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ner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knihy.cpress.cz/informatika-a-vypocetni-technika-pro-stredni-skoly.html" TargetMode="External"/><Relationship Id="rId5" Type="http://schemas.openxmlformats.org/officeDocument/2006/relationships/hyperlink" Target="http://www.jakpsatweb.cz/" TargetMode="External"/><Relationship Id="rId4" Type="http://schemas.openxmlformats.org/officeDocument/2006/relationships/hyperlink" Target="http://picasion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err="1" smtClean="0"/>
              <a:t>VY_32_INOVACE_029.ICT.34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– fotogalerie </a:t>
            </a:r>
            <a:r>
              <a:rPr lang="cs-CZ" dirty="0" err="1" smtClean="0"/>
              <a:t>ZPS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</a:t>
            </a:r>
            <a:r>
              <a:rPr lang="cs-CZ" sz="2800" dirty="0" err="1" smtClean="0"/>
              <a:t>CZ.1.07</a:t>
            </a:r>
            <a:r>
              <a:rPr lang="cs-CZ" sz="2800" dirty="0" smtClean="0"/>
              <a:t>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err="1" smtClean="0"/>
              <a:t>VY_32_INOVACE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err="1" smtClean="0"/>
              <a:t>029.ICT.34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Tvorba webových stránek – fotogalerie </a:t>
            </a:r>
            <a:r>
              <a:rPr lang="cs-CZ" sz="2800" dirty="0" err="1" smtClean="0"/>
              <a:t>ZPS</a:t>
            </a:r>
            <a:endParaRPr lang="cs-CZ" sz="2800" dirty="0" smtClean="0"/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3 406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</a:t>
            </a:r>
            <a:r>
              <a:rPr lang="cs-CZ" sz="2800" dirty="0" err="1" smtClean="0"/>
              <a:t>CC</a:t>
            </a:r>
            <a:r>
              <a:rPr lang="cs-CZ" sz="2800" dirty="0" smtClean="0"/>
              <a:t>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27. 04.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</a:t>
            </a:r>
            <a:r>
              <a:rPr lang="cs-CZ" sz="2800" dirty="0" err="1" smtClean="0"/>
              <a:t>HTML</a:t>
            </a:r>
            <a:r>
              <a:rPr lang="cs-CZ" sz="2800" dirty="0" smtClean="0"/>
              <a:t>, www, web, internet, fotogalerie, </a:t>
            </a:r>
            <a:r>
              <a:rPr lang="cs-CZ" sz="2800" dirty="0" err="1" smtClean="0"/>
              <a:t>Zoner</a:t>
            </a:r>
            <a:r>
              <a:rPr lang="cs-CZ" sz="2800" dirty="0" smtClean="0"/>
              <a:t> </a:t>
            </a:r>
            <a:r>
              <a:rPr lang="cs-CZ" sz="2800" dirty="0" err="1" smtClean="0"/>
              <a:t>Photo</a:t>
            </a:r>
            <a:r>
              <a:rPr lang="cs-CZ" sz="2800" dirty="0" smtClean="0"/>
              <a:t> Studio</a:t>
            </a: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Vytvoření galerie </a:t>
            </a:r>
            <a:r>
              <a:rPr lang="cs-CZ" sz="2800" dirty="0" err="1" smtClean="0"/>
              <a:t>HTML</a:t>
            </a:r>
            <a:r>
              <a:rPr lang="cs-CZ" sz="2800" dirty="0" smtClean="0"/>
              <a:t> v programu </a:t>
            </a:r>
            <a:r>
              <a:rPr lang="cs-CZ" sz="2800" dirty="0" err="1" smtClean="0"/>
              <a:t>Zoner</a:t>
            </a:r>
            <a:r>
              <a:rPr lang="cs-CZ" sz="2800" dirty="0" smtClean="0"/>
              <a:t> </a:t>
            </a:r>
            <a:r>
              <a:rPr lang="cs-CZ" sz="2800" dirty="0" err="1" smtClean="0"/>
              <a:t>Photo</a:t>
            </a:r>
            <a:r>
              <a:rPr lang="cs-CZ" sz="2800" dirty="0" smtClean="0"/>
              <a:t> Studio. Publikování obrázků.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67544" y="1268760"/>
            <a:ext cx="8176422" cy="4608512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2000" dirty="0" smtClean="0"/>
              <a:t>Ukázka hotové fotogalerie </a:t>
            </a:r>
            <a:r>
              <a:rPr lang="cs-CZ" sz="2000" dirty="0" smtClean="0">
                <a:hlinkClick r:id="rId2"/>
              </a:rPr>
              <a:t>http://</a:t>
            </a:r>
            <a:r>
              <a:rPr lang="cs-CZ" sz="2000" dirty="0" err="1" smtClean="0">
                <a:hlinkClick r:id="rId2"/>
              </a:rPr>
              <a:t>jafi3.php5.cz</a:t>
            </a:r>
            <a:r>
              <a:rPr lang="cs-CZ" sz="2000" dirty="0" smtClean="0">
                <a:hlinkClick r:id="rId2"/>
              </a:rPr>
              <a:t>/foto/houby/</a:t>
            </a:r>
            <a:r>
              <a:rPr lang="cs-CZ" sz="2000" dirty="0" err="1" smtClean="0">
                <a:hlinkClick r:id="rId2"/>
              </a:rPr>
              <a:t>index.htm</a:t>
            </a:r>
            <a:endParaRPr lang="cs-CZ" sz="2000" dirty="0" smtClean="0"/>
          </a:p>
          <a:p>
            <a:pPr algn="just"/>
            <a:r>
              <a:rPr lang="cs-CZ" sz="2000" dirty="0" smtClean="0"/>
              <a:t>Pojmy</a:t>
            </a:r>
          </a:p>
          <a:p>
            <a:pPr lvl="1" algn="just"/>
            <a:r>
              <a:rPr lang="cs-CZ" sz="1600" b="1" dirty="0" smtClean="0"/>
              <a:t>Šablona</a:t>
            </a:r>
            <a:r>
              <a:rPr lang="cs-CZ" sz="1600" dirty="0" smtClean="0"/>
              <a:t> – Barvy moře</a:t>
            </a:r>
          </a:p>
          <a:p>
            <a:pPr lvl="1" algn="just"/>
            <a:r>
              <a:rPr lang="cs-CZ" sz="1600" b="1" dirty="0" smtClean="0"/>
              <a:t>Globální nastavení </a:t>
            </a:r>
            <a:r>
              <a:rPr lang="cs-CZ" sz="1600" dirty="0" smtClean="0"/>
              <a:t>- Společný titulek</a:t>
            </a:r>
          </a:p>
          <a:p>
            <a:pPr lvl="1" algn="just"/>
            <a:r>
              <a:rPr lang="cs-CZ" sz="1600" b="1" dirty="0" smtClean="0"/>
              <a:t>Stránka s náhledy </a:t>
            </a:r>
            <a:r>
              <a:rPr lang="cs-CZ" sz="1600" dirty="0" smtClean="0"/>
              <a:t>- Titulek stránky</a:t>
            </a:r>
          </a:p>
          <a:p>
            <a:pPr lvl="1" algn="just"/>
            <a:r>
              <a:rPr lang="cs-CZ" sz="1600" b="1" dirty="0" smtClean="0"/>
              <a:t>Nadpis</a:t>
            </a:r>
            <a:r>
              <a:rPr lang="cs-CZ" sz="1600" dirty="0" smtClean="0"/>
              <a:t> – Text nadpisu</a:t>
            </a:r>
          </a:p>
          <a:p>
            <a:pPr lvl="1" algn="just"/>
            <a:r>
              <a:rPr lang="cs-CZ" sz="1600" b="1" dirty="0" smtClean="0"/>
              <a:t>Náhledy</a:t>
            </a:r>
            <a:r>
              <a:rPr lang="cs-CZ" sz="1600" dirty="0" smtClean="0"/>
              <a:t> – Šířka, Výška</a:t>
            </a:r>
          </a:p>
          <a:p>
            <a:pPr lvl="1" algn="just"/>
            <a:r>
              <a:rPr lang="cs-CZ" sz="1600" b="1" dirty="0" smtClean="0"/>
              <a:t>Popisek náhledu </a:t>
            </a:r>
            <a:r>
              <a:rPr lang="cs-CZ" sz="1600" dirty="0" smtClean="0"/>
              <a:t>– </a:t>
            </a:r>
            <a:r>
              <a:rPr lang="en-US" sz="1600" dirty="0" smtClean="0"/>
              <a:t>{</a:t>
            </a:r>
            <a:r>
              <a:rPr lang="en-US" sz="1600" dirty="0" err="1" smtClean="0"/>
              <a:t>TC#F:S</a:t>
            </a:r>
            <a:r>
              <a:rPr lang="en-US" sz="1600" dirty="0" smtClean="0"/>
              <a:t>}</a:t>
            </a:r>
            <a:endParaRPr lang="cs-CZ" sz="1600" dirty="0" smtClean="0"/>
          </a:p>
          <a:p>
            <a:pPr lvl="1" algn="just"/>
            <a:r>
              <a:rPr lang="en-US" sz="1600" b="1" dirty="0" smtClean="0"/>
              <a:t>O</a:t>
            </a:r>
            <a:r>
              <a:rPr lang="cs-CZ" sz="1600" b="1" dirty="0" err="1" smtClean="0"/>
              <a:t>brázek</a:t>
            </a:r>
            <a:r>
              <a:rPr lang="en-US" sz="1600" b="1" dirty="0" smtClean="0"/>
              <a:t> </a:t>
            </a:r>
            <a:r>
              <a:rPr lang="en-US" sz="1600" dirty="0" smtClean="0"/>
              <a:t>– </a:t>
            </a:r>
            <a:r>
              <a:rPr lang="cs-CZ" sz="1600" dirty="0" smtClean="0"/>
              <a:t>Šířka, Výška</a:t>
            </a:r>
          </a:p>
          <a:p>
            <a:pPr lvl="1" algn="just"/>
            <a:r>
              <a:rPr lang="cs-CZ" sz="1600" b="1" dirty="0" smtClean="0"/>
              <a:t>Dokončit </a:t>
            </a:r>
            <a:r>
              <a:rPr lang="cs-CZ" sz="1600" b="1" dirty="0" err="1" smtClean="0"/>
              <a:t>HTML</a:t>
            </a:r>
            <a:r>
              <a:rPr lang="cs-CZ" sz="1600" b="1" dirty="0" smtClean="0"/>
              <a:t> publikování </a:t>
            </a:r>
            <a:r>
              <a:rPr lang="cs-CZ" sz="1600" dirty="0" smtClean="0"/>
              <a:t>– Náhled..., Uložit..., Uložit přes FTP...</a:t>
            </a:r>
            <a:endParaRPr lang="cs-CZ" sz="1600" dirty="0"/>
          </a:p>
          <a:p>
            <a:pPr algn="just"/>
            <a:r>
              <a:rPr lang="cs-CZ" sz="2000" dirty="0" smtClean="0"/>
              <a:t>Příprava prostředí</a:t>
            </a:r>
          </a:p>
          <a:p>
            <a:pPr lvl="1" algn="just"/>
            <a:r>
              <a:rPr lang="cs-CZ" sz="1600" dirty="0" smtClean="0"/>
              <a:t>Vytvořte ve svém </a:t>
            </a:r>
            <a:r>
              <a:rPr lang="cs-CZ" sz="1600" dirty="0" err="1" smtClean="0"/>
              <a:t>website</a:t>
            </a:r>
            <a:r>
              <a:rPr lang="cs-CZ" sz="1600" dirty="0" smtClean="0"/>
              <a:t> složku </a:t>
            </a:r>
            <a:r>
              <a:rPr lang="cs-CZ" sz="1600" i="1" dirty="0" smtClean="0"/>
              <a:t>foto/houby</a:t>
            </a:r>
            <a:endParaRPr lang="cs-CZ" sz="1600" i="1" dirty="0"/>
          </a:p>
          <a:p>
            <a:pPr algn="just"/>
            <a:r>
              <a:rPr lang="cs-CZ" sz="2000" dirty="0" smtClean="0"/>
              <a:t>Program</a:t>
            </a:r>
          </a:p>
          <a:p>
            <a:pPr lvl="1" algn="just"/>
            <a:r>
              <a:rPr lang="cs-CZ" sz="1600" dirty="0" err="1"/>
              <a:t>Zoner</a:t>
            </a:r>
            <a:r>
              <a:rPr lang="cs-CZ" sz="1600" dirty="0"/>
              <a:t> </a:t>
            </a:r>
            <a:r>
              <a:rPr lang="cs-CZ" sz="1600" dirty="0" err="1"/>
              <a:t>Photo</a:t>
            </a:r>
            <a:r>
              <a:rPr lang="cs-CZ" sz="1600" dirty="0"/>
              <a:t> Studio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err="1">
                <a:hlinkClick r:id="rId3"/>
              </a:rPr>
              <a:t>www.zoner.cz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smtClean="0"/>
              <a:t>  </a:t>
            </a:r>
          </a:p>
          <a:p>
            <a:pPr algn="just"/>
            <a:r>
              <a:rPr lang="cs-CZ" sz="2000" dirty="0" smtClean="0"/>
              <a:t>Postup</a:t>
            </a:r>
          </a:p>
          <a:p>
            <a:pPr lvl="1" algn="just"/>
            <a:r>
              <a:rPr lang="cs-CZ" sz="1600" dirty="0" smtClean="0"/>
              <a:t>Prozkoumej následující snímky obrazovky 1 až </a:t>
            </a:r>
            <a:r>
              <a:rPr lang="cs-CZ" sz="1600" dirty="0" smtClean="0"/>
              <a:t>11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0277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732240" y="1330895"/>
            <a:ext cx="898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>
                <a:solidFill>
                  <a:srgbClr val="FFC000"/>
                </a:solidFill>
              </a:rPr>
              <a:t>snímek č. 1</a:t>
            </a:r>
            <a:endParaRPr lang="cs-CZ" sz="12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5962790"/>
            <a:ext cx="898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snímek č. 2</a:t>
            </a:r>
            <a:endParaRPr lang="cs-CZ" sz="1200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388" y="1103396"/>
            <a:ext cx="5939632" cy="420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2265466"/>
            <a:ext cx="4913123" cy="3697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ál 11"/>
          <p:cNvSpPr/>
          <p:nvPr/>
        </p:nvSpPr>
        <p:spPr>
          <a:xfrm>
            <a:off x="1331640" y="2996952"/>
            <a:ext cx="432048" cy="211437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916088" y="2852936"/>
            <a:ext cx="927720" cy="211437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652120" y="5377803"/>
            <a:ext cx="927720" cy="211437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536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107" y="1196752"/>
            <a:ext cx="5926334" cy="4305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32240" y="1340768"/>
            <a:ext cx="898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1200" b="1">
                <a:solidFill>
                  <a:srgbClr val="FFC000"/>
                </a:solidFill>
              </a:defRPr>
            </a:lvl1pPr>
          </a:lstStyle>
          <a:p>
            <a:r>
              <a:rPr lang="cs-CZ" dirty="0"/>
              <a:t>snímek č. 3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946037" y="6032320"/>
            <a:ext cx="8851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0000"/>
                </a:solidFill>
              </a:rPr>
              <a:t>snímek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FF0000"/>
                </a:solidFill>
              </a:rPr>
              <a:t>č. 4</a:t>
            </a: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420888"/>
            <a:ext cx="5332834" cy="39029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vál 15"/>
          <p:cNvSpPr/>
          <p:nvPr/>
        </p:nvSpPr>
        <p:spPr>
          <a:xfrm>
            <a:off x="716034" y="1340768"/>
            <a:ext cx="2199782" cy="276999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843808" y="2564904"/>
            <a:ext cx="1584176" cy="276999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537122" y="3211467"/>
            <a:ext cx="792088" cy="276999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609427" y="3034337"/>
            <a:ext cx="792088" cy="276999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419872" y="3640866"/>
            <a:ext cx="792088" cy="276999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410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03648" y="5923473"/>
            <a:ext cx="8851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0000"/>
                </a:solidFill>
              </a:rPr>
              <a:t>snímek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FF0000"/>
                </a:solidFill>
              </a:rPr>
              <a:t>č. 6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1196752"/>
            <a:ext cx="898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1200" b="1">
                <a:solidFill>
                  <a:srgbClr val="FFC000"/>
                </a:solidFill>
              </a:defRPr>
            </a:lvl1pPr>
          </a:lstStyle>
          <a:p>
            <a:r>
              <a:rPr lang="cs-CZ" dirty="0"/>
              <a:t>snímek č. 5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6357113" cy="4656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8531" y="2100355"/>
            <a:ext cx="5490168" cy="4033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vál 15"/>
          <p:cNvSpPr/>
          <p:nvPr/>
        </p:nvSpPr>
        <p:spPr>
          <a:xfrm>
            <a:off x="745033" y="1261258"/>
            <a:ext cx="1543793" cy="276999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457974" y="2230054"/>
            <a:ext cx="1543793" cy="276999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669329" y="1823356"/>
            <a:ext cx="771897" cy="276999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1541387" y="2252755"/>
            <a:ext cx="771897" cy="276999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090227" y="2708920"/>
            <a:ext cx="771897" cy="276999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124951" y="3827968"/>
            <a:ext cx="771897" cy="276999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583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75656" y="5923473"/>
            <a:ext cx="88517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0000"/>
                </a:solidFill>
              </a:rPr>
              <a:t>snímek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FF0000"/>
                </a:solidFill>
              </a:rPr>
              <a:t>č. 8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71072" y="1150691"/>
            <a:ext cx="898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1200" b="1">
                <a:solidFill>
                  <a:srgbClr val="FFC000"/>
                </a:solidFill>
              </a:defRPr>
            </a:lvl1pPr>
          </a:lstStyle>
          <a:p>
            <a:r>
              <a:rPr lang="cs-CZ" dirty="0"/>
              <a:t>snímek č. 7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612" y="1189057"/>
            <a:ext cx="6041460" cy="4400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835" y="1955566"/>
            <a:ext cx="5787824" cy="42449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Ovál 21"/>
          <p:cNvSpPr/>
          <p:nvPr/>
        </p:nvSpPr>
        <p:spPr>
          <a:xfrm>
            <a:off x="1189694" y="2276872"/>
            <a:ext cx="1178037" cy="504056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224666" y="3212976"/>
            <a:ext cx="1178037" cy="504056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29612" y="1292117"/>
            <a:ext cx="1731223" cy="339610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267744" y="2107067"/>
            <a:ext cx="1731223" cy="339610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267744" y="4005064"/>
            <a:ext cx="1008112" cy="360040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133355" y="2600908"/>
            <a:ext cx="1008112" cy="360040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247007" y="1775546"/>
            <a:ext cx="1008112" cy="360040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211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1340768"/>
            <a:ext cx="8980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1200" b="1">
                <a:solidFill>
                  <a:srgbClr val="FFC000"/>
                </a:solidFill>
              </a:defRPr>
            </a:lvl1pPr>
          </a:lstStyle>
          <a:p>
            <a:r>
              <a:rPr lang="cs-CZ" dirty="0"/>
              <a:t>snímek č. 9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6911315" cy="5062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Ovál 11"/>
          <p:cNvSpPr/>
          <p:nvPr/>
        </p:nvSpPr>
        <p:spPr>
          <a:xfrm>
            <a:off x="755576" y="1299247"/>
            <a:ext cx="1872208" cy="360040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87624" y="2600908"/>
            <a:ext cx="1512168" cy="540060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5076056" y="5790318"/>
            <a:ext cx="1008112" cy="360040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00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9897"/>
            <a:ext cx="6805190" cy="4811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24328" y="1269897"/>
            <a:ext cx="97654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>
              <a:defRPr sz="1200" b="1">
                <a:solidFill>
                  <a:srgbClr val="FFC000"/>
                </a:solidFill>
              </a:defRPr>
            </a:lvl1pPr>
          </a:lstStyle>
          <a:p>
            <a:r>
              <a:rPr lang="cs-CZ" dirty="0"/>
              <a:t>snímek č. 10</a:t>
            </a:r>
          </a:p>
        </p:txBody>
      </p:sp>
      <p:sp>
        <p:nvSpPr>
          <p:cNvPr id="16" name="Ovál 15"/>
          <p:cNvSpPr/>
          <p:nvPr/>
        </p:nvSpPr>
        <p:spPr>
          <a:xfrm>
            <a:off x="1661249" y="3275103"/>
            <a:ext cx="4752528" cy="557842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1781907" y="2204864"/>
            <a:ext cx="4752528" cy="557842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84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1269897"/>
            <a:ext cx="9637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>
                <a:solidFill>
                  <a:srgbClr val="FF0000"/>
                </a:solidFill>
              </a:rPr>
              <a:t>snímek č. 11</a:t>
            </a: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53254"/>
            <a:ext cx="673274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Ovál 15"/>
          <p:cNvSpPr/>
          <p:nvPr/>
        </p:nvSpPr>
        <p:spPr>
          <a:xfrm>
            <a:off x="3203848" y="3814429"/>
            <a:ext cx="1254567" cy="557842"/>
          </a:xfrm>
          <a:prstGeom prst="ellipse">
            <a:avLst/>
          </a:prstGeom>
          <a:solidFill>
            <a:srgbClr val="FFFF00">
              <a:alpha val="26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283968" y="3573016"/>
            <a:ext cx="1840310" cy="1008112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150826" y="4797152"/>
            <a:ext cx="1254567" cy="557842"/>
          </a:xfrm>
          <a:prstGeom prst="ellipse">
            <a:avLst/>
          </a:prstGeom>
          <a:solidFill>
            <a:srgbClr val="FF0000">
              <a:alpha val="26000"/>
            </a:srgb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7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</a:t>
            </a:r>
            <a:r>
              <a:rPr lang="cs-CZ" sz="3600">
                <a:solidFill>
                  <a:schemeClr val="tx2">
                    <a:lumMod val="60000"/>
                    <a:lumOff val="40000"/>
                  </a:schemeClr>
                </a:solidFill>
              </a:rPr>
              <a:t>stránek </a:t>
            </a:r>
            <a:r>
              <a:rPr lang="cs-CZ" sz="36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893431" y="1700808"/>
            <a:ext cx="769509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Úkol </a:t>
            </a:r>
            <a:r>
              <a:rPr lang="cs-CZ" sz="1600" i="1" dirty="0"/>
              <a:t>1. </a:t>
            </a:r>
            <a:endParaRPr lang="cs-CZ" sz="1600" dirty="0"/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Ve svém </a:t>
            </a:r>
            <a:r>
              <a:rPr lang="cs-CZ" sz="1600" dirty="0" err="1" smtClean="0"/>
              <a:t>website</a:t>
            </a:r>
            <a:r>
              <a:rPr lang="cs-CZ" sz="1600" dirty="0" smtClean="0"/>
              <a:t> vytvořte složku </a:t>
            </a:r>
            <a:r>
              <a:rPr lang="cs-CZ" sz="1600" i="1" dirty="0" smtClean="0"/>
              <a:t>\foto\houby.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Z </a:t>
            </a:r>
            <a:r>
              <a:rPr lang="cs-CZ" sz="1600" dirty="0" smtClean="0">
                <a:hlinkClick r:id="rId3"/>
              </a:rPr>
              <a:t>http://</a:t>
            </a:r>
            <a:r>
              <a:rPr lang="cs-CZ" sz="1600" dirty="0" err="1" smtClean="0">
                <a:hlinkClick r:id="rId3"/>
              </a:rPr>
              <a:t>jafi3.php5.cz</a:t>
            </a:r>
            <a:r>
              <a:rPr lang="cs-CZ" sz="1600" dirty="0" smtClean="0"/>
              <a:t>  zkopírujte do svého PC do knihovny </a:t>
            </a:r>
            <a:r>
              <a:rPr lang="cs-CZ" sz="1600" i="1" dirty="0" smtClean="0"/>
              <a:t>Obrázky</a:t>
            </a:r>
            <a:r>
              <a:rPr lang="cs-CZ" sz="1600" dirty="0" smtClean="0"/>
              <a:t> soubor </a:t>
            </a:r>
            <a:r>
              <a:rPr lang="cs-CZ" sz="1600" i="1" dirty="0" err="1" smtClean="0"/>
              <a:t>houby.zip</a:t>
            </a:r>
            <a:r>
              <a:rPr lang="cs-CZ" sz="1600" dirty="0" smtClean="0"/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Extrahujte soubor </a:t>
            </a:r>
            <a:r>
              <a:rPr lang="cs-CZ" sz="1600" i="1" dirty="0" err="1" smtClean="0"/>
              <a:t>houby.zip</a:t>
            </a:r>
            <a:r>
              <a:rPr lang="cs-CZ" sz="1600" dirty="0" smtClean="0"/>
              <a:t> </a:t>
            </a:r>
            <a:r>
              <a:rPr lang="cs-CZ" sz="1400" dirty="0" smtClean="0"/>
              <a:t>(obsahuje 9 fotek hub) </a:t>
            </a:r>
            <a:r>
              <a:rPr lang="cs-CZ" sz="1600" dirty="0" smtClean="0"/>
              <a:t>do knihovny </a:t>
            </a:r>
            <a:r>
              <a:rPr lang="cs-CZ" sz="1600" i="1" dirty="0"/>
              <a:t>Obrázky\houby\</a:t>
            </a:r>
            <a:r>
              <a:rPr lang="cs-CZ" sz="1600" dirty="0" smtClean="0"/>
              <a:t>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Pomocí programu  </a:t>
            </a:r>
            <a:r>
              <a:rPr lang="cs-CZ" sz="1600" dirty="0" err="1" smtClean="0"/>
              <a:t>Zoner</a:t>
            </a:r>
            <a:r>
              <a:rPr lang="cs-CZ" sz="1600" dirty="0" smtClean="0"/>
              <a:t> </a:t>
            </a:r>
            <a:r>
              <a:rPr lang="cs-CZ" sz="1600" dirty="0" err="1" smtClean="0"/>
              <a:t>Photo</a:t>
            </a:r>
            <a:r>
              <a:rPr lang="cs-CZ" sz="1600" dirty="0" smtClean="0"/>
              <a:t> Studio vytvořte fotogalerii </a:t>
            </a:r>
            <a:r>
              <a:rPr lang="cs-CZ" sz="1600" dirty="0" err="1" smtClean="0"/>
              <a:t>HTML</a:t>
            </a:r>
            <a:r>
              <a:rPr lang="cs-CZ" sz="1600" dirty="0" smtClean="0"/>
              <a:t>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Fotogalerii uložte ve svém </a:t>
            </a:r>
            <a:r>
              <a:rPr lang="cs-CZ" sz="1600" dirty="0" err="1" smtClean="0"/>
              <a:t>website</a:t>
            </a:r>
            <a:r>
              <a:rPr lang="cs-CZ" sz="1600" dirty="0" smtClean="0"/>
              <a:t> do složky </a:t>
            </a:r>
            <a:r>
              <a:rPr lang="cs-CZ" sz="1600" i="1" dirty="0"/>
              <a:t>\foto\houby</a:t>
            </a:r>
            <a:r>
              <a:rPr lang="cs-CZ" sz="1600" dirty="0" smtClean="0"/>
              <a:t>. 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Vytvořte </a:t>
            </a:r>
            <a:r>
              <a:rPr lang="cs-CZ" sz="1600" dirty="0"/>
              <a:t>animovaný </a:t>
            </a:r>
            <a:r>
              <a:rPr lang="cs-CZ" sz="1600" dirty="0" err="1"/>
              <a:t>gif</a:t>
            </a:r>
            <a:r>
              <a:rPr lang="cs-CZ" sz="1600" dirty="0"/>
              <a:t> </a:t>
            </a:r>
            <a:r>
              <a:rPr lang="cs-CZ" sz="1600" dirty="0" smtClean="0"/>
              <a:t>obrázek složený ze dvou </a:t>
            </a:r>
            <a:r>
              <a:rPr lang="cs-CZ" sz="1600" dirty="0"/>
              <a:t>libovolných náhledů obrázků </a:t>
            </a:r>
            <a:r>
              <a:rPr lang="cs-CZ" sz="1600" dirty="0" smtClean="0"/>
              <a:t>vytvořené fotogalerie.</a:t>
            </a:r>
            <a:endParaRPr lang="cs-CZ" sz="1600" dirty="0"/>
          </a:p>
          <a:p>
            <a:pPr marL="342900" indent="-342900">
              <a:buFont typeface="+mj-lt"/>
              <a:buAutoNum type="alphaLcParenR"/>
            </a:pPr>
            <a:r>
              <a:rPr lang="cs-CZ" sz="1600" dirty="0" smtClean="0"/>
              <a:t>Do souboru </a:t>
            </a:r>
            <a:r>
              <a:rPr lang="cs-CZ" sz="1600" i="1" dirty="0" err="1"/>
              <a:t>index.htm</a:t>
            </a:r>
            <a:r>
              <a:rPr lang="cs-CZ" sz="1600" i="1" dirty="0"/>
              <a:t> </a:t>
            </a:r>
            <a:r>
              <a:rPr lang="cs-CZ" sz="1600" dirty="0" smtClean="0"/>
              <a:t>přidejte následující část </a:t>
            </a:r>
            <a:r>
              <a:rPr lang="cs-CZ" sz="1600" dirty="0" err="1"/>
              <a:t>HTML</a:t>
            </a:r>
            <a:r>
              <a:rPr lang="cs-CZ" sz="1600" dirty="0"/>
              <a:t> </a:t>
            </a:r>
            <a:r>
              <a:rPr lang="cs-CZ" sz="1600" dirty="0" smtClean="0"/>
              <a:t>kódu:</a:t>
            </a:r>
            <a:endParaRPr lang="cs-CZ" sz="1600" b="1" dirty="0" smtClean="0"/>
          </a:p>
          <a:p>
            <a:r>
              <a:rPr lang="cs-CZ" sz="1600" b="1" dirty="0" smtClean="0"/>
              <a:t>. </a:t>
            </a:r>
          </a:p>
          <a:p>
            <a:r>
              <a:rPr lang="cs-CZ" sz="1600" dirty="0"/>
              <a:t>	</a:t>
            </a:r>
            <a:r>
              <a:rPr lang="cs-CZ" sz="1600" dirty="0" smtClean="0"/>
              <a:t>&lt;b&gt;Obrázky – Fotogalerie </a:t>
            </a:r>
            <a:r>
              <a:rPr lang="cs-CZ" sz="1600" dirty="0" err="1" smtClean="0"/>
              <a:t>ZPS</a:t>
            </a:r>
            <a:r>
              <a:rPr lang="cs-CZ" sz="1600" dirty="0" smtClean="0"/>
              <a:t> &lt;/</a:t>
            </a:r>
            <a:r>
              <a:rPr lang="cs-CZ" sz="1600" dirty="0"/>
              <a:t>b&gt; &lt;i&gt; (zde zobraz datum vytvoření)&lt;/i&gt;&lt;br </a:t>
            </a:r>
            <a:r>
              <a:rPr lang="cs-CZ" sz="1600" dirty="0" smtClean="0"/>
              <a:t>/&gt;</a:t>
            </a:r>
          </a:p>
          <a:p>
            <a:r>
              <a:rPr lang="cs-CZ" sz="1600" b="1" dirty="0"/>
              <a:t>.</a:t>
            </a:r>
            <a:endParaRPr lang="cs-CZ" sz="1600" dirty="0" smtClean="0"/>
          </a:p>
          <a:p>
            <a:pPr marL="342900" indent="-342900">
              <a:buFont typeface="+mj-lt"/>
              <a:buAutoNum type="alphaLcParenR" startAt="5"/>
            </a:pPr>
            <a:r>
              <a:rPr lang="cs-CZ" sz="1600" dirty="0" smtClean="0"/>
              <a:t>Na další řádek zapište </a:t>
            </a:r>
            <a:r>
              <a:rPr lang="cs-CZ" sz="1600" dirty="0" err="1" smtClean="0"/>
              <a:t>HTML</a:t>
            </a:r>
            <a:r>
              <a:rPr lang="cs-CZ" sz="1600" dirty="0" smtClean="0"/>
              <a:t> kód pro zobrazení vytvořeného animovaného </a:t>
            </a:r>
            <a:r>
              <a:rPr lang="cs-CZ" sz="1600" dirty="0" err="1" smtClean="0"/>
              <a:t>gif</a:t>
            </a:r>
            <a:r>
              <a:rPr lang="cs-CZ" sz="1600" dirty="0" smtClean="0"/>
              <a:t> obrázku, který bude fungovat jako odkaz na </a:t>
            </a:r>
            <a:r>
              <a:rPr lang="cs-CZ" sz="1600" i="1" dirty="0" smtClean="0"/>
              <a:t>soubor </a:t>
            </a:r>
            <a:r>
              <a:rPr lang="cs-CZ" sz="1600" i="1" dirty="0" err="1" smtClean="0"/>
              <a:t>index.htm</a:t>
            </a:r>
            <a:r>
              <a:rPr lang="cs-CZ" sz="1600" dirty="0" smtClean="0"/>
              <a:t> vytvořené fotogalerie.</a:t>
            </a:r>
          </a:p>
          <a:p>
            <a:pPr marL="342900" indent="-342900">
              <a:buFont typeface="+mj-lt"/>
              <a:buAutoNum type="alphaLcParenR" startAt="5"/>
            </a:pPr>
            <a:r>
              <a:rPr lang="cs-CZ" sz="1600" dirty="0" smtClean="0"/>
              <a:t>Aktualizujte obsah vaší domény na </a:t>
            </a:r>
            <a:r>
              <a:rPr lang="cs-CZ" sz="1600" dirty="0" err="1" smtClean="0"/>
              <a:t>php5</a:t>
            </a:r>
            <a:r>
              <a:rPr lang="cs-CZ" sz="1600" dirty="0" smtClean="0"/>
              <a:t> serveru.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4954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fotogalerie </a:t>
            </a:r>
            <a:r>
              <a:rPr lang="cs-CZ" sz="36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ZPS</a:t>
            </a:r>
            <a:endParaRPr lang="cs-CZ" sz="36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VY_32_INOVACE_029.ICT.34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99592" y="1399123"/>
            <a:ext cx="7632848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</a:t>
            </a:r>
            <a:r>
              <a:rPr lang="cs-CZ" sz="3200" dirty="0" err="1" smtClean="0">
                <a:solidFill>
                  <a:prstClr val="black"/>
                </a:solidFill>
                <a:hlinkClick r:id="rId2"/>
              </a:rPr>
              <a:t>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err="1" smtClean="0">
                <a:hlinkClick r:id="rId3"/>
              </a:rPr>
              <a:t>www.zoner.cz</a:t>
            </a:r>
            <a:endParaRPr lang="cs-CZ" sz="1600" dirty="0" smtClean="0"/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hlinkClick r:id="rId4"/>
              </a:rPr>
              <a:t>http://</a:t>
            </a:r>
            <a:r>
              <a:rPr lang="cs-CZ" sz="1600" dirty="0" err="1" smtClean="0">
                <a:hlinkClick r:id="rId4"/>
              </a:rPr>
              <a:t>picasion.com</a:t>
            </a:r>
            <a:endParaRPr lang="cs-CZ" sz="1600" dirty="0" smtClean="0"/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err="1" smtClean="0">
                <a:hlinkClick r:id="rId5"/>
              </a:rPr>
              <a:t>www.jakpsatweb.cz</a:t>
            </a:r>
            <a:endParaRPr lang="cs-CZ" sz="1600" dirty="0" smtClean="0"/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6"/>
              </a:rPr>
              <a:t>P. Roubal, Informatika a výpočetní technika pro střední školy - Praktická učebnice</a:t>
            </a:r>
            <a:endParaRPr lang="cs-CZ" sz="16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>
                <a:solidFill>
                  <a:prstClr val="black"/>
                </a:solidFill>
              </a:rPr>
              <a:t>Veškerý obsah včetně obrázků je dílem </a:t>
            </a:r>
            <a:r>
              <a:rPr lang="cs-CZ" sz="2800" dirty="0">
                <a:solidFill>
                  <a:prstClr val="black"/>
                </a:solidFill>
              </a:rPr>
              <a:t>autora</a:t>
            </a:r>
            <a:r>
              <a:rPr lang="cs-CZ" sz="2800" dirty="0" smtClean="0">
                <a:solidFill>
                  <a:prstClr val="black"/>
                </a:solidFill>
              </a:rPr>
              <a:t>.</a:t>
            </a:r>
            <a:endParaRPr lang="cs-CZ" sz="28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837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887</TotalTime>
  <Words>431</Words>
  <Application>Microsoft Office PowerPoint</Application>
  <PresentationFormat>Předvádění na obrazovce (4:3)</PresentationFormat>
  <Paragraphs>105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Motiv systému Office</vt:lpstr>
      <vt:lpstr>Prezentace aplikace PowerPoint</vt:lpstr>
      <vt:lpstr>Prezentace aplikace PowerPoint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  <vt:lpstr>Tvorba webových stránek – fotogalerie ZPS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029.ICT.34</dc:title>
  <dc:creator>Fišer Jaroslav</dc:creator>
  <cp:keywords>CZ.1.07/1.5.00/34.0744</cp:keywords>
  <cp:lastModifiedBy>Fiser</cp:lastModifiedBy>
  <cp:revision>157</cp:revision>
  <dcterms:created xsi:type="dcterms:W3CDTF">2012-10-03T08:25:35Z</dcterms:created>
  <dcterms:modified xsi:type="dcterms:W3CDTF">2013-05-06T07:40:13Z</dcterms:modified>
</cp:coreProperties>
</file>