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000000"/>
    <a:srgbClr val="CCFF66"/>
    <a:srgbClr val="3333FF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94706" autoAdjust="0"/>
  </p:normalViewPr>
  <p:slideViewPr>
    <p:cSldViewPr>
      <p:cViewPr varScale="1">
        <p:scale>
          <a:sx n="69" d="100"/>
          <a:sy n="69" d="100"/>
        </p:scale>
        <p:origin x="-90" y="-9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cs-CZ" altLang="en-US"/>
              <a:t>Klepnutím lze upravit styl předlohy nadpisů.</a:t>
            </a:r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r>
              <a:rPr lang="cs-CZ" altLang="en-US"/>
              <a:t>Klepnutím lze upravit styl předlohy podnadpisů.</a:t>
            </a:r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88C8841-1714-4731-9405-66B4192F33CF}" type="slidenum">
              <a:rPr lang="cs-CZ" altLang="en-US"/>
              <a:pPr/>
              <a:t>‹#›</a:t>
            </a:fld>
            <a:endParaRPr lang="cs-CZ" altLang="en-US"/>
          </a:p>
        </p:txBody>
      </p:sp>
      <p:grpSp>
        <p:nvGrpSpPr>
          <p:cNvPr id="23560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23561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62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63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64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65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66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67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68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69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0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1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2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3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4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5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6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7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8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9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80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81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82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83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84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85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86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87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88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89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90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91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92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6B5BA7-6FD8-4EE7-BE46-9198D1C0D01C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4AB252-6B5C-41EA-B8DA-816293CFF94F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52B633-EC48-4452-A3B3-13ECFDA29452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D01419-3FEF-4414-A089-389274A8F005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3E29A2-7A56-4230-BF89-0A3549185FC8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838372-080B-4EE5-AA8B-BA3901B849CA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587507-63FD-4D9D-BEE5-24469919F089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3AE0B2-60A2-4A09-9BF8-FC97DF0409C5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001802-7110-4FD8-A1DF-1EB224749C38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054F6F-CA09-42F8-AE7F-9FEF480FA49E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719263"/>
            <a:ext cx="8229600" cy="4411662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3D37A078-C6B2-4081-91FF-4170B925D5CA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2253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 altLang="en-US"/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 altLang="en-US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4D3ED3E7-201A-48D4-88D7-25412BD58B7D}" type="slidenum">
              <a:rPr lang="cs-CZ" altLang="en-US"/>
              <a:pPr/>
              <a:t>‹#›</a:t>
            </a:fld>
            <a:endParaRPr lang="cs-CZ" altLang="en-US"/>
          </a:p>
        </p:txBody>
      </p:sp>
      <p:grpSp>
        <p:nvGrpSpPr>
          <p:cNvPr id="22536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22537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38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39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40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41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42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43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44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45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46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47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48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49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50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51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52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53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54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55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56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57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58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59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60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61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62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63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80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64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65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66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67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 Box 10"/>
          <p:cNvSpPr txBox="1">
            <a:spLocks noGrp="1" noChangeArrowheads="1"/>
          </p:cNvSpPr>
          <p:nvPr>
            <p:ph idx="1"/>
          </p:nvPr>
        </p:nvSpPr>
        <p:spPr bwMode="auto">
          <a:xfrm>
            <a:off x="467544" y="1988840"/>
            <a:ext cx="8496944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Letem okolo ČR, </a:t>
            </a:r>
            <a:endParaRPr lang="cs-CZ" sz="40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spcBef>
                <a:spcPct val="50000"/>
              </a:spcBef>
              <a:buNone/>
            </a:pPr>
            <a:r>
              <a:rPr lang="cs-CZ" sz="4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kolik </a:t>
            </a:r>
            <a:r>
              <a:rPr lang="cs-CZ" sz="4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asi tahle cesta měří???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864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 Box 10"/>
          <p:cNvSpPr txBox="1">
            <a:spLocks noChangeArrowheads="1"/>
          </p:cNvSpPr>
          <p:nvPr/>
        </p:nvSpPr>
        <p:spPr bwMode="auto">
          <a:xfrm>
            <a:off x="539552" y="4293096"/>
            <a:ext cx="8229600" cy="16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Prohlédni si dobře následující mapku a odhadni vzdálenosti: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tabLst/>
              <a:defRPr/>
            </a:pPr>
            <a:r>
              <a:rPr lang="cs-CZ" sz="2800" kern="0" dirty="0" smtClean="0">
                <a:solidFill>
                  <a:srgbClr val="800000"/>
                </a:solidFill>
                <a:latin typeface="+mn-lt"/>
              </a:rPr>
              <a:t>Zkus nejprve bez atlasu, potom i s atlasem:</a:t>
            </a:r>
            <a:endParaRPr kumimoji="0" lang="cs-CZ" sz="2800" b="0" i="0" u="none" strike="noStrike" kern="0" cap="none" spc="0" normalizeH="0" baseline="0" noProof="0" dirty="0" smtClean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6453336"/>
            <a:ext cx="1296144" cy="2160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380312" y="6453336"/>
            <a:ext cx="1296144" cy="2160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Mgr. Jan Kašpar</a:t>
            </a:r>
            <a:endParaRPr lang="cs-CZ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mapa001.jpg"/>
          <p:cNvPicPr>
            <a:picLocks noChangeAspect="1"/>
          </p:cNvPicPr>
          <p:nvPr/>
        </p:nvPicPr>
        <p:blipFill>
          <a:blip r:embed="rId2" cstate="print"/>
          <a:srcRect l="11559" t="16800" r="6084" b="48551"/>
          <a:stretch>
            <a:fillRect/>
          </a:stretch>
        </p:blipFill>
        <p:spPr>
          <a:xfrm>
            <a:off x="107504" y="836712"/>
            <a:ext cx="8830800" cy="51125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053" name="AutoShape 5"/>
          <p:cNvSpPr>
            <a:spLocks noChangeArrowheads="1"/>
          </p:cNvSpPr>
          <p:nvPr/>
        </p:nvSpPr>
        <p:spPr bwMode="auto">
          <a:xfrm rot="2099764">
            <a:off x="3703748" y="2300432"/>
            <a:ext cx="4328794" cy="345768"/>
          </a:xfrm>
          <a:prstGeom prst="rightArrow">
            <a:avLst>
              <a:gd name="adj1" fmla="val 50000"/>
              <a:gd name="adj2" fmla="val 53364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 rot="7950981" flipV="1">
            <a:off x="5432343" y="4539195"/>
            <a:ext cx="2737159" cy="371898"/>
          </a:xfrm>
          <a:prstGeom prst="rightArrow">
            <a:avLst>
              <a:gd name="adj1" fmla="val 32882"/>
              <a:gd name="adj2" fmla="val 31275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AutoShape 7"/>
          <p:cNvSpPr>
            <a:spLocks noChangeArrowheads="1"/>
          </p:cNvSpPr>
          <p:nvPr/>
        </p:nvSpPr>
        <p:spPr bwMode="auto">
          <a:xfrm rot="11674285" flipV="1">
            <a:off x="2758867" y="5126446"/>
            <a:ext cx="3223806" cy="263075"/>
          </a:xfrm>
          <a:prstGeom prst="rightArrow">
            <a:avLst>
              <a:gd name="adj1" fmla="val 50000"/>
              <a:gd name="adj2" fmla="val 47887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6" name="AutoShape 8"/>
          <p:cNvSpPr>
            <a:spLocks noChangeArrowheads="1"/>
          </p:cNvSpPr>
          <p:nvPr/>
        </p:nvSpPr>
        <p:spPr bwMode="auto">
          <a:xfrm rot="20939604" flipV="1">
            <a:off x="243610" y="1560671"/>
            <a:ext cx="3854151" cy="238125"/>
          </a:xfrm>
          <a:prstGeom prst="rightArrow">
            <a:avLst>
              <a:gd name="adj1" fmla="val 50000"/>
              <a:gd name="adj2" fmla="val 431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7" name="AutoShape 9"/>
          <p:cNvSpPr>
            <a:spLocks noChangeArrowheads="1"/>
          </p:cNvSpPr>
          <p:nvPr/>
        </p:nvSpPr>
        <p:spPr bwMode="auto">
          <a:xfrm rot="13718571" flipV="1">
            <a:off x="-325480" y="3378292"/>
            <a:ext cx="3803648" cy="163005"/>
          </a:xfrm>
          <a:prstGeom prst="rightArrow">
            <a:avLst>
              <a:gd name="adj1" fmla="val 50000"/>
              <a:gd name="adj2" fmla="val 33859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9" name="Text Box 11"/>
          <p:cNvSpPr txBox="1">
            <a:spLocks noChangeArrowheads="1"/>
          </p:cNvSpPr>
          <p:nvPr/>
        </p:nvSpPr>
        <p:spPr bwMode="auto">
          <a:xfrm>
            <a:off x="323850" y="6237288"/>
            <a:ext cx="84248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Start: Hejnice – Ostrava – Břeclav – Č.Budějovice – Aš – Cíl : Hejnice</a:t>
            </a:r>
          </a:p>
        </p:txBody>
      </p:sp>
      <p:sp>
        <p:nvSpPr>
          <p:cNvPr id="2060" name="Text Box 12"/>
          <p:cNvSpPr txBox="1">
            <a:spLocks noChangeArrowheads="1"/>
          </p:cNvSpPr>
          <p:nvPr/>
        </p:nvSpPr>
        <p:spPr bwMode="auto">
          <a:xfrm>
            <a:off x="4932363" y="981075"/>
            <a:ext cx="37798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3333FF"/>
                </a:solidFill>
              </a:rPr>
              <a:t>Přelet nad cizím územím je možný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12360" y="602128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 animBg="1"/>
      <p:bldP spid="2054" grpId="0" animBg="1"/>
      <p:bldP spid="2055" grpId="0" animBg="1"/>
      <p:bldP spid="2056" grpId="0" animBg="1"/>
      <p:bldP spid="2057" grpId="0" animBg="1"/>
      <p:bldP spid="205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69" name="Rectangle 125"/>
          <p:cNvSpPr>
            <a:spLocks noGrp="1" noChangeArrowheads="1"/>
          </p:cNvSpPr>
          <p:nvPr>
            <p:ph type="title"/>
          </p:nvPr>
        </p:nvSpPr>
        <p:spPr>
          <a:xfrm>
            <a:off x="3570288" y="122238"/>
            <a:ext cx="4430712" cy="1295400"/>
          </a:xfrm>
        </p:spPr>
        <p:txBody>
          <a:bodyPr/>
          <a:lstStyle/>
          <a:p>
            <a:r>
              <a:rPr lang="cs-CZ" sz="3500"/>
              <a:t>				</a:t>
            </a:r>
            <a:r>
              <a:rPr lang="cs-CZ" sz="2600">
                <a:solidFill>
                  <a:srgbClr val="3333FF"/>
                </a:solidFill>
              </a:rPr>
              <a:t>Odhad vzdálenosti:</a:t>
            </a:r>
          </a:p>
        </p:txBody>
      </p:sp>
      <p:sp>
        <p:nvSpPr>
          <p:cNvPr id="6437" name="Rectangle 293"/>
          <p:cNvSpPr>
            <a:spLocks noChangeArrowheads="1"/>
          </p:cNvSpPr>
          <p:nvPr/>
        </p:nvSpPr>
        <p:spPr bwMode="auto">
          <a:xfrm>
            <a:off x="5508625" y="1628775"/>
            <a:ext cx="2374900" cy="297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Start:</a:t>
            </a:r>
            <a:r>
              <a:rPr lang="cs-CZ">
                <a:solidFill>
                  <a:srgbClr val="CCFF66"/>
                </a:solidFill>
                <a:latin typeface="Verdana" pitchFamily="34" charset="0"/>
              </a:rPr>
              <a:t> </a:t>
            </a:r>
            <a:br>
              <a:rPr lang="cs-CZ">
                <a:solidFill>
                  <a:srgbClr val="CCFF66"/>
                </a:solidFill>
                <a:latin typeface="Verdana" pitchFamily="34" charset="0"/>
              </a:rPr>
            </a:br>
            <a:r>
              <a:rPr lang="cs-CZ">
                <a:solidFill>
                  <a:schemeClr val="bg2"/>
                </a:solidFill>
                <a:latin typeface="Verdana" pitchFamily="34" charset="0"/>
              </a:rPr>
              <a:t>Hejnice </a:t>
            </a:r>
          </a:p>
          <a:p>
            <a:pPr>
              <a:spcBef>
                <a:spcPct val="50000"/>
              </a:spcBef>
            </a:pPr>
            <a:r>
              <a:rPr lang="cs-CZ">
                <a:solidFill>
                  <a:schemeClr val="bg2"/>
                </a:solidFill>
                <a:latin typeface="Verdana" pitchFamily="34" charset="0"/>
              </a:rPr>
              <a:t>– Ostrava </a:t>
            </a:r>
          </a:p>
          <a:p>
            <a:pPr>
              <a:spcBef>
                <a:spcPct val="50000"/>
              </a:spcBef>
            </a:pPr>
            <a:r>
              <a:rPr lang="cs-CZ">
                <a:solidFill>
                  <a:schemeClr val="bg2"/>
                </a:solidFill>
                <a:latin typeface="Verdana" pitchFamily="34" charset="0"/>
              </a:rPr>
              <a:t>– Břeclav </a:t>
            </a:r>
          </a:p>
          <a:p>
            <a:pPr>
              <a:spcBef>
                <a:spcPct val="50000"/>
              </a:spcBef>
            </a:pPr>
            <a:r>
              <a:rPr lang="cs-CZ">
                <a:solidFill>
                  <a:schemeClr val="bg2"/>
                </a:solidFill>
                <a:latin typeface="Verdana" pitchFamily="34" charset="0"/>
              </a:rPr>
              <a:t>– Č.Budějovice </a:t>
            </a:r>
          </a:p>
          <a:p>
            <a:pPr>
              <a:spcBef>
                <a:spcPct val="50000"/>
              </a:spcBef>
            </a:pPr>
            <a:r>
              <a:rPr lang="cs-CZ">
                <a:solidFill>
                  <a:schemeClr val="bg2"/>
                </a:solidFill>
                <a:latin typeface="Verdana" pitchFamily="34" charset="0"/>
              </a:rPr>
              <a:t>– Aš – </a:t>
            </a:r>
          </a:p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Cíl :</a:t>
            </a:r>
            <a:r>
              <a:rPr lang="cs-CZ">
                <a:solidFill>
                  <a:srgbClr val="CCFF66"/>
                </a:solidFill>
                <a:latin typeface="Verdana" pitchFamily="34" charset="0"/>
              </a:rPr>
              <a:t> </a:t>
            </a:r>
            <a:br>
              <a:rPr lang="cs-CZ">
                <a:solidFill>
                  <a:srgbClr val="CCFF66"/>
                </a:solidFill>
                <a:latin typeface="Verdana" pitchFamily="34" charset="0"/>
              </a:rPr>
            </a:br>
            <a:r>
              <a:rPr lang="cs-CZ">
                <a:solidFill>
                  <a:schemeClr val="bg2"/>
                </a:solidFill>
                <a:latin typeface="Verdana" pitchFamily="34" charset="0"/>
              </a:rPr>
              <a:t>Hejnice</a:t>
            </a:r>
          </a:p>
        </p:txBody>
      </p:sp>
      <p:sp>
        <p:nvSpPr>
          <p:cNvPr id="6438" name="Rectangle 294"/>
          <p:cNvSpPr>
            <a:spLocks noChangeArrowheads="1"/>
          </p:cNvSpPr>
          <p:nvPr/>
        </p:nvSpPr>
        <p:spPr bwMode="auto">
          <a:xfrm>
            <a:off x="4572000" y="4724400"/>
            <a:ext cx="39608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Který úsek je nejdelší?</a:t>
            </a:r>
            <a:endParaRPr lang="cs-CZ" dirty="0">
              <a:solidFill>
                <a:schemeClr val="bg2"/>
              </a:solidFill>
              <a:latin typeface="Verdana" pitchFamily="34" charset="0"/>
            </a:endParaRPr>
          </a:p>
        </p:txBody>
      </p:sp>
      <p:sp>
        <p:nvSpPr>
          <p:cNvPr id="6439" name="Rectangle 295"/>
          <p:cNvSpPr>
            <a:spLocks noChangeArrowheads="1"/>
          </p:cNvSpPr>
          <p:nvPr/>
        </p:nvSpPr>
        <p:spPr bwMode="auto">
          <a:xfrm>
            <a:off x="4572000" y="5373688"/>
            <a:ext cx="3960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Který úsek je nejkratší?</a:t>
            </a:r>
            <a:endParaRPr lang="cs-CZ">
              <a:solidFill>
                <a:schemeClr val="bg2"/>
              </a:solidFill>
              <a:latin typeface="Verdana" pitchFamily="34" charset="0"/>
            </a:endParaRPr>
          </a:p>
        </p:txBody>
      </p:sp>
      <p:sp>
        <p:nvSpPr>
          <p:cNvPr id="6440" name="Rectangle 296"/>
          <p:cNvSpPr>
            <a:spLocks noChangeArrowheads="1"/>
          </p:cNvSpPr>
          <p:nvPr/>
        </p:nvSpPr>
        <p:spPr bwMode="auto">
          <a:xfrm>
            <a:off x="4572000" y="5949950"/>
            <a:ext cx="396081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  <a:latin typeface="Verdana" pitchFamily="34" charset="0"/>
              </a:rPr>
              <a:t>Který úsek(y) vedou jen nad územím ČR?</a:t>
            </a:r>
            <a:endParaRPr lang="cs-CZ">
              <a:solidFill>
                <a:schemeClr val="bg2"/>
              </a:solidFill>
              <a:latin typeface="Verdana" pitchFamily="34" charset="0"/>
            </a:endParaRPr>
          </a:p>
        </p:txBody>
      </p:sp>
      <p:graphicFrame>
        <p:nvGraphicFramePr>
          <p:cNvPr id="6792" name="Group 648"/>
          <p:cNvGraphicFramePr>
            <a:graphicFrameLocks noGrp="1"/>
          </p:cNvGraphicFramePr>
          <p:nvPr>
            <p:ph type="tbl" idx="1"/>
          </p:nvPr>
        </p:nvGraphicFramePr>
        <p:xfrm>
          <a:off x="539750" y="620713"/>
          <a:ext cx="3455988" cy="5400683"/>
        </p:xfrm>
        <a:graphic>
          <a:graphicData uri="http://schemas.openxmlformats.org/drawingml/2006/table">
            <a:tbl>
              <a:tblPr/>
              <a:tblGrid>
                <a:gridCol w="1074738"/>
                <a:gridCol w="1228725"/>
                <a:gridCol w="1152525"/>
              </a:tblGrid>
              <a:tr h="2841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1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1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1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1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1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1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1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1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1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1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1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1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1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1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41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0000"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91" name="Rectangle 294"/>
          <p:cNvSpPr>
            <a:spLocks noChangeArrowheads="1"/>
          </p:cNvSpPr>
          <p:nvPr/>
        </p:nvSpPr>
        <p:spPr bwMode="auto">
          <a:xfrm>
            <a:off x="323528" y="260648"/>
            <a:ext cx="39608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Jména + vaše typy:</a:t>
            </a:r>
            <a:endParaRPr lang="cs-CZ" dirty="0">
              <a:solidFill>
                <a:schemeClr val="bg2"/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…a kolik je správný odhad: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Hejnice – Ostrava: 		250 km</a:t>
            </a:r>
          </a:p>
          <a:p>
            <a:r>
              <a:rPr lang="cs-CZ" dirty="0"/>
              <a:t>Ostrava – Břeclav:		156 km</a:t>
            </a:r>
          </a:p>
          <a:p>
            <a:r>
              <a:rPr lang="cs-CZ" dirty="0"/>
              <a:t>Břeclav – </a:t>
            </a:r>
            <a:r>
              <a:rPr lang="cs-CZ" dirty="0" err="1"/>
              <a:t>Č.Budějovice</a:t>
            </a:r>
            <a:r>
              <a:rPr lang="cs-CZ" dirty="0"/>
              <a:t>:	186 km</a:t>
            </a:r>
          </a:p>
          <a:p>
            <a:r>
              <a:rPr lang="cs-CZ" dirty="0" err="1"/>
              <a:t>Č.Budějovice</a:t>
            </a:r>
            <a:r>
              <a:rPr lang="cs-CZ" dirty="0"/>
              <a:t> – Aš:		216 km</a:t>
            </a:r>
          </a:p>
          <a:p>
            <a:r>
              <a:rPr lang="cs-CZ" dirty="0"/>
              <a:t>Aš – Hejnice:			222 km</a:t>
            </a:r>
          </a:p>
          <a:p>
            <a:r>
              <a:rPr lang="cs-CZ" b="1" dirty="0">
                <a:solidFill>
                  <a:srgbClr val="800000"/>
                </a:solidFill>
              </a:rPr>
              <a:t>Celkem:			     1 030 km</a:t>
            </a:r>
            <a:r>
              <a:rPr lang="cs-CZ" b="1" dirty="0">
                <a:solidFill>
                  <a:schemeClr val="accent2"/>
                </a:solidFill>
              </a:rPr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Obr.1</a:t>
            </a:r>
            <a:r>
              <a:rPr lang="cs-CZ" smtClean="0"/>
              <a:t>: kresba autora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46</TotalTime>
  <Words>96</Words>
  <Application>Microsoft Office PowerPoint</Application>
  <PresentationFormat>Předvádění na obrazovce (4:3)</PresentationFormat>
  <Paragraphs>48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Síť</vt:lpstr>
      <vt:lpstr>Snímek 1</vt:lpstr>
      <vt:lpstr>Snímek 2</vt:lpstr>
      <vt:lpstr>    Odhad vzdálenosti:</vt:lpstr>
      <vt:lpstr>…a kolik je správný odhad:</vt:lpstr>
      <vt:lpstr>Použité zdroje: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HONZA</dc:creator>
  <cp:lastModifiedBy>HONZA</cp:lastModifiedBy>
  <cp:revision>8</cp:revision>
  <dcterms:created xsi:type="dcterms:W3CDTF">2009-11-11T06:14:07Z</dcterms:created>
  <dcterms:modified xsi:type="dcterms:W3CDTF">2012-03-13T12:37:41Z</dcterms:modified>
</cp:coreProperties>
</file>