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3" r:id="rId2"/>
    <p:sldId id="264" r:id="rId3"/>
    <p:sldId id="256" r:id="rId4"/>
    <p:sldId id="257" r:id="rId5"/>
    <p:sldId id="258" r:id="rId6"/>
    <p:sldId id="259" r:id="rId7"/>
    <p:sldId id="261" r:id="rId8"/>
    <p:sldId id="260" r:id="rId9"/>
    <p:sldId id="262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53" autoAdjust="0"/>
  </p:normalViewPr>
  <p:slideViewPr>
    <p:cSldViewPr>
      <p:cViewPr varScale="1">
        <p:scale>
          <a:sx n="65" d="100"/>
          <a:sy n="65" d="100"/>
        </p:scale>
        <p:origin x="-121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54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VY_32_INOVACE_12_Z_03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TEMA</a:t>
          </a:r>
          <a:r>
            <a:rPr lang="cs-CZ" sz="2000" smtClean="0">
              <a:solidFill>
                <a:schemeClr val="tx2"/>
              </a:solidFill>
            </a:rPr>
            <a:t>: Z – 9.A - Minerál</a:t>
          </a:r>
          <a:r>
            <a:rPr lang="cs-CZ" sz="2000" dirty="0" smtClean="0">
              <a:solidFill>
                <a:schemeClr val="tx2"/>
              </a:solidFill>
            </a:rPr>
            <a:t>, hornina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465DCB3-2FCE-4BB2-9363-06130428279F}" type="presOf" srcId="{D8197B8C-B260-4A16-BDF4-0947B075E274}" destId="{5A5FFA88-C948-4069-8E93-59FA12366E83}" srcOrd="1" destOrd="0" presId="urn:microsoft.com/office/officeart/2005/8/layout/target3"/>
    <dgm:cxn modelId="{E73D1D84-E32B-4AA0-B7FA-18FFA4566026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EF46BB5-AD29-4F59-839F-E0B343D09467}" type="presOf" srcId="{D1D4F407-5343-4D3F-B5B9-D407B03CAEB4}" destId="{AED2198E-93D5-4001-81B4-73124B309672}" srcOrd="1" destOrd="0" presId="urn:microsoft.com/office/officeart/2005/8/layout/target3"/>
    <dgm:cxn modelId="{504B0FE3-7046-4490-A7B9-D20D2274DEEF}" type="presOf" srcId="{4C35D32F-0EAB-4CD7-82EE-45574DC2A586}" destId="{890E4F0B-2866-4A3F-A3C7-2A14B1797930}" srcOrd="1" destOrd="0" presId="urn:microsoft.com/office/officeart/2005/8/layout/target3"/>
    <dgm:cxn modelId="{A2FE475E-D769-4C2B-9ABE-A26DDCDC643C}" type="presOf" srcId="{B651F6E3-6281-48DB-9319-2AEAFDAE7572}" destId="{6BB5E863-4638-4E1D-BFDE-399D028AC4ED}" srcOrd="1" destOrd="0" presId="urn:microsoft.com/office/officeart/2005/8/layout/target3"/>
    <dgm:cxn modelId="{1CC076DC-50FC-4106-8D53-76395EC7410C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A6A387C-6D87-491A-AE75-9462B7234D46}" type="presOf" srcId="{D1D4F407-5343-4D3F-B5B9-D407B03CAEB4}" destId="{D005CE8C-CC26-4C3E-AC11-E15060ECD759}" srcOrd="0" destOrd="0" presId="urn:microsoft.com/office/officeart/2005/8/layout/target3"/>
    <dgm:cxn modelId="{7E999CAB-4727-47F5-8EDB-C8B1600E8B2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067E801-01DC-4666-9A4D-4F044F3F682B}" type="presOf" srcId="{B651F6E3-6281-48DB-9319-2AEAFDAE7572}" destId="{619D679B-A015-4ECF-8348-D1034C574F40}" srcOrd="0" destOrd="0" presId="urn:microsoft.com/office/officeart/2005/8/layout/target3"/>
    <dgm:cxn modelId="{A3323467-4052-4015-A880-2C77E67D430C}" type="presOf" srcId="{4C35D32F-0EAB-4CD7-82EE-45574DC2A586}" destId="{8BEBB6EC-1DAA-4CAC-8A25-BC0FCBD5DBD5}" srcOrd="0" destOrd="0" presId="urn:microsoft.com/office/officeart/2005/8/layout/target3"/>
    <dgm:cxn modelId="{2D1ED534-3926-489F-ABC7-88F00F93505D}" type="presOf" srcId="{D1B46980-6531-4606-95E6-44980827E919}" destId="{6140AFEC-043D-4C43-A2F9-D0F5331DF3A3}" srcOrd="0" destOrd="0" presId="urn:microsoft.com/office/officeart/2005/8/layout/target3"/>
    <dgm:cxn modelId="{83CF5D93-7C1E-4AF4-9E41-1FF9824AAF24}" type="presParOf" srcId="{333A1088-737F-45CB-B68E-254E46348037}" destId="{F5ABB229-8D3B-4694-996A-96F23CF14429}" srcOrd="0" destOrd="0" presId="urn:microsoft.com/office/officeart/2005/8/layout/target3"/>
    <dgm:cxn modelId="{85CEBB96-B4D6-4683-9E41-5C5BB95AD56A}" type="presParOf" srcId="{333A1088-737F-45CB-B68E-254E46348037}" destId="{F41139FD-01EE-4571-8B17-4FB00FC51163}" srcOrd="1" destOrd="0" presId="urn:microsoft.com/office/officeart/2005/8/layout/target3"/>
    <dgm:cxn modelId="{7901FF59-8C49-47E4-B57E-1C8B62CD5E83}" type="presParOf" srcId="{333A1088-737F-45CB-B68E-254E46348037}" destId="{D005CE8C-CC26-4C3E-AC11-E15060ECD759}" srcOrd="2" destOrd="0" presId="urn:microsoft.com/office/officeart/2005/8/layout/target3"/>
    <dgm:cxn modelId="{D50D011C-C202-4DDB-A6E1-93D639708450}" type="presParOf" srcId="{333A1088-737F-45CB-B68E-254E46348037}" destId="{2C702D82-9B77-49B7-9568-BB8EB47C3372}" srcOrd="3" destOrd="0" presId="urn:microsoft.com/office/officeart/2005/8/layout/target3"/>
    <dgm:cxn modelId="{B952827C-5830-4F03-8BC7-2EADC5CC13D4}" type="presParOf" srcId="{333A1088-737F-45CB-B68E-254E46348037}" destId="{A52A0455-90FF-4808-ABD0-F02540D31D5A}" srcOrd="4" destOrd="0" presId="urn:microsoft.com/office/officeart/2005/8/layout/target3"/>
    <dgm:cxn modelId="{CFA51B14-B8CC-46EB-BAAD-AEF22D578280}" type="presParOf" srcId="{333A1088-737F-45CB-B68E-254E46348037}" destId="{6140AFEC-043D-4C43-A2F9-D0F5331DF3A3}" srcOrd="5" destOrd="0" presId="urn:microsoft.com/office/officeart/2005/8/layout/target3"/>
    <dgm:cxn modelId="{81DA785F-C099-4F1C-ACC9-8FD7F8DC8535}" type="presParOf" srcId="{333A1088-737F-45CB-B68E-254E46348037}" destId="{9358AC05-5D7D-4327-9F80-1AD486AEA664}" srcOrd="6" destOrd="0" presId="urn:microsoft.com/office/officeart/2005/8/layout/target3"/>
    <dgm:cxn modelId="{48C6E241-8B65-452F-9211-E3BA3FCA8729}" type="presParOf" srcId="{333A1088-737F-45CB-B68E-254E46348037}" destId="{313FC574-E1CD-4FB4-B054-0B805CE0447D}" srcOrd="7" destOrd="0" presId="urn:microsoft.com/office/officeart/2005/8/layout/target3"/>
    <dgm:cxn modelId="{C31F9C8C-3207-43CD-8325-2EDD1274C191}" type="presParOf" srcId="{333A1088-737F-45CB-B68E-254E46348037}" destId="{619D679B-A015-4ECF-8348-D1034C574F40}" srcOrd="8" destOrd="0" presId="urn:microsoft.com/office/officeart/2005/8/layout/target3"/>
    <dgm:cxn modelId="{D0F75039-38DD-4A3F-A1CB-B52EFDDBC294}" type="presParOf" srcId="{333A1088-737F-45CB-B68E-254E46348037}" destId="{322283A8-4A27-4CDA-BAE3-F381106A9174}" srcOrd="9" destOrd="0" presId="urn:microsoft.com/office/officeart/2005/8/layout/target3"/>
    <dgm:cxn modelId="{7A4C00FE-2CAE-4315-A0B5-979ECAA3583A}" type="presParOf" srcId="{333A1088-737F-45CB-B68E-254E46348037}" destId="{FFC9F71D-1B4F-4AD9-A4A6-86ADEFC8AF5C}" srcOrd="10" destOrd="0" presId="urn:microsoft.com/office/officeart/2005/8/layout/target3"/>
    <dgm:cxn modelId="{854B3A2B-75FB-4366-AAA0-2C7CA9024CA7}" type="presParOf" srcId="{333A1088-737F-45CB-B68E-254E46348037}" destId="{25B08C86-7E15-44DC-BE7F-FFB55DD49D12}" srcOrd="11" destOrd="0" presId="urn:microsoft.com/office/officeart/2005/8/layout/target3"/>
    <dgm:cxn modelId="{1E89B9CB-ADD7-4A0E-A578-102B56F20A21}" type="presParOf" srcId="{333A1088-737F-45CB-B68E-254E46348037}" destId="{76644BE8-9D7C-4C09-B250-3D10AF48CBB7}" srcOrd="12" destOrd="0" presId="urn:microsoft.com/office/officeart/2005/8/layout/target3"/>
    <dgm:cxn modelId="{C9E696B3-7C7E-4C5B-8398-CDA29444B7DA}" type="presParOf" srcId="{333A1088-737F-45CB-B68E-254E46348037}" destId="{EE85B701-7295-41C0-BA7A-34D3756A2AE6}" srcOrd="13" destOrd="0" presId="urn:microsoft.com/office/officeart/2005/8/layout/target3"/>
    <dgm:cxn modelId="{C3C6CF57-A293-4871-B57A-4606F587D2D3}" type="presParOf" srcId="{333A1088-737F-45CB-B68E-254E46348037}" destId="{8BEBB6EC-1DAA-4CAC-8A25-BC0FCBD5DBD5}" srcOrd="14" destOrd="0" presId="urn:microsoft.com/office/officeart/2005/8/layout/target3"/>
    <dgm:cxn modelId="{5C7A9041-041C-4397-8993-8D8325A13D63}" type="presParOf" srcId="{333A1088-737F-45CB-B68E-254E46348037}" destId="{AED2198E-93D5-4001-81B4-73124B309672}" srcOrd="15" destOrd="0" presId="urn:microsoft.com/office/officeart/2005/8/layout/target3"/>
    <dgm:cxn modelId="{A09D1074-9E7E-4F79-8340-BE69EEE45A3F}" type="presParOf" srcId="{333A1088-737F-45CB-B68E-254E46348037}" destId="{2BE915AB-18AA-4053-B92C-3BFC9ED204BB}" srcOrd="16" destOrd="0" presId="urn:microsoft.com/office/officeart/2005/8/layout/target3"/>
    <dgm:cxn modelId="{F20AB8EB-E2C6-4A38-B004-15CC0761AA47}" type="presParOf" srcId="{333A1088-737F-45CB-B68E-254E46348037}" destId="{6BB5E863-4638-4E1D-BFDE-399D028AC4ED}" srcOrd="17" destOrd="0" presId="urn:microsoft.com/office/officeart/2005/8/layout/target3"/>
    <dgm:cxn modelId="{69985E3B-BA71-41CC-AD6D-D2403AA4AA37}" type="presParOf" srcId="{333A1088-737F-45CB-B68E-254E46348037}" destId="{5A5FFA88-C948-4069-8E93-59FA12366E83}" srcOrd="18" destOrd="0" presId="urn:microsoft.com/office/officeart/2005/8/layout/target3"/>
    <dgm:cxn modelId="{B1206474-B047-4E28-81A7-6844D504C16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solidFill>
                <a:schemeClr val="tx2"/>
              </a:solidFill>
            </a:rPr>
            <a:t>NÁZEV ŠKOLY:</a:t>
          </a:r>
          <a:r>
            <a:rPr lang="cs-CZ" sz="1000" kern="12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kern="1200" baseline="0" dirty="0">
            <a:solidFill>
              <a:schemeClr val="tx2"/>
            </a:solidFill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AUTOR: Mgr. Jana </a:t>
          </a:r>
          <a:r>
            <a:rPr lang="cs-CZ" sz="2000" kern="1200" dirty="0" err="1" smtClean="0">
              <a:solidFill>
                <a:schemeClr val="tx2"/>
              </a:solidFill>
            </a:rPr>
            <a:t>Pulcová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NÁZEV:</a:t>
          </a:r>
          <a:r>
            <a:rPr lang="cs-CZ" sz="2000" kern="1200" baseline="0" dirty="0" smtClean="0">
              <a:solidFill>
                <a:schemeClr val="tx2"/>
              </a:solidFill>
            </a:rPr>
            <a:t> VY_32_INOVACE_12_Z_03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TEMA</a:t>
          </a:r>
          <a:r>
            <a:rPr lang="cs-CZ" sz="2000" kern="1200" smtClean="0">
              <a:solidFill>
                <a:schemeClr val="tx2"/>
              </a:solidFill>
            </a:rPr>
            <a:t>: Z – 9.A - Minerál</a:t>
          </a:r>
          <a:r>
            <a:rPr lang="cs-CZ" sz="2000" kern="1200" dirty="0" smtClean="0">
              <a:solidFill>
                <a:schemeClr val="tx2"/>
              </a:solidFill>
            </a:rPr>
            <a:t>, hornina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ČÍSLO PROJEKTU: CZ.1.07/1.4.00/21.1616  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134B6C-A73D-455F-853E-DCC6654C07E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48C087-1C3D-402A-94C7-74A40422E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14A6F64-278B-488D-AF28-7E214E48817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4A6F64-278B-488D-AF28-7E214E48817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4A6F64-278B-488D-AF28-7E214E48817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14A6F64-278B-488D-AF28-7E214E488174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85860"/>
            <a:ext cx="7704856" cy="5169876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výklad učiva ZEMĚPISU 9. ročníku.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Obsahuje základní přehled učiva o minerálech, horninách a jejich nalezištích v rámci České republiky.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 prezentaci umí žáci rozdělit minerály do skupin a z každé skupiny vyjmenovat některý z minerálů a jeho naleziště. Totéž platí pro horniny.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Jako doplňující pomůcka k této prezentaci byla využita nástěnná mapa České republiky, na které žáci vyhledávali naleziště jednotlivých minerálů </a:t>
            </a:r>
            <a:r>
              <a:rPr lang="cs-CZ" smtClean="0">
                <a:solidFill>
                  <a:schemeClr val="tx2"/>
                </a:solidFill>
              </a:rPr>
              <a:t>či hornin.  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Minerál </a:t>
            </a:r>
            <a:br>
              <a:rPr lang="cs-CZ" dirty="0" smtClean="0"/>
            </a:br>
            <a:r>
              <a:rPr lang="cs-CZ" dirty="0" smtClean="0"/>
              <a:t>hornina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Zeměpis pro 9. ročník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142984"/>
            <a:ext cx="7858180" cy="531275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Minerál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</a:t>
            </a:r>
            <a:r>
              <a:rPr lang="cs-CZ" dirty="0" smtClean="0">
                <a:solidFill>
                  <a:schemeClr val="accent4"/>
                </a:solidFill>
              </a:rPr>
              <a:t>inerál </a:t>
            </a:r>
            <a:r>
              <a:rPr lang="cs-CZ" dirty="0" smtClean="0">
                <a:solidFill>
                  <a:schemeClr val="accent4"/>
                </a:solidFill>
              </a:rPr>
              <a:t>= nerost 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prvek nebo chemická sloučenina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k</a:t>
            </a:r>
            <a:r>
              <a:rPr lang="cs-CZ" dirty="0" smtClean="0">
                <a:solidFill>
                  <a:schemeClr val="accent4"/>
                </a:solidFill>
              </a:rPr>
              <a:t>rystalická</a:t>
            </a:r>
            <a:r>
              <a:rPr lang="cs-CZ" dirty="0" smtClean="0">
                <a:solidFill>
                  <a:schemeClr val="accent4"/>
                </a:solidFill>
              </a:rPr>
              <a:t>, vznikla jako výsledek geologických procesů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věda mineralogie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Hornina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je heterogenní směs tvořená různými minerály 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někdy obsahuje i organické složky 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výjimka - </a:t>
            </a:r>
            <a:r>
              <a:rPr lang="cs-CZ" dirty="0" err="1" smtClean="0">
                <a:solidFill>
                  <a:schemeClr val="accent4"/>
                </a:solidFill>
              </a:rPr>
              <a:t>monominerální</a:t>
            </a:r>
            <a:r>
              <a:rPr lang="cs-CZ" dirty="0" smtClean="0">
                <a:solidFill>
                  <a:schemeClr val="accent4"/>
                </a:solidFill>
              </a:rPr>
              <a:t> horniny (tvořené pouze jedním minerálem – např. mramor je tvořen pouze kalcitem)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věda petrologie</a:t>
            </a:r>
          </a:p>
          <a:p>
            <a:pPr lvl="1">
              <a:buNone/>
            </a:pPr>
            <a:endParaRPr lang="cs-CZ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142852"/>
            <a:ext cx="1809750" cy="18097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6072198" y="1857364"/>
            <a:ext cx="2000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žula</a:t>
            </a:r>
            <a:endParaRPr lang="cs-CZ" sz="1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minerály – dělení a 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553356" cy="557216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prvky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patří sem kovy, polokovy a nekovy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zlato – Jílové u Prahy, Zlaté Hory, Kašperské H. 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stříbro – Kutná Hora, Jihlava, Jáchymov 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grafit – Český Krumlov, Jeseníky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sulfidy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soli odvozené od H</a:t>
            </a:r>
            <a:r>
              <a:rPr lang="cs-CZ" sz="1200" dirty="0" smtClean="0">
                <a:solidFill>
                  <a:schemeClr val="accent4"/>
                </a:solidFill>
              </a:rPr>
              <a:t>2</a:t>
            </a:r>
            <a:r>
              <a:rPr lang="cs-CZ" dirty="0" smtClean="0">
                <a:solidFill>
                  <a:schemeClr val="accent4"/>
                </a:solidFill>
              </a:rPr>
              <a:t>S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sfalerit – Příbram, Stříbro, Kutná Hora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chalkopyrit - Příbram 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pyrit – Zlaté Hory, Chvaletice u Přelouče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galenit – Příbram, Stříbro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halogenidy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odvozené od </a:t>
            </a:r>
            <a:r>
              <a:rPr lang="cs-CZ" dirty="0" err="1" smtClean="0">
                <a:solidFill>
                  <a:schemeClr val="accent4"/>
                </a:solidFill>
              </a:rPr>
              <a:t>halogenovodíkových</a:t>
            </a:r>
            <a:r>
              <a:rPr lang="cs-CZ" dirty="0" smtClean="0">
                <a:solidFill>
                  <a:schemeClr val="accent4"/>
                </a:solidFill>
              </a:rPr>
              <a:t> kyselin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halit - Slovensko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fluorit – Krušné hory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572264" y="2071678"/>
            <a:ext cx="10001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stříbro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43702" y="4071942"/>
            <a:ext cx="9286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pyrit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15140" y="6143644"/>
            <a:ext cx="857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halit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17683" r="9250"/>
          <a:stretch>
            <a:fillRect/>
          </a:stretch>
        </p:blipFill>
        <p:spPr bwMode="auto">
          <a:xfrm>
            <a:off x="6357950" y="780078"/>
            <a:ext cx="1559212" cy="14344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2238" y="2571744"/>
            <a:ext cx="1665665" cy="15716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86512" y="4643446"/>
            <a:ext cx="1724627" cy="15716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000"/>
                            </p:stCondLst>
                            <p:childTnLst>
                              <p:par>
                                <p:cTn id="5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minerály – dělení a 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553356" cy="557216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oxidy a hydroxidy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kyslíkaté sloučeniny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magnetit – Krušné hory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korund – Jizerská louka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hematit – Krušné hory, Mníšek pod Brdy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křemen – Podkrkonoší, Třebíč, Písecko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dusičnany a uhličitany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soli kyselin dusičné a uhličité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magnezit – Dolní Karlovice, Moravské Budějovice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siderit – Příbram, Kladensko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kalcit – Příbram, České středohoří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sulfáty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sloučeniny kovů s anionty síry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baryt – Příbram, Stříbrná Skalice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sádrovec – </a:t>
            </a:r>
            <a:r>
              <a:rPr lang="cs-CZ" dirty="0" err="1" smtClean="0">
                <a:solidFill>
                  <a:schemeClr val="accent4"/>
                </a:solidFill>
              </a:rPr>
              <a:t>Kobeřice</a:t>
            </a:r>
            <a:r>
              <a:rPr lang="cs-CZ" dirty="0" smtClean="0">
                <a:solidFill>
                  <a:schemeClr val="accent4"/>
                </a:solidFill>
              </a:rPr>
              <a:t> u Opavy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715140" y="6286520"/>
            <a:ext cx="11430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baryt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15140" y="4071942"/>
            <a:ext cx="12144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kalcit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15140" y="2071678"/>
            <a:ext cx="10715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hematit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785794"/>
            <a:ext cx="1933604" cy="14502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2786058"/>
            <a:ext cx="1717370" cy="1384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57950" y="4857760"/>
            <a:ext cx="1812864" cy="15716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000"/>
                            </p:stCondLst>
                            <p:childTnLst>
                              <p:par>
                                <p:cTn id="5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minerály – dělení a 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553356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fosfáty 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odvozené kyseliny fosforečné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apatit – Písecko, Cínovec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tyrkys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silikáty(křemičitany)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tvoří asi 1/3 všech minerálů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olivín – </a:t>
            </a:r>
            <a:r>
              <a:rPr lang="cs-CZ" dirty="0" err="1" smtClean="0">
                <a:solidFill>
                  <a:schemeClr val="accent4"/>
                </a:solidFill>
              </a:rPr>
              <a:t>Kozákov</a:t>
            </a:r>
            <a:r>
              <a:rPr lang="cs-CZ" dirty="0" smtClean="0">
                <a:solidFill>
                  <a:schemeClr val="accent4"/>
                </a:solidFill>
              </a:rPr>
              <a:t> – Smrčí, České středohoří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granát – Jeseníky, České středohoří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topaz – Krušné hory, Slavkovský les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mastek – vzácně – Hrubý Jeseník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slídy – Mariánské lázně, Litomyšl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živce – Velké Meziříčí, Domažlicko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organické substance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jantar – pryskyřice z třetihorních jehličnanů</a:t>
            </a: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29454" y="2428868"/>
            <a:ext cx="7858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tyrkys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43702" y="4286256"/>
            <a:ext cx="9286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olivín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86578" y="6072206"/>
            <a:ext cx="9286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jantar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33450" y="785794"/>
            <a:ext cx="1683834" cy="1785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2928934"/>
            <a:ext cx="2000264" cy="15001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86512" y="4786322"/>
            <a:ext cx="1862134" cy="13966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horniny -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7786742" cy="53127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vyvřelé – magmatické horniny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vznikají krystalizací magmatu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dělí se na: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hlubinné – utuhly v litosféře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výlevné – utuhly na povrchu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usazené – sedimentární horniny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vznik: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úlomky hornin se hromadí na vhodném místě = úlomkovité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z pozůstatků organismů = organogenní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krystalizací z roztoků = </a:t>
            </a:r>
            <a:r>
              <a:rPr lang="cs-CZ" dirty="0" err="1" smtClean="0">
                <a:solidFill>
                  <a:schemeClr val="accent4"/>
                </a:solidFill>
              </a:rPr>
              <a:t>chemogenní</a:t>
            </a: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přeměněné – metamorfované horniny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vznikají působením teploty, tlaku, přítomností roztoků a času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54300" y="2857496"/>
            <a:ext cx="1608399" cy="2143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horniny – dělení a 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7786742" cy="550072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vyvřelé – magmatické horniny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žula</a:t>
            </a:r>
            <a:r>
              <a:rPr lang="cs-CZ" dirty="0" smtClean="0">
                <a:solidFill>
                  <a:schemeClr val="accent4"/>
                </a:solidFill>
              </a:rPr>
              <a:t> – Čechy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gabro – západní Čechy, Orlické hory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čedič – České středohoří, </a:t>
            </a:r>
            <a:r>
              <a:rPr lang="cs-CZ" dirty="0" err="1" smtClean="0">
                <a:solidFill>
                  <a:schemeClr val="accent4"/>
                </a:solidFill>
              </a:rPr>
              <a:t>Doupovské</a:t>
            </a:r>
            <a:r>
              <a:rPr lang="cs-CZ" dirty="0" smtClean="0">
                <a:solidFill>
                  <a:schemeClr val="accent4"/>
                </a:solidFill>
              </a:rPr>
              <a:t> hory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z</a:t>
            </a:r>
            <a:r>
              <a:rPr lang="cs-CZ" dirty="0" smtClean="0">
                <a:solidFill>
                  <a:schemeClr val="accent4"/>
                </a:solidFill>
              </a:rPr>
              <a:t>nělec </a:t>
            </a:r>
            <a:r>
              <a:rPr lang="cs-CZ" dirty="0" smtClean="0">
                <a:solidFill>
                  <a:schemeClr val="accent4"/>
                </a:solidFill>
              </a:rPr>
              <a:t>– České středohoří, Lužické hory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usazené – sedimentární horniny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slepenec – střední Čechy, Jeseníky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pískovec – střední a západní Čechy, Karpaty (flyš)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jílová břidlice – střední a západní Čechy, Jeseník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vápenec – střední Čechy, Český a Moravský kras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uhlí</a:t>
            </a:r>
            <a:r>
              <a:rPr lang="cs-CZ" dirty="0" smtClean="0">
                <a:solidFill>
                  <a:schemeClr val="accent4"/>
                </a:solidFill>
              </a:rPr>
              <a:t> – podkrušnohorský zlom, Ostrava, Karviná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přeměněné – metamorfované horniny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svor – Krkonoše, Hrubý Jeseník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mramor</a:t>
            </a:r>
            <a:r>
              <a:rPr lang="cs-CZ" dirty="0" smtClean="0">
                <a:solidFill>
                  <a:schemeClr val="accent4"/>
                </a:solidFill>
              </a:rPr>
              <a:t> – Králický Sněžník, Jeseníky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amfibolit – Mariánské lázně, Jeseníky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50" y="714356"/>
            <a:ext cx="1809750" cy="18097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57950" y="5214949"/>
            <a:ext cx="1785938" cy="1508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8000"/>
                            </p:stCondLst>
                            <p:childTnLst>
                              <p:par>
                                <p:cTn id="4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0"/>
                            </p:stCondLst>
                            <p:childTnLst>
                              <p:par>
                                <p:cTn id="5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2000"/>
                            </p:stCondLst>
                            <p:childTnLst>
                              <p:par>
                                <p:cTn id="6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597154"/>
          </a:xfrm>
        </p:spPr>
        <p:txBody>
          <a:bodyPr>
            <a:normAutofit/>
          </a:bodyPr>
          <a:lstStyle/>
          <a:p>
            <a:r>
              <a:rPr lang="cs-CZ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85794"/>
            <a:ext cx="7776864" cy="592935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Rapakivigranite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ss.jpg</a:t>
            </a:r>
            <a:r>
              <a:rPr lang="cs-CZ" sz="1400" dirty="0" smtClean="0">
                <a:solidFill>
                  <a:schemeClr val="tx2"/>
                </a:solidFill>
              </a:rPr>
              <a:t>. In </a:t>
            </a:r>
            <a:r>
              <a:rPr lang="cs-CZ" sz="1400" i="1" dirty="0" err="1" smtClean="0">
                <a:solidFill>
                  <a:schemeClr val="tx2"/>
                </a:solidFill>
              </a:rPr>
              <a:t>Wikipedia</a:t>
            </a:r>
            <a:r>
              <a:rPr lang="cs-CZ" sz="1400" i="1" dirty="0" smtClean="0">
                <a:solidFill>
                  <a:schemeClr val="tx2"/>
                </a:solidFill>
              </a:rPr>
              <a:t> : </a:t>
            </a:r>
            <a:r>
              <a:rPr lang="cs-CZ" sz="1400" i="1" dirty="0" err="1" smtClean="0">
                <a:solidFill>
                  <a:schemeClr val="tx2"/>
                </a:solidFill>
              </a:rPr>
              <a:t>the</a:t>
            </a:r>
            <a:r>
              <a:rPr lang="cs-CZ" sz="1400" i="1" dirty="0" smtClean="0">
                <a:solidFill>
                  <a:schemeClr val="tx2"/>
                </a:solidFill>
              </a:rPr>
              <a:t> free </a:t>
            </a:r>
            <a:r>
              <a:rPr lang="cs-CZ" sz="14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 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18. 9. 2005, 08:03 [cit. 2011-10-30]. Dostupné z WWW: &lt;http://cs.wikipedia.org/wiki/Soubor:Rapakivigranite_ss.jpg&gt;.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SilverUSGOV.jpg</a:t>
            </a:r>
            <a:r>
              <a:rPr lang="cs-CZ" sz="1400" dirty="0" smtClean="0">
                <a:solidFill>
                  <a:schemeClr val="tx2"/>
                </a:solidFill>
              </a:rPr>
              <a:t>. In </a:t>
            </a:r>
            <a:r>
              <a:rPr lang="cs-CZ" sz="1400" i="1" dirty="0" err="1" smtClean="0">
                <a:solidFill>
                  <a:schemeClr val="tx2"/>
                </a:solidFill>
              </a:rPr>
              <a:t>Wikipedia</a:t>
            </a:r>
            <a:r>
              <a:rPr lang="cs-CZ" sz="1400" i="1" dirty="0" smtClean="0">
                <a:solidFill>
                  <a:schemeClr val="tx2"/>
                </a:solidFill>
              </a:rPr>
              <a:t> : </a:t>
            </a:r>
            <a:r>
              <a:rPr lang="cs-CZ" sz="1400" i="1" dirty="0" err="1" smtClean="0">
                <a:solidFill>
                  <a:schemeClr val="tx2"/>
                </a:solidFill>
              </a:rPr>
              <a:t>the</a:t>
            </a:r>
            <a:r>
              <a:rPr lang="cs-CZ" sz="1400" i="1" dirty="0" smtClean="0">
                <a:solidFill>
                  <a:schemeClr val="tx2"/>
                </a:solidFill>
              </a:rPr>
              <a:t> free </a:t>
            </a:r>
            <a:r>
              <a:rPr lang="cs-CZ" sz="14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 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27. 8. 2005, 04:40 Náhled verze z 27. 8. 2005, 04:40 [cit. 2011-10-30]. Dostupné z WWW: &lt;http://cs.wikipedia.org/wiki/Soubor:SilverUSGOV.jpg&gt;.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Pyriteespagne.jpg</a:t>
            </a:r>
            <a:r>
              <a:rPr lang="cs-CZ" sz="1400" dirty="0" smtClean="0">
                <a:solidFill>
                  <a:schemeClr val="tx2"/>
                </a:solidFill>
              </a:rPr>
              <a:t>. In </a:t>
            </a:r>
            <a:r>
              <a:rPr lang="cs-CZ" sz="1400" i="1" dirty="0" err="1" smtClean="0">
                <a:solidFill>
                  <a:schemeClr val="tx2"/>
                </a:solidFill>
              </a:rPr>
              <a:t>Wikipedia</a:t>
            </a:r>
            <a:r>
              <a:rPr lang="cs-CZ" sz="1400" i="1" dirty="0" smtClean="0">
                <a:solidFill>
                  <a:schemeClr val="tx2"/>
                </a:solidFill>
              </a:rPr>
              <a:t> : </a:t>
            </a:r>
            <a:r>
              <a:rPr lang="cs-CZ" sz="1400" i="1" dirty="0" err="1" smtClean="0">
                <a:solidFill>
                  <a:schemeClr val="tx2"/>
                </a:solidFill>
              </a:rPr>
              <a:t>the</a:t>
            </a:r>
            <a:r>
              <a:rPr lang="cs-CZ" sz="1400" i="1" dirty="0" smtClean="0">
                <a:solidFill>
                  <a:schemeClr val="tx2"/>
                </a:solidFill>
              </a:rPr>
              <a:t> free </a:t>
            </a:r>
            <a:r>
              <a:rPr lang="cs-CZ" sz="14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 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13. 6. 2009, 06:35 Náhled verze z 13. 6. 2009, 06:35 [cit. 2011-10-30]. Dostupné z WWW: &lt;http://cs.wikipedia.org/wiki/Soubor:Pyriteespagne.jpg&gt;.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Selpologne.jpg</a:t>
            </a:r>
            <a:r>
              <a:rPr lang="cs-CZ" sz="1400" dirty="0" smtClean="0">
                <a:solidFill>
                  <a:schemeClr val="tx2"/>
                </a:solidFill>
              </a:rPr>
              <a:t>. In </a:t>
            </a:r>
            <a:r>
              <a:rPr lang="cs-CZ" sz="1400" i="1" dirty="0" err="1" smtClean="0">
                <a:solidFill>
                  <a:schemeClr val="tx2"/>
                </a:solidFill>
              </a:rPr>
              <a:t>Wikipedia</a:t>
            </a:r>
            <a:r>
              <a:rPr lang="cs-CZ" sz="1400" i="1" dirty="0" smtClean="0">
                <a:solidFill>
                  <a:schemeClr val="tx2"/>
                </a:solidFill>
              </a:rPr>
              <a:t> : </a:t>
            </a:r>
            <a:r>
              <a:rPr lang="cs-CZ" sz="1400" i="1" dirty="0" err="1" smtClean="0">
                <a:solidFill>
                  <a:schemeClr val="tx2"/>
                </a:solidFill>
              </a:rPr>
              <a:t>the</a:t>
            </a:r>
            <a:r>
              <a:rPr lang="cs-CZ" sz="1400" i="1" dirty="0" smtClean="0">
                <a:solidFill>
                  <a:schemeClr val="tx2"/>
                </a:solidFill>
              </a:rPr>
              <a:t> free </a:t>
            </a:r>
            <a:r>
              <a:rPr lang="cs-CZ" sz="14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 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11. 7. 2010, 11:00 Náhled verze z 11. 7. 2010, 11:00 [cit. 2011-10-30]. Dostupné z WWW: &lt;http://cs.wikipedia.org/wiki/Soubor:Selpologne.jpg&gt;.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Mineral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Olixisto</a:t>
            </a:r>
            <a:r>
              <a:rPr lang="cs-CZ" sz="1400" dirty="0" smtClean="0">
                <a:solidFill>
                  <a:schemeClr val="tx2"/>
                </a:solidFill>
              </a:rPr>
              <a:t> GDFL101.jpg. In </a:t>
            </a:r>
            <a:r>
              <a:rPr lang="cs-CZ" sz="1400" i="1" dirty="0" err="1" smtClean="0">
                <a:solidFill>
                  <a:schemeClr val="tx2"/>
                </a:solidFill>
              </a:rPr>
              <a:t>Wikipedia</a:t>
            </a:r>
            <a:r>
              <a:rPr lang="cs-CZ" sz="1400" i="1" dirty="0" smtClean="0">
                <a:solidFill>
                  <a:schemeClr val="tx2"/>
                </a:solidFill>
              </a:rPr>
              <a:t> : </a:t>
            </a:r>
            <a:r>
              <a:rPr lang="cs-CZ" sz="1400" i="1" dirty="0" err="1" smtClean="0">
                <a:solidFill>
                  <a:schemeClr val="tx2"/>
                </a:solidFill>
              </a:rPr>
              <a:t>the</a:t>
            </a:r>
            <a:r>
              <a:rPr lang="cs-CZ" sz="1400" i="1" dirty="0" smtClean="0">
                <a:solidFill>
                  <a:schemeClr val="tx2"/>
                </a:solidFill>
              </a:rPr>
              <a:t> free </a:t>
            </a:r>
            <a:r>
              <a:rPr lang="cs-CZ" sz="14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 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26. 9. 2005, 19:58 [cit. 2011-10-30]. Dostupné z WWW: &lt;http://cs.wikipedia.org/wiki/Soubor:Mineral_Olixisto_GDFL101.jpg&gt;.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Calcit</a:t>
            </a:r>
            <a:r>
              <a:rPr lang="cs-CZ" sz="1400" dirty="0" smtClean="0">
                <a:solidFill>
                  <a:schemeClr val="tx2"/>
                </a:solidFill>
              </a:rPr>
              <a:t> 2.jpg. In </a:t>
            </a:r>
            <a:r>
              <a:rPr lang="cs-CZ" sz="1400" i="1" dirty="0" err="1" smtClean="0">
                <a:solidFill>
                  <a:schemeClr val="tx2"/>
                </a:solidFill>
              </a:rPr>
              <a:t>Wikipedia</a:t>
            </a:r>
            <a:r>
              <a:rPr lang="cs-CZ" sz="1400" i="1" dirty="0" smtClean="0">
                <a:solidFill>
                  <a:schemeClr val="tx2"/>
                </a:solidFill>
              </a:rPr>
              <a:t> : </a:t>
            </a:r>
            <a:r>
              <a:rPr lang="cs-CZ" sz="1400" i="1" dirty="0" err="1" smtClean="0">
                <a:solidFill>
                  <a:schemeClr val="tx2"/>
                </a:solidFill>
              </a:rPr>
              <a:t>the</a:t>
            </a:r>
            <a:r>
              <a:rPr lang="cs-CZ" sz="1400" i="1" dirty="0" smtClean="0">
                <a:solidFill>
                  <a:schemeClr val="tx2"/>
                </a:solidFill>
              </a:rPr>
              <a:t> free </a:t>
            </a:r>
            <a:r>
              <a:rPr lang="cs-CZ" sz="14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 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29. 4. 2008, 21:23 [cit. 2011-10-30]. Dostupné z WWW: &lt;http://cs.wikipedia.org/wiki/Soubor:Calcit_2.jpg&gt;.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Barite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Pribram.jpg</a:t>
            </a:r>
            <a:r>
              <a:rPr lang="cs-CZ" sz="1400" dirty="0" smtClean="0">
                <a:solidFill>
                  <a:schemeClr val="tx2"/>
                </a:solidFill>
              </a:rPr>
              <a:t>. In </a:t>
            </a:r>
            <a:r>
              <a:rPr lang="cs-CZ" sz="1400" i="1" dirty="0" err="1" smtClean="0">
                <a:solidFill>
                  <a:schemeClr val="tx2"/>
                </a:solidFill>
              </a:rPr>
              <a:t>Wikipedia</a:t>
            </a:r>
            <a:r>
              <a:rPr lang="cs-CZ" sz="1400" i="1" dirty="0" smtClean="0">
                <a:solidFill>
                  <a:schemeClr val="tx2"/>
                </a:solidFill>
              </a:rPr>
              <a:t> : </a:t>
            </a:r>
            <a:r>
              <a:rPr lang="cs-CZ" sz="1400" i="1" dirty="0" err="1" smtClean="0">
                <a:solidFill>
                  <a:schemeClr val="tx2"/>
                </a:solidFill>
              </a:rPr>
              <a:t>the</a:t>
            </a:r>
            <a:r>
              <a:rPr lang="cs-CZ" sz="1400" i="1" dirty="0" smtClean="0">
                <a:solidFill>
                  <a:schemeClr val="tx2"/>
                </a:solidFill>
              </a:rPr>
              <a:t> free </a:t>
            </a:r>
            <a:r>
              <a:rPr lang="cs-CZ" sz="14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 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9. 1. 2010, 13:54 [cit. 2011-10-30]. Dostupné z WWW: &lt;http://cs.wikipedia.org/wiki/Soubor:Barite_Pribram.jpg&gt;.</a:t>
            </a:r>
          </a:p>
          <a:p>
            <a:pPr>
              <a:buFont typeface="Wingdings" pitchFamily="2" charset="2"/>
              <a:buChar char="Ø"/>
            </a:pP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597154"/>
          </a:xfrm>
        </p:spPr>
        <p:txBody>
          <a:bodyPr>
            <a:normAutofit/>
          </a:bodyPr>
          <a:lstStyle/>
          <a:p>
            <a:r>
              <a:rPr lang="cs-CZ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57232"/>
            <a:ext cx="7776864" cy="581212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Soubor:Turquoise.pebble.700pix.jpg. In </a:t>
            </a:r>
            <a:r>
              <a:rPr lang="cs-CZ" sz="1400" i="1" dirty="0" err="1" smtClean="0">
                <a:solidFill>
                  <a:schemeClr val="tx2"/>
                </a:solidFill>
              </a:rPr>
              <a:t>Wikipedia</a:t>
            </a:r>
            <a:r>
              <a:rPr lang="cs-CZ" sz="1400" i="1" dirty="0" smtClean="0">
                <a:solidFill>
                  <a:schemeClr val="tx2"/>
                </a:solidFill>
              </a:rPr>
              <a:t> : </a:t>
            </a:r>
            <a:r>
              <a:rPr lang="cs-CZ" sz="1400" i="1" dirty="0" err="1" smtClean="0">
                <a:solidFill>
                  <a:schemeClr val="tx2"/>
                </a:solidFill>
              </a:rPr>
              <a:t>the</a:t>
            </a:r>
            <a:r>
              <a:rPr lang="cs-CZ" sz="1400" i="1" dirty="0" smtClean="0">
                <a:solidFill>
                  <a:schemeClr val="tx2"/>
                </a:solidFill>
              </a:rPr>
              <a:t> free </a:t>
            </a:r>
            <a:r>
              <a:rPr lang="cs-CZ" sz="14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 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26. 4. 2005, 15:47 [cit. 2011-10-30]. Dostupné z WWW: &lt;http://cs.wikipedia.org/wiki/Soubor:Turquoise.pebble.700pix.jpg&gt;.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Soubor:Peridot in basalt.</a:t>
            </a:r>
            <a:r>
              <a:rPr lang="cs-CZ" sz="1400" dirty="0" err="1" smtClean="0">
                <a:solidFill>
                  <a:schemeClr val="tx2"/>
                </a:solidFill>
              </a:rPr>
              <a:t>jpg</a:t>
            </a:r>
            <a:r>
              <a:rPr lang="cs-CZ" sz="1400" dirty="0" smtClean="0">
                <a:solidFill>
                  <a:schemeClr val="tx2"/>
                </a:solidFill>
              </a:rPr>
              <a:t>. In </a:t>
            </a:r>
            <a:r>
              <a:rPr lang="cs-CZ" sz="1400" i="1" dirty="0" err="1" smtClean="0">
                <a:solidFill>
                  <a:schemeClr val="tx2"/>
                </a:solidFill>
              </a:rPr>
              <a:t>Wikipedia</a:t>
            </a:r>
            <a:r>
              <a:rPr lang="cs-CZ" sz="1400" i="1" dirty="0" smtClean="0">
                <a:solidFill>
                  <a:schemeClr val="tx2"/>
                </a:solidFill>
              </a:rPr>
              <a:t> : </a:t>
            </a:r>
            <a:r>
              <a:rPr lang="cs-CZ" sz="1400" i="1" dirty="0" err="1" smtClean="0">
                <a:solidFill>
                  <a:schemeClr val="tx2"/>
                </a:solidFill>
              </a:rPr>
              <a:t>the</a:t>
            </a:r>
            <a:r>
              <a:rPr lang="cs-CZ" sz="1400" i="1" dirty="0" smtClean="0">
                <a:solidFill>
                  <a:schemeClr val="tx2"/>
                </a:solidFill>
              </a:rPr>
              <a:t> free </a:t>
            </a:r>
            <a:r>
              <a:rPr lang="cs-CZ" sz="14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 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28. 7. 2005, 21:53 [cit. 2011-10-30]. Dostupné z WWW: &lt;http://cs.wikipedia.org/wiki/Soubor:Peridot_in_basalt.jpg&gt;.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Soubor:Amber.pendants.800pix.050203.jpg. In </a:t>
            </a:r>
            <a:r>
              <a:rPr lang="cs-CZ" sz="1400" i="1" dirty="0" err="1" smtClean="0">
                <a:solidFill>
                  <a:schemeClr val="tx2"/>
                </a:solidFill>
              </a:rPr>
              <a:t>Wikipedia</a:t>
            </a:r>
            <a:r>
              <a:rPr lang="cs-CZ" sz="1400" i="1" dirty="0" smtClean="0">
                <a:solidFill>
                  <a:schemeClr val="tx2"/>
                </a:solidFill>
              </a:rPr>
              <a:t> : </a:t>
            </a:r>
            <a:r>
              <a:rPr lang="cs-CZ" sz="1400" i="1" dirty="0" err="1" smtClean="0">
                <a:solidFill>
                  <a:schemeClr val="tx2"/>
                </a:solidFill>
              </a:rPr>
              <a:t>the</a:t>
            </a:r>
            <a:r>
              <a:rPr lang="cs-CZ" sz="1400" i="1" dirty="0" smtClean="0">
                <a:solidFill>
                  <a:schemeClr val="tx2"/>
                </a:solidFill>
              </a:rPr>
              <a:t> free </a:t>
            </a:r>
            <a:r>
              <a:rPr lang="cs-CZ" sz="14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 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29. 11. 2004, 07:29 Náhled verze z 29. 11. 2004, 07:29 [cit. 2011-10-30]. Dostupné z WWW: &lt;http://cs.wikipedia.org/wiki/Soubor:Amber.pendants.800pix.050203.jpg&gt;.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Coal.jpg</a:t>
            </a:r>
            <a:r>
              <a:rPr lang="cs-CZ" sz="1400" dirty="0" smtClean="0">
                <a:solidFill>
                  <a:schemeClr val="tx2"/>
                </a:solidFill>
              </a:rPr>
              <a:t>. In </a:t>
            </a:r>
            <a:r>
              <a:rPr lang="cs-CZ" sz="1400" i="1" dirty="0" err="1" smtClean="0">
                <a:solidFill>
                  <a:schemeClr val="tx2"/>
                </a:solidFill>
              </a:rPr>
              <a:t>Wikipedia</a:t>
            </a:r>
            <a:r>
              <a:rPr lang="cs-CZ" sz="1400" i="1" dirty="0" smtClean="0">
                <a:solidFill>
                  <a:schemeClr val="tx2"/>
                </a:solidFill>
              </a:rPr>
              <a:t> : </a:t>
            </a:r>
            <a:r>
              <a:rPr lang="cs-CZ" sz="1400" i="1" dirty="0" err="1" smtClean="0">
                <a:solidFill>
                  <a:schemeClr val="tx2"/>
                </a:solidFill>
              </a:rPr>
              <a:t>the</a:t>
            </a:r>
            <a:r>
              <a:rPr lang="cs-CZ" sz="1400" i="1" dirty="0" smtClean="0">
                <a:solidFill>
                  <a:schemeClr val="tx2"/>
                </a:solidFill>
              </a:rPr>
              <a:t> free </a:t>
            </a:r>
            <a:r>
              <a:rPr lang="cs-CZ" sz="14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 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29. 4. 2005, 02:15 Náhled verze z 29. 4. 2005, 02:15 [cit. 2011-10-30]. Dostupné z WWW: &lt;http://cs.wikipedia.org/wiki/Soubor:Coal.jpg&gt;.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MarbleUSGOV.jpg</a:t>
            </a:r>
            <a:r>
              <a:rPr lang="cs-CZ" sz="1400" dirty="0" smtClean="0">
                <a:solidFill>
                  <a:schemeClr val="tx2"/>
                </a:solidFill>
              </a:rPr>
              <a:t>. In </a:t>
            </a:r>
            <a:r>
              <a:rPr lang="cs-CZ" sz="1400" i="1" dirty="0" err="1" smtClean="0">
                <a:solidFill>
                  <a:schemeClr val="tx2"/>
                </a:solidFill>
              </a:rPr>
              <a:t>Wikipedia</a:t>
            </a:r>
            <a:r>
              <a:rPr lang="cs-CZ" sz="1400" i="1" dirty="0" smtClean="0">
                <a:solidFill>
                  <a:schemeClr val="tx2"/>
                </a:solidFill>
              </a:rPr>
              <a:t> : </a:t>
            </a:r>
            <a:r>
              <a:rPr lang="cs-CZ" sz="1400" i="1" dirty="0" err="1" smtClean="0">
                <a:solidFill>
                  <a:schemeClr val="tx2"/>
                </a:solidFill>
              </a:rPr>
              <a:t>the</a:t>
            </a:r>
            <a:r>
              <a:rPr lang="cs-CZ" sz="1400" i="1" dirty="0" smtClean="0">
                <a:solidFill>
                  <a:schemeClr val="tx2"/>
                </a:solidFill>
              </a:rPr>
              <a:t> free </a:t>
            </a:r>
            <a:r>
              <a:rPr lang="cs-CZ" sz="14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 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6. 7. 2005, 03:28 [cit. 2011-10-30]. Dostupné z WWW: &lt;http://cs.wikipedia.org/wiki/Soubor:MarbleUSGOV.jpg&gt;.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 dále: vlastní autorské dílo</a:t>
            </a: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170</TotalTime>
  <Words>626</Words>
  <Application>Microsoft Office PowerPoint</Application>
  <PresentationFormat>Předvádění na obrazovce (4:3)</PresentationFormat>
  <Paragraphs>160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Anotace</vt:lpstr>
      <vt:lpstr>Minerál  hornina</vt:lpstr>
      <vt:lpstr>Základní pojmy</vt:lpstr>
      <vt:lpstr>minerály – dělení a výskyt</vt:lpstr>
      <vt:lpstr>minerály – dělení a výskyt</vt:lpstr>
      <vt:lpstr>minerály – dělení a výskyt</vt:lpstr>
      <vt:lpstr>horniny - dělení</vt:lpstr>
      <vt:lpstr>horniny – dělení a výskyt</vt:lpstr>
      <vt:lpstr>citACE</vt:lpstr>
      <vt:lpstr>citACE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Minerál, hornina</dc:title>
  <dc:creator>Jana Pulcová</dc:creator>
  <cp:lastModifiedBy>expert</cp:lastModifiedBy>
  <cp:revision>34</cp:revision>
  <dcterms:created xsi:type="dcterms:W3CDTF">2011-10-25T05:43:46Z</dcterms:created>
  <dcterms:modified xsi:type="dcterms:W3CDTF">2012-03-14T07:21:47Z</dcterms:modified>
</cp:coreProperties>
</file>