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87" autoAdjust="0"/>
    <p:restoredTop sz="94653" autoAdjust="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VY_32_INOVACE_12_Z_04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Z – 9.A - Půdy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81259-397D-4879-AA12-D6E89D4BEA8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68FA409-7B9E-47B0-9D73-609D04CFA63F}" type="presOf" srcId="{D1B46980-6531-4606-95E6-44980827E919}" destId="{6140AFEC-043D-4C43-A2F9-D0F5331DF3A3}" srcOrd="0" destOrd="0" presId="urn:microsoft.com/office/officeart/2005/8/layout/target3"/>
    <dgm:cxn modelId="{9DAE6F13-818F-48F7-B37B-99E8407F963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9A7BF0-7670-4AEC-A0BA-D84419C09291}" type="presOf" srcId="{4C35D32F-0EAB-4CD7-82EE-45574DC2A586}" destId="{890E4F0B-2866-4A3F-A3C7-2A14B1797930}" srcOrd="1" destOrd="0" presId="urn:microsoft.com/office/officeart/2005/8/layout/target3"/>
    <dgm:cxn modelId="{8BF762F3-4CDC-40A3-AB95-8A7E544568A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1D3DC3-33C8-4140-9BF9-4B3EED089C47}" type="presOf" srcId="{D1D4F407-5343-4D3F-B5B9-D407B03CAEB4}" destId="{D005CE8C-CC26-4C3E-AC11-E15060ECD759}" srcOrd="0" destOrd="0" presId="urn:microsoft.com/office/officeart/2005/8/layout/target3"/>
    <dgm:cxn modelId="{29BB1A04-FEDA-45D0-8438-A9C66F03137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2FDD01-63A4-44D2-9C91-249B404FFFB4}" type="presOf" srcId="{D1B46980-6531-4606-95E6-44980827E919}" destId="{2BE915AB-18AA-4053-B92C-3BFC9ED204BB}" srcOrd="1" destOrd="0" presId="urn:microsoft.com/office/officeart/2005/8/layout/target3"/>
    <dgm:cxn modelId="{52DA6014-ADFE-47D8-B969-E05CDFA8A25D}" type="presOf" srcId="{4C35D32F-0EAB-4CD7-82EE-45574DC2A586}" destId="{8BEBB6EC-1DAA-4CAC-8A25-BC0FCBD5DBD5}" srcOrd="0" destOrd="0" presId="urn:microsoft.com/office/officeart/2005/8/layout/target3"/>
    <dgm:cxn modelId="{14F59D00-1638-4040-9D55-699119416A4C}" type="presOf" srcId="{D1D4F407-5343-4D3F-B5B9-D407B03CAEB4}" destId="{AED2198E-93D5-4001-81B4-73124B309672}" srcOrd="1" destOrd="0" presId="urn:microsoft.com/office/officeart/2005/8/layout/target3"/>
    <dgm:cxn modelId="{C43BC935-2FFF-4AC7-B6FE-ADA0A940FF6A}" type="presOf" srcId="{D8197B8C-B260-4A16-BDF4-0947B075E274}" destId="{5A5FFA88-C948-4069-8E93-59FA12366E83}" srcOrd="1" destOrd="0" presId="urn:microsoft.com/office/officeart/2005/8/layout/target3"/>
    <dgm:cxn modelId="{008FC2F0-882D-4896-B47E-5C4D407836B7}" type="presParOf" srcId="{333A1088-737F-45CB-B68E-254E46348037}" destId="{F5ABB229-8D3B-4694-996A-96F23CF14429}" srcOrd="0" destOrd="0" presId="urn:microsoft.com/office/officeart/2005/8/layout/target3"/>
    <dgm:cxn modelId="{CA5544A3-ED41-4284-951F-80F687EF7620}" type="presParOf" srcId="{333A1088-737F-45CB-B68E-254E46348037}" destId="{F41139FD-01EE-4571-8B17-4FB00FC51163}" srcOrd="1" destOrd="0" presId="urn:microsoft.com/office/officeart/2005/8/layout/target3"/>
    <dgm:cxn modelId="{F7843E3D-88B8-4E6A-B632-AD2D644D6C3F}" type="presParOf" srcId="{333A1088-737F-45CB-B68E-254E46348037}" destId="{D005CE8C-CC26-4C3E-AC11-E15060ECD759}" srcOrd="2" destOrd="0" presId="urn:microsoft.com/office/officeart/2005/8/layout/target3"/>
    <dgm:cxn modelId="{A1F7DB23-CBA5-4A4B-9C45-C79A83CDBDCD}" type="presParOf" srcId="{333A1088-737F-45CB-B68E-254E46348037}" destId="{2C702D82-9B77-49B7-9568-BB8EB47C3372}" srcOrd="3" destOrd="0" presId="urn:microsoft.com/office/officeart/2005/8/layout/target3"/>
    <dgm:cxn modelId="{A883D954-4C7F-4C85-A2EF-007A25955731}" type="presParOf" srcId="{333A1088-737F-45CB-B68E-254E46348037}" destId="{A52A0455-90FF-4808-ABD0-F02540D31D5A}" srcOrd="4" destOrd="0" presId="urn:microsoft.com/office/officeart/2005/8/layout/target3"/>
    <dgm:cxn modelId="{EA0C4942-79D4-441B-9CF3-6ACEFF99C5D5}" type="presParOf" srcId="{333A1088-737F-45CB-B68E-254E46348037}" destId="{6140AFEC-043D-4C43-A2F9-D0F5331DF3A3}" srcOrd="5" destOrd="0" presId="urn:microsoft.com/office/officeart/2005/8/layout/target3"/>
    <dgm:cxn modelId="{48BEDAF8-E87B-40CC-8065-325EC3CAE4F5}" type="presParOf" srcId="{333A1088-737F-45CB-B68E-254E46348037}" destId="{9358AC05-5D7D-4327-9F80-1AD486AEA664}" srcOrd="6" destOrd="0" presId="urn:microsoft.com/office/officeart/2005/8/layout/target3"/>
    <dgm:cxn modelId="{BCC4254E-0F55-428C-9F42-66F6E7E45837}" type="presParOf" srcId="{333A1088-737F-45CB-B68E-254E46348037}" destId="{313FC574-E1CD-4FB4-B054-0B805CE0447D}" srcOrd="7" destOrd="0" presId="urn:microsoft.com/office/officeart/2005/8/layout/target3"/>
    <dgm:cxn modelId="{56F654B8-E1BC-4DEE-87EA-1E0F99A7BFF5}" type="presParOf" srcId="{333A1088-737F-45CB-B68E-254E46348037}" destId="{619D679B-A015-4ECF-8348-D1034C574F40}" srcOrd="8" destOrd="0" presId="urn:microsoft.com/office/officeart/2005/8/layout/target3"/>
    <dgm:cxn modelId="{3F123D3A-2155-430C-9E71-646D250482EB}" type="presParOf" srcId="{333A1088-737F-45CB-B68E-254E46348037}" destId="{322283A8-4A27-4CDA-BAE3-F381106A9174}" srcOrd="9" destOrd="0" presId="urn:microsoft.com/office/officeart/2005/8/layout/target3"/>
    <dgm:cxn modelId="{5ACA5AF8-E1BE-49AE-86DB-106E620622E4}" type="presParOf" srcId="{333A1088-737F-45CB-B68E-254E46348037}" destId="{FFC9F71D-1B4F-4AD9-A4A6-86ADEFC8AF5C}" srcOrd="10" destOrd="0" presId="urn:microsoft.com/office/officeart/2005/8/layout/target3"/>
    <dgm:cxn modelId="{ADBC3E7E-5890-4B3F-8923-65F8BFF1CB2C}" type="presParOf" srcId="{333A1088-737F-45CB-B68E-254E46348037}" destId="{25B08C86-7E15-44DC-BE7F-FFB55DD49D12}" srcOrd="11" destOrd="0" presId="urn:microsoft.com/office/officeart/2005/8/layout/target3"/>
    <dgm:cxn modelId="{FAEF5966-DC0C-4065-ADCA-CDEBF02E621B}" type="presParOf" srcId="{333A1088-737F-45CB-B68E-254E46348037}" destId="{76644BE8-9D7C-4C09-B250-3D10AF48CBB7}" srcOrd="12" destOrd="0" presId="urn:microsoft.com/office/officeart/2005/8/layout/target3"/>
    <dgm:cxn modelId="{36F71079-FED6-47BA-9900-C0245F3DBB97}" type="presParOf" srcId="{333A1088-737F-45CB-B68E-254E46348037}" destId="{EE85B701-7295-41C0-BA7A-34D3756A2AE6}" srcOrd="13" destOrd="0" presId="urn:microsoft.com/office/officeart/2005/8/layout/target3"/>
    <dgm:cxn modelId="{DD73BD7A-1F53-430D-B014-AE4704A987A4}" type="presParOf" srcId="{333A1088-737F-45CB-B68E-254E46348037}" destId="{8BEBB6EC-1DAA-4CAC-8A25-BC0FCBD5DBD5}" srcOrd="14" destOrd="0" presId="urn:microsoft.com/office/officeart/2005/8/layout/target3"/>
    <dgm:cxn modelId="{EBEC596A-CD94-4CDC-AE1E-ACEC27F696D6}" type="presParOf" srcId="{333A1088-737F-45CB-B68E-254E46348037}" destId="{AED2198E-93D5-4001-81B4-73124B309672}" srcOrd="15" destOrd="0" presId="urn:microsoft.com/office/officeart/2005/8/layout/target3"/>
    <dgm:cxn modelId="{8D0DBC97-7C46-41C2-85DE-98E511444F88}" type="presParOf" srcId="{333A1088-737F-45CB-B68E-254E46348037}" destId="{2BE915AB-18AA-4053-B92C-3BFC9ED204BB}" srcOrd="16" destOrd="0" presId="urn:microsoft.com/office/officeart/2005/8/layout/target3"/>
    <dgm:cxn modelId="{FB2A1675-CB11-44E0-A821-A23AF25E1E03}" type="presParOf" srcId="{333A1088-737F-45CB-B68E-254E46348037}" destId="{6BB5E863-4638-4E1D-BFDE-399D028AC4ED}" srcOrd="17" destOrd="0" presId="urn:microsoft.com/office/officeart/2005/8/layout/target3"/>
    <dgm:cxn modelId="{FA1F3111-C2E5-4A01-9072-43D9A8A3B860}" type="presParOf" srcId="{333A1088-737F-45CB-B68E-254E46348037}" destId="{5A5FFA88-C948-4069-8E93-59FA12366E83}" srcOrd="18" destOrd="0" presId="urn:microsoft.com/office/officeart/2005/8/layout/target3"/>
    <dgm:cxn modelId="{983E1684-AC3D-4766-8012-4458EE5B3D56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34B6C-A73D-455F-853E-DCC6654C07EF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48C087-1C3D-402A-94C7-74A40422E3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35785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půdách České republiky.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by žáci měli znát základní informace o půdách, co je půda, vysvětlit půdní profil, určit půdní druhy a půdní typy, podle obrázků poznat, o kterou půdu jde atd.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Prezentace obsahuje také několik otázek na zopakování učiva na konci hodiny, poté si žáci vše zkontrolují v přiložených odpovědích.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k této prezentaci byla využita nástěnná mapa České republiky. 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Zeměpis pro 9. ročník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7858180" cy="5312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Půda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směs nezpevněných částic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tvoří měkkou pokrývku zemského povrchu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je tvořena – částicemi minerálů, hornin, organickou hmotou, vodou a vzduchem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Půdotvorní činitelé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matečná hornina </a:t>
            </a:r>
            <a:r>
              <a:rPr lang="cs-CZ" dirty="0" smtClean="0">
                <a:solidFill>
                  <a:schemeClr val="accent4"/>
                </a:solidFill>
              </a:rPr>
              <a:t>– pískovec </a:t>
            </a:r>
            <a:r>
              <a:rPr lang="cs-CZ" sz="1600" dirty="0" smtClean="0">
                <a:solidFill>
                  <a:schemeClr val="accent4"/>
                </a:solidFill>
              </a:rPr>
              <a:t>x</a:t>
            </a:r>
            <a:r>
              <a:rPr lang="cs-CZ" dirty="0" smtClean="0">
                <a:solidFill>
                  <a:schemeClr val="accent4"/>
                </a:solidFill>
              </a:rPr>
              <a:t> sopečná hornina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utváření terénu </a:t>
            </a:r>
            <a:r>
              <a:rPr lang="cs-CZ" dirty="0" smtClean="0">
                <a:solidFill>
                  <a:schemeClr val="accent4"/>
                </a:solidFill>
              </a:rPr>
              <a:t>– svahy </a:t>
            </a:r>
            <a:r>
              <a:rPr lang="cs-CZ" sz="1600" dirty="0" smtClean="0">
                <a:solidFill>
                  <a:schemeClr val="accent4"/>
                </a:solidFill>
              </a:rPr>
              <a:t>x</a:t>
            </a:r>
            <a:r>
              <a:rPr lang="cs-CZ" dirty="0" smtClean="0">
                <a:solidFill>
                  <a:schemeClr val="accent4"/>
                </a:solidFill>
              </a:rPr>
              <a:t> roviny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klima</a:t>
            </a:r>
            <a:r>
              <a:rPr lang="cs-CZ" dirty="0" smtClean="0">
                <a:solidFill>
                  <a:schemeClr val="accent4"/>
                </a:solidFill>
              </a:rPr>
              <a:t> – teplota a srážky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život</a:t>
            </a:r>
            <a:r>
              <a:rPr lang="cs-CZ" dirty="0" smtClean="0">
                <a:solidFill>
                  <a:schemeClr val="accent4"/>
                </a:solidFill>
              </a:rPr>
              <a:t> – živé mikroorganismy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čas</a:t>
            </a:r>
            <a:r>
              <a:rPr lang="cs-CZ" dirty="0" smtClean="0">
                <a:solidFill>
                  <a:schemeClr val="accent4"/>
                </a:solidFill>
              </a:rPr>
              <a:t> – více času = kvalitnější půda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1026" name="Picture 2" descr="C:\Documents and Settings\ZŠ\Local Settings\Temporary Internet Files\Content.IE5\82MTCUK2\MP9004022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0"/>
            <a:ext cx="2571768" cy="20574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 descr="C:\Documents and Settings\ZŠ\Local Settings\Temporary Internet Files\Content.IE5\J1RJLIDL\MP9002623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4429132"/>
            <a:ext cx="1857388" cy="23288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půdní profil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tvořen půdními horizonty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horizont O</a:t>
            </a:r>
            <a:r>
              <a:rPr lang="cs-CZ" dirty="0" smtClean="0">
                <a:solidFill>
                  <a:schemeClr val="accent4"/>
                </a:solidFill>
              </a:rPr>
              <a:t> – orniční horizont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horizont A</a:t>
            </a:r>
            <a:r>
              <a:rPr lang="cs-CZ" dirty="0" smtClean="0">
                <a:solidFill>
                  <a:schemeClr val="accent4"/>
                </a:solidFill>
              </a:rPr>
              <a:t> – humusový horizont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je tmavý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bohatý na organické látky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horizont B</a:t>
            </a:r>
            <a:r>
              <a:rPr lang="cs-CZ" dirty="0" smtClean="0">
                <a:solidFill>
                  <a:schemeClr val="accent4"/>
                </a:solidFill>
              </a:rPr>
              <a:t> – zvětralý horizont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má hnědo-žlutou barvu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bohatý na minerální látky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horizont C</a:t>
            </a:r>
            <a:r>
              <a:rPr lang="cs-CZ" dirty="0" smtClean="0">
                <a:solidFill>
                  <a:schemeClr val="accent4"/>
                </a:solidFill>
              </a:rPr>
              <a:t> – matečná hornina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kamenitý a jílovitý přechod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podloží - hornina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000108"/>
            <a:ext cx="3214710" cy="48502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půdní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podle obsahu jílovitých částic</a:t>
            </a:r>
          </a:p>
          <a:p>
            <a:pPr lvl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/>
                </a:solidFill>
              </a:rPr>
              <a:t>černozemě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velmi úrodné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půdy nížin do 350 m nad mořem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jižní Morava, Česká tabule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velká vrstva humusu 60 - 100 cm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pěstuje se – kukuřice, cukrová řepa, pšenice a slad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/>
                </a:solidFill>
              </a:rPr>
              <a:t>hnědé země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nejrozšířenější v ČR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středně úrodná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nadmořské výšky 500 m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pěstuje se – obilniny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/>
                </a:solidFill>
              </a:rPr>
              <a:t>podzolové půdy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málo úrodné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nadmořské výšky 700 m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obvykle kyselé půdy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pěstuje se - brambory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428604"/>
            <a:ext cx="3506955" cy="192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5786446" y="2285992"/>
            <a:ext cx="10715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černozem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69782" y="3071810"/>
            <a:ext cx="2259540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ovéPole 16"/>
          <p:cNvSpPr txBox="1"/>
          <p:nvPr/>
        </p:nvSpPr>
        <p:spPr>
          <a:xfrm>
            <a:off x="4000496" y="6286520"/>
            <a:ext cx="15001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hnědozem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3214686"/>
            <a:ext cx="2166854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ovéPole 17"/>
          <p:cNvSpPr txBox="1"/>
          <p:nvPr/>
        </p:nvSpPr>
        <p:spPr>
          <a:xfrm>
            <a:off x="6429388" y="6286520"/>
            <a:ext cx="12858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podzol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půdní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 lnSpcReduction="10000"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nivní půdy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 širokých údolích dolních toků řek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Morava, Labe, Odra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méně úrodné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půda luk 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solné půdy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vznikají nahromaděním solí v půdě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minerální podklady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suché oblasti (Dyjsko-svratecký úval)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málo vhodné pro zemědělství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rašeliništní půdy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horské oblasti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Hrubý Jeseník, Krkonoše, Krušné hory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0"/>
            <a:ext cx="2929087" cy="1909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5786446" y="1857364"/>
            <a:ext cx="1714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nivní půda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285992"/>
            <a:ext cx="2963354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/>
          <p:nvPr/>
        </p:nvSpPr>
        <p:spPr>
          <a:xfrm>
            <a:off x="5715008" y="4214818"/>
            <a:ext cx="2000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zasolená půda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4643445"/>
            <a:ext cx="2857520" cy="1792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ovéPole 15"/>
          <p:cNvSpPr txBox="1"/>
          <p:nvPr/>
        </p:nvSpPr>
        <p:spPr>
          <a:xfrm>
            <a:off x="5857884" y="6357958"/>
            <a:ext cx="1714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těžba rašeliny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půdní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57216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podle velikosti zrn (zrnitosti)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písčitá půda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obsah jílovitých částic &lt; 10%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voda snadno prosakuje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snadno se obdělává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hlinitá půda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obsah částic 30 – 45%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přiměřené propouštění vody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zemědělsky využitelná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jílovitá půda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obsah částic 60 – 75%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vlhká mazlavá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těžko zemědělsky využitelná</a:t>
            </a: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půdní druhy jsou často kombinované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písčitohlinité půdy, hlinitopísčité půdy 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/>
          <a:srcRect t="39156" r="69662" b="10294"/>
          <a:stretch>
            <a:fillRect/>
          </a:stretch>
        </p:blipFill>
        <p:spPr bwMode="auto">
          <a:xfrm>
            <a:off x="5857884" y="142852"/>
            <a:ext cx="1928826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/>
          <a:srcRect l="31120" t="32353" r="33870" b="11765"/>
          <a:stretch>
            <a:fillRect/>
          </a:stretch>
        </p:blipFill>
        <p:spPr bwMode="auto">
          <a:xfrm>
            <a:off x="5857884" y="2214554"/>
            <a:ext cx="2000264" cy="2111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/>
          <a:srcRect l="68075" t="26619" b="17647"/>
          <a:stretch>
            <a:fillRect/>
          </a:stretch>
        </p:blipFill>
        <p:spPr bwMode="auto">
          <a:xfrm>
            <a:off x="5857884" y="4429132"/>
            <a:ext cx="2000264" cy="20771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8" name="Přímá spojovací šipka 27"/>
          <p:cNvCxnSpPr/>
          <p:nvPr/>
        </p:nvCxnSpPr>
        <p:spPr>
          <a:xfrm flipV="1">
            <a:off x="4357686" y="1142984"/>
            <a:ext cx="1357322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4357686" y="3357562"/>
            <a:ext cx="142876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357686" y="5072074"/>
            <a:ext cx="1357322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8000"/>
                            </p:stCondLst>
                            <p:childTnLst>
                              <p:par>
                                <p:cTn id="6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0"/>
                            </p:stCondLst>
                            <p:childTnLst>
                              <p:par>
                                <p:cTn id="7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Co je to půda?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Jaké půdotvorné procesy znáš?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Podle čeho určujeme půdní typy a druhy?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Vyjmenuj půdní typy.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……………………………………………………………………………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Vyjmenuj půdní druhy.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……………………………………………………………………………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Opakování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Co je to půda?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Nezpevněná směs částic, měkký povrch země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Jaké půdotvorné procesy znáš?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Např.: Klima, mikroorganismy a čas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Podle čeho určujeme půdní typy a druhy?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Půdní typy určujeme podle obsahu jílových částic, půdní druhy podle velikosti zrn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Vyjmenuj půdní typy.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Např.: Černozem, hnědozem, podzol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Vyjmenuj půdní druhy.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Např.: Písčité půdy, hlinité půdy, jílovité půdy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85794"/>
            <a:ext cx="7776864" cy="59293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www.office.</a:t>
            </a:r>
            <a:r>
              <a:rPr lang="cs-CZ" sz="1200" dirty="0" err="1" smtClean="0">
                <a:solidFill>
                  <a:schemeClr val="tx2"/>
                </a:solidFill>
              </a:rPr>
              <a:t>microsoft.com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</a:t>
            </a:r>
            <a:r>
              <a:rPr lang="cs-CZ" sz="1200" dirty="0" err="1" smtClean="0">
                <a:solidFill>
                  <a:schemeClr val="tx2"/>
                </a:solidFill>
              </a:rPr>
              <a:t>Soil</a:t>
            </a:r>
            <a:r>
              <a:rPr lang="cs-CZ" sz="1200" dirty="0" smtClean="0">
                <a:solidFill>
                  <a:schemeClr val="tx2"/>
                </a:solidFill>
              </a:rPr>
              <a:t> profile.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24. 11. 2004, 00:35 Náhled verze z 24. 11. 2004, 00:35 [cit. 2011-11-03]. Dostupné z WWW: &lt;http://cs.wikipedia.org/wiki/Soubor:Soil_profile.jpg&gt;.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 Soubor:</a:t>
            </a:r>
            <a:r>
              <a:rPr lang="cs-CZ" sz="1200" dirty="0" err="1" smtClean="0">
                <a:solidFill>
                  <a:schemeClr val="tx2"/>
                </a:solidFill>
              </a:rPr>
              <a:t>Black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dirt</a:t>
            </a:r>
            <a:r>
              <a:rPr lang="cs-CZ" sz="1200" dirty="0" smtClean="0">
                <a:solidFill>
                  <a:schemeClr val="tx2"/>
                </a:solidFill>
              </a:rPr>
              <a:t> in </a:t>
            </a:r>
            <a:r>
              <a:rPr lang="cs-CZ" sz="1200" dirty="0" err="1" smtClean="0">
                <a:solidFill>
                  <a:schemeClr val="tx2"/>
                </a:solidFill>
              </a:rPr>
              <a:t>Black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Dirt</a:t>
            </a:r>
            <a:r>
              <a:rPr lang="cs-CZ" sz="1200" dirty="0" smtClean="0">
                <a:solidFill>
                  <a:schemeClr val="tx2"/>
                </a:solidFill>
              </a:rPr>
              <a:t> Region.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27. 12. 2008, 04:03 Náhled verze z 27. 12. 2008, 04:03 [cit. 2011-11-03]. Dostupné z WWW: &lt;http://cs.wikipedia.org/wiki/Soubor:Black_dirt_in_Black_Dirt_Region.jpg&gt;.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</a:t>
            </a:r>
            <a:r>
              <a:rPr lang="cs-CZ" sz="1200" dirty="0" err="1" smtClean="0">
                <a:solidFill>
                  <a:schemeClr val="tx2"/>
                </a:solidFill>
              </a:rPr>
              <a:t>BrownSoil.jpg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4. 6. 2007, 08:32 [cit. 2011-11-03]. Dostupné z WWW: &lt;http://cs.wikipedia.org/wiki/Soubor:BrownSoil.jpg&gt;.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Soubor:Podzol.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6. 4. 2008, 13:58 [cit. 2011-11-03]. Dostupné z WWW: &lt;http://cs.wikipedia.org/wiki/Soubor:Podzol.jpg&gt;.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</a:t>
            </a:r>
            <a:r>
              <a:rPr lang="cs-CZ" sz="1200" dirty="0" err="1" smtClean="0">
                <a:solidFill>
                  <a:schemeClr val="tx2"/>
                </a:solidFill>
              </a:rPr>
              <a:t>Meander</a:t>
            </a:r>
            <a:r>
              <a:rPr lang="cs-CZ" sz="1200" dirty="0" smtClean="0">
                <a:solidFill>
                  <a:schemeClr val="tx2"/>
                </a:solidFill>
              </a:rPr>
              <a:t>-</a:t>
            </a:r>
            <a:r>
              <a:rPr lang="cs-CZ" sz="1200" dirty="0" err="1" smtClean="0">
                <a:solidFill>
                  <a:schemeClr val="tx2"/>
                </a:solidFill>
              </a:rPr>
              <a:t>Cuckmere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River</a:t>
            </a:r>
            <a:r>
              <a:rPr lang="cs-CZ" sz="1200" dirty="0" smtClean="0">
                <a:solidFill>
                  <a:schemeClr val="tx2"/>
                </a:solidFill>
              </a:rPr>
              <a:t>-MT.JPG.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7. 2. 2010, 23:38 Náhled verze z 7. 2. 2010, 23:38 [cit. 2011-11-03]. Dostupné z WWW: &lt;http://cs.wikipedia.org/wiki/Soubor:Meander-Cuckmere_River-MT.JPG&gt;.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Soubor:Salinity.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28. 1. 2008, 17:30 [cit. 2011-11-03]. Dostupné z WWW: &lt;http://cs.wikipedia.org/wiki/Soubor:Salinity.jpg&gt;.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Soubor:</a:t>
            </a:r>
            <a:r>
              <a:rPr lang="cs-CZ" sz="1200" dirty="0" err="1" smtClean="0">
                <a:solidFill>
                  <a:schemeClr val="tx2"/>
                </a:solidFill>
              </a:rPr>
              <a:t>Torfabbau</a:t>
            </a:r>
            <a:r>
              <a:rPr lang="cs-CZ" sz="1200" dirty="0" smtClean="0">
                <a:solidFill>
                  <a:schemeClr val="tx2"/>
                </a:solidFill>
              </a:rPr>
              <a:t>-.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In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: </a:t>
            </a:r>
            <a:r>
              <a:rPr lang="cs-CZ" sz="1200" dirty="0" err="1" smtClean="0">
                <a:solidFill>
                  <a:schemeClr val="tx2"/>
                </a:solidFill>
              </a:rPr>
              <a:t>the</a:t>
            </a:r>
            <a:r>
              <a:rPr lang="cs-CZ" sz="1200" dirty="0" smtClean="0">
                <a:solidFill>
                  <a:schemeClr val="tx2"/>
                </a:solidFill>
              </a:rPr>
              <a:t> free </a:t>
            </a:r>
            <a:r>
              <a:rPr lang="cs-CZ" sz="1200" dirty="0" err="1" smtClean="0">
                <a:solidFill>
                  <a:schemeClr val="tx2"/>
                </a:solidFill>
              </a:rPr>
              <a:t>encyclopedia</a:t>
            </a:r>
            <a:r>
              <a:rPr lang="cs-CZ" sz="1200" dirty="0" smtClean="0">
                <a:solidFill>
                  <a:schemeClr val="tx2"/>
                </a:solidFill>
              </a:rPr>
              <a:t> [online]. St. </a:t>
            </a:r>
            <a:r>
              <a:rPr lang="cs-CZ" sz="1200" dirty="0" err="1" smtClean="0">
                <a:solidFill>
                  <a:schemeClr val="tx2"/>
                </a:solidFill>
              </a:rPr>
              <a:t>Petersburg</a:t>
            </a:r>
            <a:r>
              <a:rPr lang="cs-CZ" sz="1200" dirty="0" smtClean="0">
                <a:solidFill>
                  <a:schemeClr val="tx2"/>
                </a:solidFill>
              </a:rPr>
              <a:t> (Florida) : </a:t>
            </a:r>
            <a:r>
              <a:rPr lang="cs-CZ" sz="1200" dirty="0" err="1" smtClean="0">
                <a:solidFill>
                  <a:schemeClr val="tx2"/>
                </a:solidFill>
              </a:rPr>
              <a:t>Wikipedia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Foundation</a:t>
            </a:r>
            <a:r>
              <a:rPr lang="cs-CZ" sz="1200" dirty="0" smtClean="0">
                <a:solidFill>
                  <a:schemeClr val="tx2"/>
                </a:solidFill>
              </a:rPr>
              <a:t>, 3. 8. 2007, 16:40 Náhled verze z 3. 8. 2007, 16:40 [cit. </a:t>
            </a:r>
            <a:r>
              <a:rPr lang="cs-CZ" sz="1200" smtClean="0">
                <a:solidFill>
                  <a:schemeClr val="tx2"/>
                </a:solidFill>
              </a:rPr>
              <a:t>2011-11-03]. </a:t>
            </a:r>
            <a:r>
              <a:rPr lang="cs-CZ" sz="1200" dirty="0" smtClean="0">
                <a:solidFill>
                  <a:schemeClr val="tx2"/>
                </a:solidFill>
              </a:rPr>
              <a:t>Dostupné z WWW: &lt;http://cs.wikipedia.org/wiki/Soubor:Torfabbau-.jpg&gt;.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Dále: vlastní autorské dílo</a:t>
            </a:r>
          </a:p>
          <a:p>
            <a:pPr>
              <a:buNone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322</TotalTime>
  <Words>897</Words>
  <Application>Microsoft Office PowerPoint</Application>
  <PresentationFormat>Předvádění na obrazovce (4:3)</PresentationFormat>
  <Paragraphs>157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půdy</vt:lpstr>
      <vt:lpstr>Základní pojmy</vt:lpstr>
      <vt:lpstr>půdní profil</vt:lpstr>
      <vt:lpstr>půdní typy</vt:lpstr>
      <vt:lpstr>půdní typy</vt:lpstr>
      <vt:lpstr>půdní druhy</vt:lpstr>
      <vt:lpstr>Opakování</vt:lpstr>
      <vt:lpstr>Opakování - řešení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Půdy</dc:title>
  <dc:creator>Jana Pulcová</dc:creator>
  <cp:lastModifiedBy>ZŠ Uh.Ostroh</cp:lastModifiedBy>
  <cp:revision>59</cp:revision>
  <dcterms:created xsi:type="dcterms:W3CDTF">2011-10-25T05:43:46Z</dcterms:created>
  <dcterms:modified xsi:type="dcterms:W3CDTF">2011-12-19T09:36:26Z</dcterms:modified>
</cp:coreProperties>
</file>