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67" r:id="rId2"/>
    <p:sldId id="268" r:id="rId3"/>
    <p:sldId id="259" r:id="rId4"/>
    <p:sldId id="25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title>
      <c:tx>
        <c:rich>
          <a:bodyPr/>
          <a:lstStyle/>
          <a:p>
            <a:pPr algn="ctr">
              <a:defRPr/>
            </a:pPr>
            <a:r>
              <a:rPr lang="cs-CZ" sz="2600" dirty="0" smtClean="0">
                <a:solidFill>
                  <a:schemeClr val="tx2"/>
                </a:solidFill>
              </a:rPr>
              <a:t>druhové</a:t>
            </a:r>
            <a:r>
              <a:rPr lang="cs-CZ" sz="2600" noProof="0" dirty="0" smtClean="0">
                <a:solidFill>
                  <a:schemeClr val="tx2"/>
                </a:solidFill>
              </a:rPr>
              <a:t> zastoupení dřevin</a:t>
            </a:r>
            <a:endParaRPr lang="cs-CZ" sz="2600" noProof="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4.6351540687538335E-2"/>
          <c:y val="3.3144777431751891E-2"/>
        </c:manualLayout>
      </c:layout>
    </c:title>
    <c:plotArea>
      <c:layout>
        <c:manualLayout>
          <c:layoutTarget val="inner"/>
          <c:xMode val="edge"/>
          <c:yMode val="edge"/>
          <c:x val="7.0351073658277113E-2"/>
          <c:y val="0.17082301068462352"/>
          <c:w val="0.52640592350900595"/>
          <c:h val="0.7851478181151282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Druhové zastoupení dřevin</c:v>
                </c:pt>
              </c:strCache>
            </c:strRef>
          </c:tx>
          <c:explosion val="25"/>
          <c:dPt>
            <c:idx val="0"/>
            <c:explosion val="15"/>
          </c:dPt>
          <c:dPt>
            <c:idx val="1"/>
            <c:explosion val="17"/>
          </c:dPt>
          <c:dPt>
            <c:idx val="2"/>
            <c:explosion val="18"/>
          </c:dPt>
          <c:dPt>
            <c:idx val="3"/>
            <c:explosion val="17"/>
          </c:dPt>
          <c:dPt>
            <c:idx val="4"/>
            <c:explosion val="16"/>
          </c:dPt>
          <c:dPt>
            <c:idx val="5"/>
            <c:explosion val="14"/>
          </c:dPt>
          <c:dPt>
            <c:idx val="6"/>
            <c:explosion val="16"/>
          </c:dPt>
          <c:dLbls>
            <c:dLbl>
              <c:idx val="0"/>
              <c:layout>
                <c:manualLayout>
                  <c:x val="-1.5056972479632691E-2"/>
                  <c:y val="2.4097463202653858E-2"/>
                </c:manualLayout>
              </c:layout>
              <c:tx>
                <c:rich>
                  <a:bodyPr/>
                  <a:lstStyle/>
                  <a:p>
                    <a:r>
                      <a:rPr lang="cs-CZ" dirty="0" smtClean="0">
                        <a:solidFill>
                          <a:schemeClr val="tx2"/>
                        </a:solidFill>
                      </a:rPr>
                      <a:t>56%</a:t>
                    </a:r>
                    <a:endParaRPr lang="en-US" dirty="0">
                      <a:solidFill>
                        <a:schemeClr val="tx2"/>
                      </a:solidFill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2.4065686965684193E-3"/>
                  <c:y val="-2.77960597336744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2"/>
                        </a:solidFill>
                      </a:rPr>
                      <a:t>19</a:t>
                    </a:r>
                    <a:r>
                      <a:rPr lang="cs-CZ" dirty="0" smtClean="0">
                        <a:solidFill>
                          <a:schemeClr val="tx2"/>
                        </a:solidFill>
                      </a:rPr>
                      <a:t>%</a:t>
                    </a:r>
                    <a:endParaRPr lang="en-US" dirty="0">
                      <a:solidFill>
                        <a:schemeClr val="tx2"/>
                      </a:solidFill>
                    </a:endParaRPr>
                  </a:p>
                </c:rich>
              </c:tx>
              <c:showVal val="1"/>
            </c:dLbl>
            <c:dLbl>
              <c:idx val="2"/>
              <c:layout>
                <c:manualLayout>
                  <c:x val="5.6101571865241132E-3"/>
                  <c:y val="9.483866773653688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2"/>
                        </a:solidFill>
                      </a:rPr>
                      <a:t>5</a:t>
                    </a:r>
                    <a:r>
                      <a:rPr lang="cs-CZ" dirty="0" smtClean="0">
                        <a:solidFill>
                          <a:schemeClr val="tx2"/>
                        </a:solidFill>
                      </a:rPr>
                      <a:t>%</a:t>
                    </a:r>
                    <a:endParaRPr lang="en-US" dirty="0">
                      <a:solidFill>
                        <a:schemeClr val="tx2"/>
                      </a:solidFill>
                    </a:endParaRPr>
                  </a:p>
                </c:rich>
              </c:tx>
              <c:showVal val="1"/>
            </c:dLbl>
            <c:dLbl>
              <c:idx val="3"/>
              <c:layout>
                <c:manualLayout>
                  <c:x val="7.9309076656426947E-3"/>
                  <c:y val="2.053552659862460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2"/>
                        </a:solidFill>
                      </a:rPr>
                      <a:t>6</a:t>
                    </a:r>
                    <a:r>
                      <a:rPr lang="cs-CZ" dirty="0" smtClean="0">
                        <a:solidFill>
                          <a:schemeClr val="tx2"/>
                        </a:solidFill>
                      </a:rPr>
                      <a:t>%</a:t>
                    </a:r>
                    <a:endParaRPr lang="en-US" dirty="0">
                      <a:solidFill>
                        <a:schemeClr val="tx2"/>
                      </a:solidFill>
                    </a:endParaRPr>
                  </a:p>
                </c:rich>
              </c:tx>
              <c:showVal val="1"/>
            </c:dLbl>
            <c:dLbl>
              <c:idx val="4"/>
              <c:layout>
                <c:manualLayout>
                  <c:x val="1.1009308134962566E-2"/>
                  <c:y val="1.125190457910403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2"/>
                        </a:solidFill>
                      </a:rPr>
                      <a:t>2</a:t>
                    </a:r>
                    <a:r>
                      <a:rPr lang="cs-CZ" dirty="0" smtClean="0">
                        <a:solidFill>
                          <a:schemeClr val="tx2"/>
                        </a:solidFill>
                      </a:rPr>
                      <a:t>%</a:t>
                    </a:r>
                    <a:endParaRPr lang="en-US" dirty="0">
                      <a:solidFill>
                        <a:schemeClr val="tx2"/>
                      </a:solidFill>
                    </a:endParaRPr>
                  </a:p>
                </c:rich>
              </c:tx>
              <c:showVal val="1"/>
            </c:dLbl>
            <c:dLbl>
              <c:idx val="5"/>
              <c:layout>
                <c:manualLayout>
                  <c:x val="6.9045090593496299E-3"/>
                  <c:y val="1.498158175324249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2"/>
                        </a:solidFill>
                      </a:rPr>
                      <a:t>9</a:t>
                    </a:r>
                    <a:r>
                      <a:rPr lang="cs-CZ" dirty="0" smtClean="0">
                        <a:solidFill>
                          <a:schemeClr val="tx2"/>
                        </a:solidFill>
                      </a:rPr>
                      <a:t>%</a:t>
                    </a:r>
                    <a:endParaRPr lang="en-US" dirty="0">
                      <a:solidFill>
                        <a:schemeClr val="tx2"/>
                      </a:solidFill>
                    </a:endParaRPr>
                  </a:p>
                </c:rich>
              </c:tx>
              <c:showVal val="1"/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2"/>
                        </a:solidFill>
                      </a:rPr>
                      <a:t>3</a:t>
                    </a:r>
                    <a:r>
                      <a:rPr lang="cs-CZ" dirty="0" smtClean="0">
                        <a:solidFill>
                          <a:schemeClr val="tx2"/>
                        </a:solidFill>
                      </a:rPr>
                      <a:t>%</a:t>
                    </a:r>
                    <a:endParaRPr lang="en-US" dirty="0">
                      <a:solidFill>
                        <a:schemeClr val="tx2"/>
                      </a:solidFill>
                    </a:endParaRPr>
                  </a:p>
                </c:rich>
              </c:tx>
              <c:showVal val="1"/>
            </c:dLbl>
            <c:showVal val="1"/>
          </c:dLbls>
          <c:cat>
            <c:strRef>
              <c:f>List1!$A$2:$A$8</c:f>
              <c:strCache>
                <c:ptCount val="7"/>
                <c:pt idx="0">
                  <c:v>smrk</c:v>
                </c:pt>
                <c:pt idx="1">
                  <c:v>borovice</c:v>
                </c:pt>
                <c:pt idx="2">
                  <c:v>buk</c:v>
                </c:pt>
                <c:pt idx="3">
                  <c:v>dub</c:v>
                </c:pt>
                <c:pt idx="4">
                  <c:v>jedle</c:v>
                </c:pt>
                <c:pt idx="5">
                  <c:v>ostatní listnáče</c:v>
                </c:pt>
                <c:pt idx="6">
                  <c:v>ostatní jehličnaté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56</c:v>
                </c:pt>
                <c:pt idx="1">
                  <c:v>19</c:v>
                </c:pt>
                <c:pt idx="2">
                  <c:v>5</c:v>
                </c:pt>
                <c:pt idx="3">
                  <c:v>6</c:v>
                </c:pt>
                <c:pt idx="4">
                  <c:v>2</c:v>
                </c:pt>
                <c:pt idx="5">
                  <c:v>9</c:v>
                </c:pt>
                <c:pt idx="6">
                  <c:v>3</c:v>
                </c:pt>
              </c:numCache>
            </c:numRef>
          </c:val>
        </c:ser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</c:legendEntry>
      <c:legendEntry>
        <c:idx val="1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</c:legendEntry>
      <c:legendEntry>
        <c:idx val="2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</c:legendEntry>
      <c:legendEntry>
        <c:idx val="3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</c:legendEntry>
      <c:legendEntry>
        <c:idx val="4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</c:legendEntry>
      <c:legendEntry>
        <c:idx val="5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</c:legendEntry>
      <c:legendEntry>
        <c:idx val="6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</c:legendEntry>
      <c:layout>
        <c:manualLayout>
          <c:xMode val="edge"/>
          <c:yMode val="edge"/>
          <c:x val="0.59872280858926663"/>
          <c:y val="0.23514926538171541"/>
          <c:w val="0.29816680198213863"/>
          <c:h val="0.56296890844306868"/>
        </c:manualLayout>
      </c:layout>
    </c:legend>
    <c:plotVisOnly val="1"/>
    <c:dispBlanksAs val="zero"/>
  </c:chart>
  <c:txPr>
    <a:bodyPr/>
    <a:lstStyle/>
    <a:p>
      <a:pPr>
        <a:defRPr sz="1800"/>
      </a:pPr>
      <a:endParaRPr lang="cs-CZ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NÁZEV:</a:t>
          </a:r>
          <a:r>
            <a:rPr lang="cs-CZ" sz="2000" baseline="0" dirty="0" smtClean="0">
              <a:solidFill>
                <a:schemeClr val="tx2"/>
              </a:solidFill>
            </a:rPr>
            <a:t> VY_32_INOVACE_12_Z_05</a:t>
          </a:r>
          <a:endParaRPr lang="cs-CZ" sz="2000" dirty="0">
            <a:solidFill>
              <a:schemeClr val="tx2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baseline="0" dirty="0" smtClean="0">
              <a:solidFill>
                <a:schemeClr val="tx2"/>
              </a:solidFill>
            </a:rPr>
            <a:t>NÁZEV ŠKOLY:</a:t>
          </a:r>
          <a:r>
            <a:rPr lang="cs-CZ" sz="1000" dirty="0" smtClean="0">
              <a:solidFill>
                <a:schemeClr val="tx2"/>
              </a:solidFill>
            </a:rPr>
            <a:t>Základní škola, Uherský Ostroh, okres Uherské Hradiště, příspěvková organizace</a:t>
          </a:r>
          <a:endParaRPr lang="cs-CZ" sz="1000" baseline="0" dirty="0">
            <a:solidFill>
              <a:schemeClr val="tx2"/>
            </a:solidFill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AUTOR: Mgr. Jana </a:t>
          </a:r>
          <a:r>
            <a:rPr lang="cs-CZ" sz="2000" dirty="0" err="1" smtClean="0">
              <a:solidFill>
                <a:schemeClr val="tx2"/>
              </a:solidFill>
            </a:rPr>
            <a:t>Pulcová</a:t>
          </a:r>
          <a:endParaRPr lang="cs-CZ" sz="2000" dirty="0">
            <a:solidFill>
              <a:schemeClr val="tx2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>
              <a:solidFill>
                <a:schemeClr val="tx2"/>
              </a:solidFill>
            </a:rPr>
            <a:t>TEMA</a:t>
          </a:r>
          <a:r>
            <a:rPr lang="cs-CZ" sz="2000" smtClean="0">
              <a:solidFill>
                <a:schemeClr val="tx2"/>
              </a:solidFill>
            </a:rPr>
            <a:t>: Z – 9.A - </a:t>
          </a:r>
          <a:r>
            <a:rPr lang="cs-CZ" sz="2000" dirty="0" smtClean="0">
              <a:solidFill>
                <a:schemeClr val="tx2"/>
              </a:solidFill>
            </a:rPr>
            <a:t>Rostlinstvo a živočišstvo ČR</a:t>
          </a:r>
          <a:endParaRPr lang="cs-CZ" sz="2000" dirty="0">
            <a:solidFill>
              <a:schemeClr val="tx2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ČÍSLO PROJEKTU: CZ.1.07/1.4.00/21.1616  </a:t>
          </a:r>
          <a:endParaRPr lang="cs-CZ" sz="2000" dirty="0">
            <a:solidFill>
              <a:schemeClr val="tx2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E3E212D-63DC-49AD-A937-DF2E0DD68571}" type="presOf" srcId="{757F3AB3-0718-4624-B441-E567A8F0AB56}" destId="{333A1088-737F-45CB-B68E-254E46348037}" srcOrd="0" destOrd="0" presId="urn:microsoft.com/office/officeart/2005/8/layout/target3"/>
    <dgm:cxn modelId="{9A6A3352-8FC1-4621-A2AB-71FB8BA6C058}" type="presOf" srcId="{B651F6E3-6281-48DB-9319-2AEAFDAE7572}" destId="{619D679B-A015-4ECF-8348-D1034C574F40}" srcOrd="0" destOrd="0" presId="urn:microsoft.com/office/officeart/2005/8/layout/target3"/>
    <dgm:cxn modelId="{2E6032EF-5D28-4014-9B95-A4976B0140E6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43CE029-CE23-4249-8D75-2559F36869ED}" type="presOf" srcId="{D8197B8C-B260-4A16-BDF4-0947B075E274}" destId="{25B08C86-7E15-44DC-BE7F-FFB55DD49D12}" srcOrd="0" destOrd="0" presId="urn:microsoft.com/office/officeart/2005/8/layout/target3"/>
    <dgm:cxn modelId="{56008C94-9722-4ABC-8EFD-17D57BC67CAC}" type="presOf" srcId="{D1D4F407-5343-4D3F-B5B9-D407B03CAEB4}" destId="{AED2198E-93D5-4001-81B4-73124B309672}" srcOrd="1" destOrd="0" presId="urn:microsoft.com/office/officeart/2005/8/layout/target3"/>
    <dgm:cxn modelId="{06EC3C20-1D3A-456D-BD07-8A55CC8E0E6A}" type="presOf" srcId="{D1D4F407-5343-4D3F-B5B9-D407B03CAEB4}" destId="{D005CE8C-CC26-4C3E-AC11-E15060ECD759}" srcOrd="0" destOrd="0" presId="urn:microsoft.com/office/officeart/2005/8/layout/target3"/>
    <dgm:cxn modelId="{1A827BAD-B2D8-409F-BCE1-945326A1B982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CBD3A69-4B22-4331-9ECB-AA056A8AA5A6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66ABD6E-3B77-4606-99A4-3D748D325173}" type="presOf" srcId="{4C35D32F-0EAB-4CD7-82EE-45574DC2A586}" destId="{8BEBB6EC-1DAA-4CAC-8A25-BC0FCBD5DBD5}" srcOrd="0" destOrd="0" presId="urn:microsoft.com/office/officeart/2005/8/layout/target3"/>
    <dgm:cxn modelId="{94A7A2FB-7C3B-4671-9AD6-2EF4EBB21CCE}" type="presOf" srcId="{B651F6E3-6281-48DB-9319-2AEAFDAE7572}" destId="{6BB5E863-4638-4E1D-BFDE-399D028AC4ED}" srcOrd="1" destOrd="0" presId="urn:microsoft.com/office/officeart/2005/8/layout/target3"/>
    <dgm:cxn modelId="{4C3697EC-C8BB-4FD0-9021-05199176FC64}" type="presOf" srcId="{D1B46980-6531-4606-95E6-44980827E919}" destId="{6140AFEC-043D-4C43-A2F9-D0F5331DF3A3}" srcOrd="0" destOrd="0" presId="urn:microsoft.com/office/officeart/2005/8/layout/target3"/>
    <dgm:cxn modelId="{F35C3D79-030E-418E-B0A5-A2F32240D40A}" type="presParOf" srcId="{333A1088-737F-45CB-B68E-254E46348037}" destId="{F5ABB229-8D3B-4694-996A-96F23CF14429}" srcOrd="0" destOrd="0" presId="urn:microsoft.com/office/officeart/2005/8/layout/target3"/>
    <dgm:cxn modelId="{16BAF6AD-0CD5-4A73-971F-0C1F51D4997B}" type="presParOf" srcId="{333A1088-737F-45CB-B68E-254E46348037}" destId="{F41139FD-01EE-4571-8B17-4FB00FC51163}" srcOrd="1" destOrd="0" presId="urn:microsoft.com/office/officeart/2005/8/layout/target3"/>
    <dgm:cxn modelId="{A70257A8-1574-4856-8A97-A0C9F51CEB4D}" type="presParOf" srcId="{333A1088-737F-45CB-B68E-254E46348037}" destId="{D005CE8C-CC26-4C3E-AC11-E15060ECD759}" srcOrd="2" destOrd="0" presId="urn:microsoft.com/office/officeart/2005/8/layout/target3"/>
    <dgm:cxn modelId="{CA47B40F-752A-456F-B172-A80ECD463E26}" type="presParOf" srcId="{333A1088-737F-45CB-B68E-254E46348037}" destId="{2C702D82-9B77-49B7-9568-BB8EB47C3372}" srcOrd="3" destOrd="0" presId="urn:microsoft.com/office/officeart/2005/8/layout/target3"/>
    <dgm:cxn modelId="{E691881B-30A4-4844-8B89-69DC9CE562ED}" type="presParOf" srcId="{333A1088-737F-45CB-B68E-254E46348037}" destId="{A52A0455-90FF-4808-ABD0-F02540D31D5A}" srcOrd="4" destOrd="0" presId="urn:microsoft.com/office/officeart/2005/8/layout/target3"/>
    <dgm:cxn modelId="{357D4FE6-DB6D-4E56-89BD-69CFC431CD41}" type="presParOf" srcId="{333A1088-737F-45CB-B68E-254E46348037}" destId="{6140AFEC-043D-4C43-A2F9-D0F5331DF3A3}" srcOrd="5" destOrd="0" presId="urn:microsoft.com/office/officeart/2005/8/layout/target3"/>
    <dgm:cxn modelId="{85856732-45FD-4416-8F71-116E7D5E75C1}" type="presParOf" srcId="{333A1088-737F-45CB-B68E-254E46348037}" destId="{9358AC05-5D7D-4327-9F80-1AD486AEA664}" srcOrd="6" destOrd="0" presId="urn:microsoft.com/office/officeart/2005/8/layout/target3"/>
    <dgm:cxn modelId="{2C839216-DA22-4FCD-A3C2-F6A93C14488E}" type="presParOf" srcId="{333A1088-737F-45CB-B68E-254E46348037}" destId="{313FC574-E1CD-4FB4-B054-0B805CE0447D}" srcOrd="7" destOrd="0" presId="urn:microsoft.com/office/officeart/2005/8/layout/target3"/>
    <dgm:cxn modelId="{1EDBDB08-3E02-430E-928D-D6DC4C81316E}" type="presParOf" srcId="{333A1088-737F-45CB-B68E-254E46348037}" destId="{619D679B-A015-4ECF-8348-D1034C574F40}" srcOrd="8" destOrd="0" presId="urn:microsoft.com/office/officeart/2005/8/layout/target3"/>
    <dgm:cxn modelId="{1A72B0D8-1036-4B9E-BE71-44A515251287}" type="presParOf" srcId="{333A1088-737F-45CB-B68E-254E46348037}" destId="{322283A8-4A27-4CDA-BAE3-F381106A9174}" srcOrd="9" destOrd="0" presId="urn:microsoft.com/office/officeart/2005/8/layout/target3"/>
    <dgm:cxn modelId="{0E06336B-8AFD-48E9-8EFA-AE1EB75537B7}" type="presParOf" srcId="{333A1088-737F-45CB-B68E-254E46348037}" destId="{FFC9F71D-1B4F-4AD9-A4A6-86ADEFC8AF5C}" srcOrd="10" destOrd="0" presId="urn:microsoft.com/office/officeart/2005/8/layout/target3"/>
    <dgm:cxn modelId="{6CB8E22D-73D8-433F-9FD9-29C6D88DAF45}" type="presParOf" srcId="{333A1088-737F-45CB-B68E-254E46348037}" destId="{25B08C86-7E15-44DC-BE7F-FFB55DD49D12}" srcOrd="11" destOrd="0" presId="urn:microsoft.com/office/officeart/2005/8/layout/target3"/>
    <dgm:cxn modelId="{B7E875E3-5EC5-4F13-9555-BD4C49CA1C83}" type="presParOf" srcId="{333A1088-737F-45CB-B68E-254E46348037}" destId="{76644BE8-9D7C-4C09-B250-3D10AF48CBB7}" srcOrd="12" destOrd="0" presId="urn:microsoft.com/office/officeart/2005/8/layout/target3"/>
    <dgm:cxn modelId="{9877FD8D-6272-40F2-A084-6F374C7D8955}" type="presParOf" srcId="{333A1088-737F-45CB-B68E-254E46348037}" destId="{EE85B701-7295-41C0-BA7A-34D3756A2AE6}" srcOrd="13" destOrd="0" presId="urn:microsoft.com/office/officeart/2005/8/layout/target3"/>
    <dgm:cxn modelId="{7A022FB5-7C64-4ACF-91C5-1616C83758E7}" type="presParOf" srcId="{333A1088-737F-45CB-B68E-254E46348037}" destId="{8BEBB6EC-1DAA-4CAC-8A25-BC0FCBD5DBD5}" srcOrd="14" destOrd="0" presId="urn:microsoft.com/office/officeart/2005/8/layout/target3"/>
    <dgm:cxn modelId="{5E8B3029-767D-4572-A957-A92063C9EE84}" type="presParOf" srcId="{333A1088-737F-45CB-B68E-254E46348037}" destId="{AED2198E-93D5-4001-81B4-73124B309672}" srcOrd="15" destOrd="0" presId="urn:microsoft.com/office/officeart/2005/8/layout/target3"/>
    <dgm:cxn modelId="{DF58B4F6-A013-40A7-804C-88CC2F7729FE}" type="presParOf" srcId="{333A1088-737F-45CB-B68E-254E46348037}" destId="{2BE915AB-18AA-4053-B92C-3BFC9ED204BB}" srcOrd="16" destOrd="0" presId="urn:microsoft.com/office/officeart/2005/8/layout/target3"/>
    <dgm:cxn modelId="{F6E841F5-5C4C-4725-839B-3B512CEE62B0}" type="presParOf" srcId="{333A1088-737F-45CB-B68E-254E46348037}" destId="{6BB5E863-4638-4E1D-BFDE-399D028AC4ED}" srcOrd="17" destOrd="0" presId="urn:microsoft.com/office/officeart/2005/8/layout/target3"/>
    <dgm:cxn modelId="{8D3914D7-E62E-4C7E-A0C9-5CA3112A587D}" type="presParOf" srcId="{333A1088-737F-45CB-B68E-254E46348037}" destId="{5A5FFA88-C948-4069-8E93-59FA12366E83}" srcOrd="18" destOrd="0" presId="urn:microsoft.com/office/officeart/2005/8/layout/target3"/>
    <dgm:cxn modelId="{EE9ECB4C-731E-4188-929A-8A4F6ACF1873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E16156-E2B2-42B9-908E-6AB00090D02B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8F55CF-84D0-4331-B8C3-8FDA9B8B6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5351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132E67-41D6-4935-9A56-E56F652CA20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FFA04-A2C0-42A6-A924-3C02E56856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FFA04-A2C0-42A6-A924-3C02E56856B9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FFA04-A2C0-42A6-A924-3C02E56856B9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FFA04-A2C0-42A6-A924-3C02E56856B9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chart" Target="../charts/chart1.xml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85860"/>
            <a:ext cx="7704856" cy="5169876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Tento digitální učební materiál je určený pro výklad učiva ZEMĚPISU 9. ročníku.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Je vytvořen v programu Microsoft PowerPoint.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Obsahuje základní přehled učiva o rostlinách a živočiších v České republice, vegetačních stupních v ČR, dále o lesích a jejich významu.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Po prezentaci jsou žáci schopni určit, která rostlina či živočich žije v jakém vegetačním stupni. Dále pracují s otázkou o lesích ČR. 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Jako doplňující pomůcka k této prezentaci byla využita nástěnná mapa České republiky.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Rostlinstvo </a:t>
            </a:r>
            <a:br>
              <a:rPr lang="cs-CZ" dirty="0" smtClean="0"/>
            </a:br>
            <a:r>
              <a:rPr lang="cs-CZ" dirty="0" smtClean="0"/>
              <a:t>a </a:t>
            </a:r>
            <a:br>
              <a:rPr lang="cs-CZ" dirty="0" smtClean="0"/>
            </a:br>
            <a:r>
              <a:rPr lang="cs-CZ" dirty="0" smtClean="0"/>
              <a:t>živočišstvo </a:t>
            </a:r>
            <a:br>
              <a:rPr lang="cs-CZ" dirty="0" smtClean="0"/>
            </a:br>
            <a:r>
              <a:rPr lang="cs-CZ" dirty="0" smtClean="0"/>
              <a:t>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pPr algn="ctr"/>
            <a:r>
              <a:rPr lang="cs-CZ" dirty="0" smtClean="0">
                <a:solidFill>
                  <a:schemeClr val="accent4"/>
                </a:solidFill>
              </a:rPr>
              <a:t>Učivo 9. ročníku ZŠ </a:t>
            </a:r>
            <a:endParaRPr lang="cs-CZ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Rostlinstvo a živočišstvo ČR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00108"/>
            <a:ext cx="7239000" cy="571504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Rostlinstvo = flóra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asi 3000 druhů vyšších rostlin 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Rostlinné oblasti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4"/>
                </a:solidFill>
              </a:rPr>
              <a:t>Středoevropská oblast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křižovatka šíření rostlinných druhů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velká druhová rozmanitost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oblast České vysočiny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4"/>
                </a:solidFill>
              </a:rPr>
              <a:t>Západokarpatská</a:t>
            </a:r>
            <a:r>
              <a:rPr lang="cs-CZ" b="1" dirty="0" smtClean="0">
                <a:solidFill>
                  <a:schemeClr val="accent4"/>
                </a:solidFill>
              </a:rPr>
              <a:t> oblast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východ ČR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alpské a sibiřské druhy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4"/>
                </a:solidFill>
              </a:rPr>
              <a:t>Panonská oblast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moravské úvaly, Polabí, Poohří…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teplomilné druhy</a:t>
            </a:r>
          </a:p>
          <a:p>
            <a:pPr lvl="2"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Živočišstvo = fauna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asi 40000 druhů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¾ tvoří hmyz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>
              <a:solidFill>
                <a:schemeClr val="accent4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000108"/>
            <a:ext cx="3317720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3714752"/>
            <a:ext cx="3333773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5429256" y="3071810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třezalka tečkovaná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00628" y="6072206"/>
            <a:ext cx="2786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srnec obecný</a:t>
            </a:r>
            <a:endParaRPr lang="cs-CZ" sz="1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vegetační stupně v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Nížinný stupeň (do 200m)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DUBOVÝ STUPEŇ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teplé a suché podnebí (srážky do 600 mm)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osídlená oblast	      změna rázu krajiny </a:t>
            </a:r>
            <a:br>
              <a:rPr lang="cs-CZ" dirty="0" smtClean="0">
                <a:solidFill>
                  <a:schemeClr val="accent4"/>
                </a:solidFill>
              </a:rPr>
            </a:br>
            <a:r>
              <a:rPr lang="cs-CZ" dirty="0" smtClean="0">
                <a:solidFill>
                  <a:schemeClr val="accent4"/>
                </a:solidFill>
              </a:rPr>
              <a:t>(převládá zemědělství)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původní porosty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dubové pralesy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lužní lesy (dnes jen malá část – umělá úprava toků)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fauna   	 zajíci, koroptve, bažanti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flóra 	olše, topol, jasan, jilm, rákos, leknín      	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2857488" y="2500306"/>
            <a:ext cx="42862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1643042" y="4357694"/>
            <a:ext cx="428628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1500166" y="4786322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072074"/>
            <a:ext cx="2457450" cy="163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5072074"/>
            <a:ext cx="2095500" cy="1571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785794"/>
            <a:ext cx="1840270" cy="2304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ovéPole 15"/>
          <p:cNvSpPr txBox="1"/>
          <p:nvPr/>
        </p:nvSpPr>
        <p:spPr>
          <a:xfrm>
            <a:off x="6643702" y="3000372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dub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57224" y="6550223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zajíc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28992" y="6550223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leknín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5072074"/>
            <a:ext cx="2476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ovéPole 19"/>
          <p:cNvSpPr txBox="1"/>
          <p:nvPr/>
        </p:nvSpPr>
        <p:spPr>
          <a:xfrm>
            <a:off x="5786446" y="6550223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koroptev</a:t>
            </a:r>
            <a:endParaRPr lang="cs-CZ" sz="1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vegetační stupně v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Stupeň pahorkatin a vrchovin (do 500m)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BUKO-DUBOVÝ STUPEŇ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 nižších polohách – </a:t>
            </a:r>
            <a:r>
              <a:rPr lang="cs-CZ" dirty="0" err="1" smtClean="0">
                <a:solidFill>
                  <a:schemeClr val="accent4"/>
                </a:solidFill>
              </a:rPr>
              <a:t>dubohabrové</a:t>
            </a:r>
            <a:r>
              <a:rPr lang="cs-CZ" dirty="0" smtClean="0">
                <a:solidFill>
                  <a:schemeClr val="accent4"/>
                </a:solidFill>
              </a:rPr>
              <a:t> lesy 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ve vyšších polohách – přibývá buk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vykáceno - převládají pole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fauna   	 sysel, křeček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flóra 	bříza, lípa, jilm, jasan, kostřava     	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1643042" y="3357562"/>
            <a:ext cx="428628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1500166" y="3714752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14818"/>
            <a:ext cx="257176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1428736"/>
            <a:ext cx="1494310" cy="2438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4214818"/>
            <a:ext cx="2428892" cy="1958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4214818"/>
            <a:ext cx="2476517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ovéPole 18"/>
          <p:cNvSpPr txBox="1"/>
          <p:nvPr/>
        </p:nvSpPr>
        <p:spPr>
          <a:xfrm>
            <a:off x="6715140" y="3714752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kostřava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2910" y="6072206"/>
            <a:ext cx="1643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sysel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643306" y="6072206"/>
            <a:ext cx="107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lípa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215074" y="6000768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křeček</a:t>
            </a:r>
            <a:endParaRPr lang="cs-CZ" sz="1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vegetační stupně v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Stupeň podhorský (do 800m)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BUKOVÝ STUPEŇ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mírně teplé a vlhké podnebí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původní bukové a </a:t>
            </a:r>
            <a:r>
              <a:rPr lang="cs-CZ" dirty="0" err="1" smtClean="0">
                <a:solidFill>
                  <a:schemeClr val="accent4"/>
                </a:solidFill>
              </a:rPr>
              <a:t>bukovo</a:t>
            </a:r>
            <a:r>
              <a:rPr lang="cs-CZ" dirty="0" smtClean="0">
                <a:solidFill>
                  <a:schemeClr val="accent4"/>
                </a:solidFill>
              </a:rPr>
              <a:t>-jedlové lesy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nahrazeno smrkovou monokulturou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převládají pole a louky s mozaikou lesů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fauna   	 srnec, prase divoké, liška atd.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flóra 	buk, jedle, bohatý bylinný podrost     	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1643042" y="3714752"/>
            <a:ext cx="428628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1500166" y="4071942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42852"/>
            <a:ext cx="2457450" cy="204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ovéPole 14"/>
          <p:cNvSpPr txBox="1"/>
          <p:nvPr/>
        </p:nvSpPr>
        <p:spPr>
          <a:xfrm>
            <a:off x="6072198" y="2071678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buk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00570"/>
            <a:ext cx="2714612" cy="1739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ovéPole 16"/>
          <p:cNvSpPr txBox="1"/>
          <p:nvPr/>
        </p:nvSpPr>
        <p:spPr>
          <a:xfrm>
            <a:off x="428596" y="6143644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srnec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4500570"/>
            <a:ext cx="2714644" cy="1753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ovéPole 19"/>
          <p:cNvSpPr txBox="1"/>
          <p:nvPr/>
        </p:nvSpPr>
        <p:spPr>
          <a:xfrm>
            <a:off x="3143240" y="61436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prase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7818" y="4500570"/>
            <a:ext cx="2583511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ovéPole 23"/>
          <p:cNvSpPr txBox="1"/>
          <p:nvPr/>
        </p:nvSpPr>
        <p:spPr>
          <a:xfrm>
            <a:off x="5929322" y="6143644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liška</a:t>
            </a:r>
            <a:endParaRPr lang="cs-CZ" sz="1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vegetační stupně v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Stupeň horský (800 – 1300m)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SMRKOVÝ STUPEŇ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nižší polohy – </a:t>
            </a:r>
            <a:r>
              <a:rPr lang="cs-CZ" dirty="0" err="1" smtClean="0">
                <a:solidFill>
                  <a:schemeClr val="accent4"/>
                </a:solidFill>
              </a:rPr>
              <a:t>smrkovo</a:t>
            </a:r>
            <a:r>
              <a:rPr lang="cs-CZ" dirty="0" smtClean="0">
                <a:solidFill>
                  <a:schemeClr val="accent4"/>
                </a:solidFill>
              </a:rPr>
              <a:t>-</a:t>
            </a:r>
            <a:r>
              <a:rPr lang="cs-CZ" dirty="0" err="1" smtClean="0">
                <a:solidFill>
                  <a:schemeClr val="accent4"/>
                </a:solidFill>
              </a:rPr>
              <a:t>bukovo</a:t>
            </a:r>
            <a:r>
              <a:rPr lang="cs-CZ" dirty="0" smtClean="0">
                <a:solidFill>
                  <a:schemeClr val="accent4"/>
                </a:solidFill>
              </a:rPr>
              <a:t>-jedlové lesy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vyšší polohy – smrkové lesy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1300 m je horní hranice lesa (Krkonoše, Jeseníky, Beskydy…)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fauna   	 veverka, kuna, tetřev, rys, sojka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flóra 	smrk jako původní dřevina     	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1643042" y="3643314"/>
            <a:ext cx="428628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1500166" y="4071942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500034" y="6072206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veverka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714612" y="6072206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tetřev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86248" y="607220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rys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4429132"/>
            <a:ext cx="2531494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4286256"/>
            <a:ext cx="1403517" cy="1919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4286256"/>
            <a:ext cx="1309697" cy="1964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4357694"/>
            <a:ext cx="228601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ovéPole 17"/>
          <p:cNvSpPr txBox="1"/>
          <p:nvPr/>
        </p:nvSpPr>
        <p:spPr>
          <a:xfrm>
            <a:off x="6572264" y="5929330"/>
            <a:ext cx="785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smrk</a:t>
            </a:r>
            <a:endParaRPr lang="cs-CZ" sz="1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vegetační stupně v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Stupeň </a:t>
            </a:r>
            <a:r>
              <a:rPr lang="cs-CZ" b="1" dirty="0" err="1" smtClean="0">
                <a:solidFill>
                  <a:schemeClr val="tx2"/>
                </a:solidFill>
              </a:rPr>
              <a:t>subalpinský</a:t>
            </a:r>
            <a:r>
              <a:rPr lang="cs-CZ" b="1" dirty="0" smtClean="0">
                <a:solidFill>
                  <a:schemeClr val="tx2"/>
                </a:solidFill>
              </a:rPr>
              <a:t> (nad 1300m)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KLEČOVÝ STUPEŇ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nad horní hranicí lesa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chladné a drsné podmínky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krátké vegetační období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jen Krkonoše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fauna   	 rejsek horský, kulík hnědý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flóra 	borovice kleč, mechy, lišejníky	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1643042" y="3714752"/>
            <a:ext cx="428628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1500166" y="4143380"/>
            <a:ext cx="500066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57694"/>
            <a:ext cx="2942759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4357694"/>
            <a:ext cx="2643206" cy="2054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ovéPole 15"/>
          <p:cNvSpPr txBox="1"/>
          <p:nvPr/>
        </p:nvSpPr>
        <p:spPr>
          <a:xfrm>
            <a:off x="500034" y="6286520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rejsek</a:t>
            </a:r>
            <a:endParaRPr lang="cs-CZ" sz="1400" dirty="0">
              <a:solidFill>
                <a:schemeClr val="tx2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143636" y="6357958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kulík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/>
          <a:srcRect b="12000"/>
          <a:stretch>
            <a:fillRect/>
          </a:stretch>
        </p:blipFill>
        <p:spPr bwMode="auto">
          <a:xfrm>
            <a:off x="5214942" y="2071678"/>
            <a:ext cx="2632878" cy="1490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ovéPole 20"/>
          <p:cNvSpPr txBox="1"/>
          <p:nvPr/>
        </p:nvSpPr>
        <p:spPr>
          <a:xfrm>
            <a:off x="5786446" y="3429000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borovice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142852"/>
            <a:ext cx="2095500" cy="1571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ovéPole 21"/>
          <p:cNvSpPr txBox="1"/>
          <p:nvPr/>
        </p:nvSpPr>
        <p:spPr>
          <a:xfrm>
            <a:off x="5857884" y="1571612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lišejník</a:t>
            </a:r>
            <a:endParaRPr lang="cs-CZ" sz="1400" dirty="0">
              <a:solidFill>
                <a:schemeClr val="tx2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488" y="4500570"/>
            <a:ext cx="2565138" cy="1928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TextovéPole 22"/>
          <p:cNvSpPr txBox="1"/>
          <p:nvPr/>
        </p:nvSpPr>
        <p:spPr>
          <a:xfrm>
            <a:off x="3357554" y="628652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tx2"/>
                </a:solidFill>
              </a:rPr>
              <a:t>mech</a:t>
            </a:r>
            <a:endParaRPr lang="cs-CZ" sz="1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lesy </a:t>
            </a:r>
            <a:r>
              <a:rPr lang="cs-CZ" dirty="0" err="1" smtClean="0"/>
              <a:t>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zabírají 33% plochy ČR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jsou nejvíce poškozené v Evropě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převládají jehličnaté lesy (80%)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 </a:t>
            </a:r>
          </a:p>
          <a:p>
            <a:pPr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graphicFrame>
        <p:nvGraphicFramePr>
          <p:cNvPr id="14" name="Graf 13"/>
          <p:cNvGraphicFramePr/>
          <p:nvPr/>
        </p:nvGraphicFramePr>
        <p:xfrm>
          <a:off x="214282" y="2285992"/>
          <a:ext cx="7143800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0"/>
            <a:ext cx="2000231" cy="1500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3" y="-1"/>
            <a:ext cx="1565400" cy="1500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1500174"/>
            <a:ext cx="1524004" cy="21107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12" y="3643314"/>
            <a:ext cx="1619261" cy="1214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8016" y="4851734"/>
            <a:ext cx="1214446" cy="2006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Význam lesů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715304" cy="571504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produkce kyslíku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producent dřeva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zachycují škodliviny z ovzduší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přirozený životní prostor pro biotu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zpevňují půdu – sesuvy, u řek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zpomalují odtok srážkové vody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snižují hlučnost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rekreace (např.: lesoparky)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používá se také tzn. ROZPTÝLENÁ ZELEŇ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4"/>
                </a:solidFill>
              </a:rPr>
              <a:t>jednotlivé stromy nebo keře (nebo malé skupinky)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</a:p>
          <a:p>
            <a:pPr lvl="2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4"/>
                </a:solidFill>
              </a:rPr>
              <a:t>estetická součást krajiny</a:t>
            </a:r>
          </a:p>
          <a:p>
            <a:pPr lvl="2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4"/>
                </a:solidFill>
              </a:rPr>
              <a:t>větrolamy (aleje)</a:t>
            </a:r>
          </a:p>
          <a:p>
            <a:pPr lvl="2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4"/>
                </a:solidFill>
              </a:rPr>
              <a:t>podél silnic a železnic</a:t>
            </a:r>
            <a:endParaRPr lang="cs-CZ" b="1" dirty="0" smtClean="0">
              <a:solidFill>
                <a:schemeClr val="tx2"/>
              </a:solidFill>
            </a:endParaRP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3492524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1571612"/>
            <a:ext cx="2095500" cy="1571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3143248"/>
            <a:ext cx="2046258" cy="1357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5286375"/>
            <a:ext cx="2095500" cy="1571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39000" cy="597154"/>
          </a:xfrm>
        </p:spPr>
        <p:txBody>
          <a:bodyPr>
            <a:normAutofit/>
          </a:bodyPr>
          <a:lstStyle/>
          <a:p>
            <a:r>
              <a:rPr lang="cs-CZ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85794"/>
            <a:ext cx="7821512" cy="592935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Hypericum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perforatum.JPG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18. 6. 2005, 20:24 Náhled verze z 18. 6. 2005, 20:24 [cit. 2011-11-10]. Dostupné z WWW: &lt;http://cs.wikipedia.org/wiki/Soubor:Hypericum_perforatum.JPG&gt;.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Kid</a:t>
            </a:r>
            <a:r>
              <a:rPr lang="cs-CZ" sz="1400" dirty="0" smtClean="0">
                <a:solidFill>
                  <a:schemeClr val="tx2"/>
                </a:solidFill>
              </a:rPr>
              <a:t>-</a:t>
            </a:r>
            <a:r>
              <a:rPr lang="cs-CZ" sz="1400" dirty="0" err="1" smtClean="0">
                <a:solidFill>
                  <a:schemeClr val="tx2"/>
                </a:solidFill>
              </a:rPr>
              <a:t>jbk.jpg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2. 7. 2009, 03:10 Náhled verze z 2. 7. 2009, 03:10 [cit. 2011-11-10]. Dostupné z WWW: &lt;http://cs.wikipedia.org/wiki/Soubor:Kid-jbk.jpg&gt;.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Gamble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oak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leaves.jpg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25. 8. 2005, 15:51 [cit. 2011-11-10]. Dostupné z WWW: &lt;http://cs.wikipedia.org/wiki/Soubor:Gamble_oak_leaves.jpg&gt;.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Feldhase.jpg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13. 8. 2005, 18:58 Náhled verze z 13. 8. 2005, 18:58 [cit. 2011-11-10]. Dostupné z WWW: &lt;http://cs.wikipedia.org/wiki/Soubor:Feldhase.jpg&gt;.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Soubor:Leknin2.jpg.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3. 1. 2009, 15:45 [cit. 2011-11-10]. Dostupné z WWW: &lt;http://cs.wikipedia.org/wiki/Soubor:Leknin2.jpg&gt;.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Perdix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perdix</a:t>
            </a:r>
            <a:r>
              <a:rPr lang="cs-CZ" sz="1400" dirty="0" smtClean="0">
                <a:solidFill>
                  <a:schemeClr val="tx2"/>
                </a:solidFill>
              </a:rPr>
              <a:t> %28Marek </a:t>
            </a:r>
            <a:r>
              <a:rPr lang="cs-CZ" sz="1400" dirty="0" err="1" smtClean="0">
                <a:solidFill>
                  <a:schemeClr val="tx2"/>
                </a:solidFill>
              </a:rPr>
              <a:t>Szczepanek</a:t>
            </a:r>
            <a:r>
              <a:rPr lang="cs-CZ" sz="1400" dirty="0" smtClean="0">
                <a:solidFill>
                  <a:schemeClr val="tx2"/>
                </a:solidFill>
              </a:rPr>
              <a:t>%29.jpg.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17. 3. 2005, 22:38 [cit. 2011-11-10]. Dostupné z WWW: &lt;http://cs.wikipedia.org/wiki/Soubor:Perdix_perdix_%28Marek_Szczepanek%29.jpg&gt;.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Illustration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Festuca</a:t>
            </a:r>
            <a:r>
              <a:rPr lang="cs-CZ" sz="1400" dirty="0" smtClean="0">
                <a:solidFill>
                  <a:schemeClr val="tx2"/>
                </a:solidFill>
              </a:rPr>
              <a:t> ovina0.jpg.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30. 10. 2004, 01:51 Náhled verze z 30. 10. 2004, 01:51 [cit. 2011-11-10]. Dostupné z WWW: &lt;http://cs.wikipedia.org/wiki/Soubor:Illustration_Festuca_ovina0.jpg&gt;.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Europ</a:t>
            </a:r>
            <a:r>
              <a:rPr lang="cs-CZ" sz="1400" dirty="0" smtClean="0">
                <a:solidFill>
                  <a:schemeClr val="tx2"/>
                </a:solidFill>
              </a:rPr>
              <a:t>%C3%A4ischer </a:t>
            </a:r>
            <a:r>
              <a:rPr lang="cs-CZ" sz="1400" dirty="0" err="1" smtClean="0">
                <a:solidFill>
                  <a:schemeClr val="tx2"/>
                </a:solidFill>
              </a:rPr>
              <a:t>Ziesel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aus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Erdloch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guckend.jpg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28. 5. 2005, 23:05 Náhled verze z 28. 5. 2005, 23:05 [cit. 2011-11-10]. Dostupné z WWW: &lt;http://cs.wikipedia.org/wiki/Soubor:Europ%C3%A4ischer_Ziesel_aus_Erdloch_guckend.jpg&gt;.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Hamster</a:t>
            </a:r>
            <a:r>
              <a:rPr lang="cs-CZ" sz="1400" dirty="0" smtClean="0">
                <a:solidFill>
                  <a:schemeClr val="tx2"/>
                </a:solidFill>
              </a:rPr>
              <a:t>-</a:t>
            </a:r>
            <a:r>
              <a:rPr lang="cs-CZ" sz="1400" dirty="0" err="1" smtClean="0">
                <a:solidFill>
                  <a:schemeClr val="tx2"/>
                </a:solidFill>
              </a:rPr>
              <a:t>Commun.jpg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1. 2. 2007, 22:36 [cit. 2011-11-10]. Dostupné z WWW: &lt;http://cs.wikipedia.org/wiki/Soubor:Hamster-Commun.jpg&gt;.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European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Beech.jpg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4. 5. 2007, 11:08 Náhled verze z 4. 5. 2007, 11:08 [cit. 2011-11-10]. Dostupné z WWW: &lt;http://cs.wikipedia.org/wiki/Soubor:European_Beech.jpg&gt;.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Saut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chevreuil.jpg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28. 3. 2009, 20:18 Náhled verze z 28. 3. 2009, 20:18 [cit. 2011-11-10]. Dostupné z WWW: &lt;http://cs.wikipedia.org/wiki/Soubor:Saut_chevreuil.jpg&gt;.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39000" cy="597154"/>
          </a:xfrm>
        </p:spPr>
        <p:txBody>
          <a:bodyPr>
            <a:normAutofit/>
          </a:bodyPr>
          <a:lstStyle/>
          <a:p>
            <a:r>
              <a:rPr lang="cs-CZ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85794"/>
            <a:ext cx="7821512" cy="607220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Tilia</a:t>
            </a:r>
            <a:r>
              <a:rPr lang="cs-CZ" sz="1400" dirty="0" smtClean="0">
                <a:solidFill>
                  <a:schemeClr val="tx2"/>
                </a:solidFill>
              </a:rPr>
              <a:t>-cordata2.JPG.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8. 5. 2005, 15:00 [cit. 2011-11-10]. Dostupné z WWW: &lt;http://cs.wikipedia.org/wiki/Soubor:Tilia-cordata2.JPG&gt;.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Hamster</a:t>
            </a:r>
            <a:r>
              <a:rPr lang="cs-CZ" sz="1400" dirty="0" smtClean="0">
                <a:solidFill>
                  <a:schemeClr val="tx2"/>
                </a:solidFill>
              </a:rPr>
              <a:t>-</a:t>
            </a:r>
            <a:r>
              <a:rPr lang="cs-CZ" sz="1400" dirty="0" err="1" smtClean="0">
                <a:solidFill>
                  <a:schemeClr val="tx2"/>
                </a:solidFill>
              </a:rPr>
              <a:t>Commun.jpg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http://cs.wikipedia.org/wiki/Soubor:Hamster-Commun.jpg [cit. 2011-11-10]. Dostupné z WWW: &lt;http://cs.wikipedia.org/wiki/Soubor:Hamster-Commun.jpg&gt;.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Wild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Boar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Habbitat</a:t>
            </a:r>
            <a:r>
              <a:rPr lang="cs-CZ" sz="1400" dirty="0" smtClean="0">
                <a:solidFill>
                  <a:schemeClr val="tx2"/>
                </a:solidFill>
              </a:rPr>
              <a:t> 3.jpg.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19. 1. 2008, 06:42 Náhled verze z 19. 1. 2008, 06:42 [cit. 2011-11-10]. Dostupné z WWW: &lt;http://cs.wikipedia.org/wiki/Soubor:Wild_Boar_Habbitat_3.jpg&gt;.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Vulpes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vulpes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laying</a:t>
            </a:r>
            <a:r>
              <a:rPr lang="cs-CZ" sz="1400" dirty="0" smtClean="0">
                <a:solidFill>
                  <a:schemeClr val="tx2"/>
                </a:solidFill>
              </a:rPr>
              <a:t> in </a:t>
            </a:r>
            <a:r>
              <a:rPr lang="cs-CZ" sz="1400" dirty="0" err="1" smtClean="0">
                <a:solidFill>
                  <a:schemeClr val="tx2"/>
                </a:solidFill>
              </a:rPr>
              <a:t>snow.jpg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11. 9. 2004, 18:16 Náhled verze z 11. 9. 2004, 18:16 [cit. 2011-11-10]. Dostupné z WWW: &lt;http://cs.wikipedia.org/wiki/Soubor:Vulpes_vulpes_laying_in_snow.jpg&gt;.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Eichh</a:t>
            </a:r>
            <a:r>
              <a:rPr lang="cs-CZ" sz="1400" dirty="0" smtClean="0">
                <a:solidFill>
                  <a:schemeClr val="tx2"/>
                </a:solidFill>
              </a:rPr>
              <a:t>%C3%B6rnchen D%C3%</a:t>
            </a:r>
            <a:r>
              <a:rPr lang="cs-CZ" sz="1400" dirty="0" err="1" smtClean="0">
                <a:solidFill>
                  <a:schemeClr val="tx2"/>
                </a:solidFill>
              </a:rPr>
              <a:t>BCsseldorf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Hofgarten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edit.jpg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2. 6. 2007, 20:31 Náhled verze z 2. 6. 2007, 20:31 [cit. 2011-11-10]. Dostupné z WWW: &lt;http://cs.wikipedia.org/wiki/Soubor:Eichh%C3%B6rnchen_D%C3%BCsseldorf_Hofgarten_edit.jpg&gt;.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Tetrao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urogallus</a:t>
            </a:r>
            <a:r>
              <a:rPr lang="cs-CZ" sz="1400" dirty="0" smtClean="0">
                <a:solidFill>
                  <a:schemeClr val="tx2"/>
                </a:solidFill>
              </a:rPr>
              <a:t> Richard </a:t>
            </a:r>
            <a:r>
              <a:rPr lang="cs-CZ" sz="1400" dirty="0" err="1" smtClean="0">
                <a:solidFill>
                  <a:schemeClr val="tx2"/>
                </a:solidFill>
              </a:rPr>
              <a:t>Bartz.jpg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7. 8. 2007, 12:02 [cit. 2011-11-10]. Dostupné z WWW: &lt;http://cs.wikipedia.org/wiki/Soubor:Tetrao_urogallus_Richard_Bartz.jpg&gt;.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Lynx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lynx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poing.jpg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9. 7. 2005, 20:44 Náhled verze z 9. 7. 2005, 20:44 [cit. 2011-11-10]. Dostupné z WWW: &lt;http://cs.wikipedia.org/wiki/Soubor:Lynx_lynx_poing.jpg&gt;.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Picea</a:t>
            </a:r>
            <a:r>
              <a:rPr lang="cs-CZ" sz="1400" dirty="0" smtClean="0">
                <a:solidFill>
                  <a:schemeClr val="tx2"/>
                </a:solidFill>
              </a:rPr>
              <a:t> omorika1.jpg.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20. 1. 2006, 23:33 Náhled verze z 20. 1. 2006, 23:33 [cit. 2011-11-10]. Dostupné z WWW: &lt;http://cs.wikipedia.org/wiki/Soubor:Picea_omorika1.jpg&gt;.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Xanthoria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parietina</a:t>
            </a:r>
            <a:r>
              <a:rPr lang="cs-CZ" sz="1400" dirty="0" smtClean="0">
                <a:solidFill>
                  <a:schemeClr val="tx2"/>
                </a:solidFill>
              </a:rPr>
              <a:t> %2806 03 31%29.jpg.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4. 4. 2006, 20:08 Náhled verze z 4. 4. 2006, 20:08 [cit. 2011-11-10]. Dostupné z WWW: &lt;http://cs.wikipedia.org/wiki/Soubor:Xanthoria_parietina_%2806_03_31%29.jpg&gt;.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Pinus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mugo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plant.jpg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12. 9. 2005, 14:30 Náhled verze z 12. 9. 2005, 14:30 [cit. 2011-11-10]. Dostupné z WWW: &lt;http://cs.wikipedia.org/wiki/Soubor:Pinus_mugo_plant.jpg&gt;.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39000" cy="597154"/>
          </a:xfrm>
        </p:spPr>
        <p:txBody>
          <a:bodyPr>
            <a:normAutofit/>
          </a:bodyPr>
          <a:lstStyle/>
          <a:p>
            <a:r>
              <a:rPr lang="cs-CZ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85794"/>
            <a:ext cx="7821512" cy="6072206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Sorex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alpinus.jpg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28. 7. 2007, 17:00 [cit. 2011-11-10]. Dostupné z WWW: &lt;http://cs.wikipedia.org/wiki/Soubor:Sorex_alpinus.jpg&gt;.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Moos</a:t>
            </a:r>
            <a:r>
              <a:rPr lang="cs-CZ" sz="1400" dirty="0" smtClean="0">
                <a:solidFill>
                  <a:schemeClr val="tx2"/>
                </a:solidFill>
              </a:rPr>
              <a:t> 5769.jpg.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29. 6. 2005, 20:31 Náhled verze z 29. 6. 2005, 20:31 [cit. 2011-11-10]. Dostupné z WWW: &lt;http://cs.wikipedia.org/wiki/Soubor:Moos_5769.jpg&gt;.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Juvenile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Dotterel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at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Leasowe.jpg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1. 8. 2008, 17:14 Náhled verze z 1. 8. 2008, 17:14 [cit. 2011-11-10]. Dostupné z WWW: &lt;http://cs.wikipedia.org/wiki/Soubor:Juvenile_Dotterel_at_Leasowe.jpg&gt;.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Picea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sitchensis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forest.jpg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26. 7. 2005, 23:21 Náhled verze z 26. 7. 2005, 23:21 [cit. 2011-11-10]. Dostupné z WWW: &lt;http://cs.wikipedia.org/wiki/Soubor:Picea_sitchensis_forest.jpg&gt;.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Soubor:Pine </a:t>
            </a:r>
            <a:r>
              <a:rPr lang="cs-CZ" sz="1400" dirty="0" err="1" smtClean="0">
                <a:solidFill>
                  <a:schemeClr val="tx2"/>
                </a:solidFill>
              </a:rPr>
              <a:t>cones</a:t>
            </a:r>
            <a:r>
              <a:rPr lang="cs-CZ" sz="1400" dirty="0" smtClean="0">
                <a:solidFill>
                  <a:schemeClr val="tx2"/>
                </a:solidFill>
              </a:rPr>
              <a:t> - </a:t>
            </a:r>
            <a:r>
              <a:rPr lang="cs-CZ" sz="1400" dirty="0" err="1" smtClean="0">
                <a:solidFill>
                  <a:schemeClr val="tx2"/>
                </a:solidFill>
              </a:rPr>
              <a:t>Scots</a:t>
            </a:r>
            <a:r>
              <a:rPr lang="cs-CZ" sz="1400" dirty="0" smtClean="0">
                <a:solidFill>
                  <a:schemeClr val="tx2"/>
                </a:solidFill>
              </a:rPr>
              <a:t> Pine.</a:t>
            </a:r>
            <a:r>
              <a:rPr lang="cs-CZ" sz="1400" dirty="0" err="1" smtClean="0">
                <a:solidFill>
                  <a:schemeClr val="tx2"/>
                </a:solidFill>
              </a:rPr>
              <a:t>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27. 1. 2010, 01:09 Náhled verze z 27. 1. 2010, 01:09 [cit. 2011-11-10]. Dostupné z WWW: &lt;http://cs.wikipedia.org/wiki/Soubor:Pine_cones_-_Scots_Pine.jpg&gt;.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Soubor:5991-</a:t>
            </a:r>
            <a:r>
              <a:rPr lang="cs-CZ" sz="1400" dirty="0" err="1" smtClean="0">
                <a:solidFill>
                  <a:schemeClr val="tx2"/>
                </a:solidFill>
              </a:rPr>
              <a:t>Fagus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sylvatica</a:t>
            </a:r>
            <a:r>
              <a:rPr lang="cs-CZ" sz="1400" dirty="0" smtClean="0">
                <a:solidFill>
                  <a:schemeClr val="tx2"/>
                </a:solidFill>
              </a:rPr>
              <a:t>-Triglav.</a:t>
            </a:r>
            <a:r>
              <a:rPr lang="cs-CZ" sz="1400" dirty="0" err="1" smtClean="0">
                <a:solidFill>
                  <a:schemeClr val="tx2"/>
                </a:solidFill>
              </a:rPr>
              <a:t>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13. 5. 2010, 06:19 Náhled verze z 13. 5. 2010, 06:19 [cit. 2011-11-10]. Dostupné z WWW: &lt;http://cs.wikipedia.org/wiki/Soubor:5991-Fagus_sylvatica-Triglav.jpg&gt;.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Quercus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frainetto</a:t>
            </a:r>
            <a:r>
              <a:rPr lang="cs-CZ" sz="1400" dirty="0" smtClean="0">
                <a:solidFill>
                  <a:schemeClr val="tx2"/>
                </a:solidFill>
              </a:rPr>
              <a:t> RB2.JPG.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29. 8. 2007, 13:26 Náhled verze z 29. 8. 2007, 13:26 [cit. 2011-11-10]. Dostupné z WWW: &lt;http://cs.wikipedia.org/wiki/Soubor:Quercus_frainetto_RB2.JPG&gt;.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Abies</a:t>
            </a:r>
            <a:r>
              <a:rPr lang="cs-CZ" sz="1400" dirty="0" smtClean="0">
                <a:solidFill>
                  <a:schemeClr val="tx2"/>
                </a:solidFill>
              </a:rPr>
              <a:t> alba </a:t>
            </a:r>
            <a:r>
              <a:rPr lang="cs-CZ" sz="1400" dirty="0" err="1" smtClean="0">
                <a:solidFill>
                  <a:schemeClr val="tx2"/>
                </a:solidFill>
              </a:rPr>
              <a:t>Orjen.jpg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30. 7. 2005, 21:03 Náhled verze z 30. 7. 2005, 21:03 [cit. 2011-11-10]. Dostupné z WWW: &lt;http://cs.wikipedia.org/wiki/Soubor:Abies_alba_Orjen.jpg&gt;.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lumberjack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was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here.jpg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29. 8. 2005, 19:50 [cit. 2011-11-10]. Dostupné z WWW: &lt;http://cs.wikipedia.org/wiki/Soubor:The_lumberjack_was_here.jpg&gt;.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Wood</a:t>
            </a:r>
            <a:r>
              <a:rPr lang="cs-CZ" sz="1400" dirty="0" smtClean="0">
                <a:solidFill>
                  <a:schemeClr val="tx2"/>
                </a:solidFill>
              </a:rPr>
              <a:t> Jizera </a:t>
            </a:r>
            <a:r>
              <a:rPr lang="cs-CZ" sz="1400" dirty="0" err="1" smtClean="0">
                <a:solidFill>
                  <a:schemeClr val="tx2"/>
                </a:solidFill>
              </a:rPr>
              <a:t>Mountains.JPG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10. 7. 2006, 20:47 Náhled verze z 10. 7. 2006, 20:47 [cit. 2011-11-10]. Dostupné z WWW: &lt;http://cs.wikipedia.org/wiki/Soubor:Wood_Jizera_Mountains.JPG&gt;.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Soubor:Lesopark-</a:t>
            </a:r>
            <a:r>
              <a:rPr lang="cs-CZ" sz="1400" dirty="0" err="1" smtClean="0">
                <a:solidFill>
                  <a:schemeClr val="tx2"/>
                </a:solidFill>
              </a:rPr>
              <a:t>hostivar.jpg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4. 6. 2011, 10:37 Náhled verze z 4. 6. 2011, 10:37 [cit. 2011-11-10]. Dostupné z WWW: &lt;http://cs.wikipedia.org/wiki/Soubor:Lesopark-hostivar.jpg&gt;.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Soubor:</a:t>
            </a:r>
            <a:r>
              <a:rPr lang="cs-CZ" sz="1400" dirty="0" err="1" smtClean="0">
                <a:solidFill>
                  <a:schemeClr val="tx2"/>
                </a:solidFill>
              </a:rPr>
              <a:t>Czechia</a:t>
            </a:r>
            <a:r>
              <a:rPr lang="cs-CZ" sz="1400" dirty="0" smtClean="0">
                <a:solidFill>
                  <a:schemeClr val="tx2"/>
                </a:solidFill>
              </a:rPr>
              <a:t>, </a:t>
            </a:r>
            <a:r>
              <a:rPr lang="cs-CZ" sz="1400" dirty="0" err="1" smtClean="0">
                <a:solidFill>
                  <a:schemeClr val="tx2"/>
                </a:solidFill>
              </a:rPr>
              <a:t>Jicin</a:t>
            </a:r>
            <a:r>
              <a:rPr lang="cs-CZ" sz="1400" dirty="0" smtClean="0">
                <a:solidFill>
                  <a:schemeClr val="tx2"/>
                </a:solidFill>
              </a:rPr>
              <a:t>, </a:t>
            </a:r>
            <a:r>
              <a:rPr lang="cs-CZ" sz="1400" dirty="0" err="1" smtClean="0">
                <a:solidFill>
                  <a:schemeClr val="tx2"/>
                </a:solidFill>
              </a:rPr>
              <a:t>Wallenstein</a:t>
            </a:r>
            <a:r>
              <a:rPr lang="cs-CZ" sz="1400" dirty="0" smtClean="0">
                <a:solidFill>
                  <a:schemeClr val="tx2"/>
                </a:solidFill>
              </a:rPr>
              <a:t>%27s </a:t>
            </a:r>
            <a:r>
              <a:rPr lang="cs-CZ" sz="1400" dirty="0" err="1" smtClean="0">
                <a:solidFill>
                  <a:schemeClr val="tx2"/>
                </a:solidFill>
              </a:rPr>
              <a:t>alley.jpg</a:t>
            </a:r>
            <a:r>
              <a:rPr lang="cs-CZ" sz="1400" dirty="0" smtClean="0">
                <a:solidFill>
                  <a:schemeClr val="tx2"/>
                </a:solidFill>
              </a:rPr>
              <a:t>. In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: </a:t>
            </a:r>
            <a:r>
              <a:rPr lang="cs-CZ" sz="1400" dirty="0" err="1" smtClean="0">
                <a:solidFill>
                  <a:schemeClr val="tx2"/>
                </a:solidFill>
              </a:rPr>
              <a:t>the</a:t>
            </a:r>
            <a:r>
              <a:rPr lang="cs-CZ" sz="1400" dirty="0" smtClean="0">
                <a:solidFill>
                  <a:schemeClr val="tx2"/>
                </a:solidFill>
              </a:rPr>
              <a:t> free </a:t>
            </a:r>
            <a:r>
              <a:rPr lang="cs-CZ" sz="1400" dirty="0" err="1" smtClean="0">
                <a:solidFill>
                  <a:schemeClr val="tx2"/>
                </a:solidFill>
              </a:rPr>
              <a:t>encyclopedia</a:t>
            </a:r>
            <a:r>
              <a:rPr lang="cs-CZ" sz="1400" dirty="0" smtClean="0">
                <a:solidFill>
                  <a:schemeClr val="tx2"/>
                </a:solidFill>
              </a:rPr>
              <a:t> [online]. St. </a:t>
            </a:r>
            <a:r>
              <a:rPr lang="cs-CZ" sz="1400" dirty="0" err="1" smtClean="0">
                <a:solidFill>
                  <a:schemeClr val="tx2"/>
                </a:solidFill>
              </a:rPr>
              <a:t>Petersburg</a:t>
            </a:r>
            <a:r>
              <a:rPr lang="cs-CZ" sz="1400" dirty="0" smtClean="0">
                <a:solidFill>
                  <a:schemeClr val="tx2"/>
                </a:solidFill>
              </a:rPr>
              <a:t> (Florida) : </a:t>
            </a:r>
            <a:r>
              <a:rPr lang="cs-CZ" sz="1400" dirty="0" err="1" smtClean="0">
                <a:solidFill>
                  <a:schemeClr val="tx2"/>
                </a:solidFill>
              </a:rPr>
              <a:t>Wikipedia</a:t>
            </a:r>
            <a:r>
              <a:rPr lang="cs-CZ" sz="1400" dirty="0" smtClean="0">
                <a:solidFill>
                  <a:schemeClr val="tx2"/>
                </a:solidFill>
              </a:rPr>
              <a:t> </a:t>
            </a:r>
            <a:r>
              <a:rPr lang="cs-CZ" sz="1400" dirty="0" err="1" smtClean="0">
                <a:solidFill>
                  <a:schemeClr val="tx2"/>
                </a:solidFill>
              </a:rPr>
              <a:t>Foundation</a:t>
            </a:r>
            <a:r>
              <a:rPr lang="cs-CZ" sz="1400" dirty="0" smtClean="0">
                <a:solidFill>
                  <a:schemeClr val="tx2"/>
                </a:solidFill>
              </a:rPr>
              <a:t>, 17. 3. 2005, 09:55 Náhled verze z 17. 3. 2005, 09:55 [cit. 2011-11-10]. Dostupné z WWW: &lt;http://cs.wikipedia.org/wiki/Soubor:Czechia,_Jicin,_Wallenstein%27s_alley.jpg&gt;.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2"/>
                </a:solidFill>
              </a:rPr>
              <a:t>Dále: vlastní autorské dílo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415</TotalTime>
  <Words>2171</Words>
  <Application>Microsoft Office PowerPoint</Application>
  <PresentationFormat>Předvádění na obrazovce (4:3)</PresentationFormat>
  <Paragraphs>193</Paragraphs>
  <Slides>14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Bohatý</vt:lpstr>
      <vt:lpstr>Snímek 1</vt:lpstr>
      <vt:lpstr>Anotace</vt:lpstr>
      <vt:lpstr>Rostlinstvo  a  živočišstvo  ČR</vt:lpstr>
      <vt:lpstr>Rostlinstvo a živočišstvo ČR </vt:lpstr>
      <vt:lpstr>vegetační stupně v ČR</vt:lpstr>
      <vt:lpstr>vegetační stupně v ČR</vt:lpstr>
      <vt:lpstr>vegetační stupně v ČR</vt:lpstr>
      <vt:lpstr>vegetační stupně v ČR</vt:lpstr>
      <vt:lpstr>vegetační stupně v ČR</vt:lpstr>
      <vt:lpstr>lesy Čr</vt:lpstr>
      <vt:lpstr>Význam lesů</vt:lpstr>
      <vt:lpstr>citACE</vt:lpstr>
      <vt:lpstr>citACE</vt:lpstr>
      <vt:lpstr>citACE</vt:lpstr>
    </vt:vector>
  </TitlesOfParts>
  <Company>ZŠ Uh.Ostroh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Rostlinstvo a živočišstvo </dc:title>
  <dc:creator>Jana Pulcová</dc:creator>
  <cp:lastModifiedBy>ZŠ Uh.Ostroh</cp:lastModifiedBy>
  <cp:revision>54</cp:revision>
  <dcterms:created xsi:type="dcterms:W3CDTF">2011-11-08T06:18:53Z</dcterms:created>
  <dcterms:modified xsi:type="dcterms:W3CDTF">2011-12-19T09:36:51Z</dcterms:modified>
</cp:coreProperties>
</file>