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4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469941-2368-4ECC-B0CB-AA04FAB7E6F7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389F1A0-9B88-4EA7-977C-C44A0886697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484784"/>
            <a:ext cx="7851648" cy="1828800"/>
          </a:xfrm>
        </p:spPr>
        <p:txBody>
          <a:bodyPr>
            <a:normAutofit/>
          </a:bodyPr>
          <a:lstStyle/>
          <a:p>
            <a:r>
              <a:rPr lang="cs-CZ" sz="7200" dirty="0" smtClean="0"/>
              <a:t>Finanční gramotnost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861048"/>
            <a:ext cx="7854696" cy="17526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Úvěry</a:t>
            </a: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248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Mgr. Jan Kašpar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63813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ZŠ Hejnice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si otázku!!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636912"/>
            <a:ext cx="2808312" cy="576064"/>
          </a:xfrm>
          <a:solidFill>
            <a:schemeClr val="accent2">
              <a:lumMod val="75000"/>
            </a:schemeClr>
          </a:solidFill>
        </p:spPr>
        <p:txBody>
          <a:bodyPr>
            <a:normAutofit/>
          </a:bodyPr>
          <a:lstStyle/>
          <a:p>
            <a:pPr marL="514350" indent="-514350" algn="ctr">
              <a:buNone/>
            </a:pPr>
            <a:r>
              <a:rPr lang="cs-CZ" dirty="0" smtClean="0">
                <a:hlinkClick r:id="" action="ppaction://hlinkshowjump?jump=nextslide"/>
              </a:rPr>
              <a:t>Velmi lehká</a:t>
            </a:r>
          </a:p>
          <a:p>
            <a:pPr marL="514350" indent="-514350">
              <a:buFont typeface="+mj-lt"/>
              <a:buAutoNum type="arabicPeriod"/>
            </a:pPr>
            <a:endParaRPr lang="cs-CZ" dirty="0">
              <a:hlinkClick r:id="" action="ppaction://hlinkshowjump?jump=nextslide"/>
            </a:endParaRPr>
          </a:p>
        </p:txBody>
      </p:sp>
      <p:sp>
        <p:nvSpPr>
          <p:cNvPr id="11" name="Zástupný symbol pro obsah 2">
            <a:hlinkClick r:id="rId2" action="ppaction://hlinksldjump"/>
          </p:cNvPr>
          <p:cNvSpPr txBox="1">
            <a:spLocks/>
          </p:cNvSpPr>
          <p:nvPr/>
        </p:nvSpPr>
        <p:spPr>
          <a:xfrm>
            <a:off x="4499992" y="3573016"/>
            <a:ext cx="2808312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Lehká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>
            <a:hlinkClick r:id="rId3" action="ppaction://hlinksldjump"/>
          </p:cNvPr>
          <p:cNvSpPr txBox="1">
            <a:spLocks/>
          </p:cNvSpPr>
          <p:nvPr/>
        </p:nvSpPr>
        <p:spPr>
          <a:xfrm>
            <a:off x="971600" y="4797152"/>
            <a:ext cx="2808312" cy="576064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Mírně obtížná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obsah 2">
            <a:hlinkClick r:id="" action="ppaction://hlinkshowjump?jump=lastslide" highlightClick="1"/>
          </p:cNvPr>
          <p:cNvSpPr txBox="1">
            <a:spLocks/>
          </p:cNvSpPr>
          <p:nvPr/>
        </p:nvSpPr>
        <p:spPr>
          <a:xfrm>
            <a:off x="5004048" y="5517232"/>
            <a:ext cx="2808312" cy="576064"/>
          </a:xfrm>
          <a:prstGeom prst="rect">
            <a:avLst/>
          </a:prstGeom>
          <a:blipFill>
            <a:blip r:embed="rId5" cstate="print"/>
            <a:tile tx="0" ty="0" sx="100000" sy="100000" flip="none" algn="tl"/>
          </a:blipFill>
        </p:spPr>
        <p:txBody>
          <a:bodyPr vert="horz">
            <a:normAutofit/>
          </a:bodyPr>
          <a:lstStyle/>
          <a:p>
            <a:pPr marL="514350" marR="0" lvl="0" indent="-51435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Trochu těžší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+mj-lt"/>
              <a:buAutoNum type="arabicPeriod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836712"/>
            <a:ext cx="7851648" cy="218884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	Co je lepší:</a:t>
            </a:r>
            <a:br>
              <a:rPr lang="cs-CZ" sz="2800" dirty="0" smtClean="0"/>
            </a:br>
            <a:r>
              <a:rPr lang="cs-CZ" sz="2800" dirty="0" smtClean="0"/>
              <a:t>Úvěr 100.000,- s úrokem 10% zaplatit za 1 rok nebo za 2 roky?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2780928"/>
            <a:ext cx="7783016" cy="295232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s-CZ" sz="3800" dirty="0" smtClean="0"/>
              <a:t>Řešení:</a:t>
            </a:r>
          </a:p>
          <a:p>
            <a:pPr algn="l"/>
            <a:r>
              <a:rPr lang="cs-CZ" sz="4400" dirty="0" smtClean="0"/>
              <a:t>Za 1 rok: úrok 10% = navíc zaplatíme 10.000,-</a:t>
            </a:r>
          </a:p>
          <a:p>
            <a:pPr algn="l"/>
            <a:r>
              <a:rPr lang="cs-CZ" sz="4400" dirty="0" smtClean="0"/>
              <a:t>Za 2 roky: i když za 1.rok uhradíme pouze polovinu částky, úroky platíme z celé, tedy 10.000,-</a:t>
            </a:r>
          </a:p>
          <a:p>
            <a:pPr algn="l"/>
            <a:r>
              <a:rPr lang="cs-CZ" sz="4400" dirty="0" smtClean="0"/>
              <a:t>úroky platíme i druhý rok, tedy minimálně 5.000,-</a:t>
            </a:r>
          </a:p>
          <a:p>
            <a:pPr algn="l"/>
            <a:r>
              <a:rPr lang="cs-CZ" sz="4400" dirty="0" smtClean="0"/>
              <a:t>Takže čím kratší doba, tím méně zaplatíme navíc</a:t>
            </a:r>
          </a:p>
          <a:p>
            <a:pPr algn="l"/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Co přinese bance vyšší zisk? Půjčit na stejnou dobu 100.000 s úrokem 8% nebo 200.000 s úrokem 5%?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8431088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8% ze 100.000 = 8.000;</a:t>
            </a:r>
          </a:p>
          <a:p>
            <a:pPr algn="l"/>
            <a:r>
              <a:rPr lang="cs-CZ" dirty="0" smtClean="0"/>
              <a:t>5% ze 200.000 = 10.000, takže toto je pro banku výhodnější</a:t>
            </a:r>
          </a:p>
          <a:p>
            <a:pPr algn="l"/>
            <a:endParaRPr lang="cs-CZ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851648" cy="1828800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Je lepší mít na 1 rok půjčených 100.000 s úrokem 12% od jednoho věřitele nebo ode dvou po 50.000 </a:t>
            </a:r>
            <a:br>
              <a:rPr lang="cs-CZ" sz="2800" dirty="0" smtClean="0"/>
            </a:br>
            <a:r>
              <a:rPr lang="cs-CZ" sz="2800" dirty="0" smtClean="0"/>
              <a:t>s úrokem 13%?</a:t>
            </a:r>
            <a:br>
              <a:rPr lang="cs-CZ" sz="2800" dirty="0" smtClean="0"/>
            </a:br>
            <a:r>
              <a:rPr lang="cs-CZ" sz="2800" dirty="0" smtClean="0"/>
              <a:t>	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7056" y="3861048"/>
            <a:ext cx="8496944" cy="17526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Řešení:</a:t>
            </a:r>
          </a:p>
          <a:p>
            <a:pPr algn="l"/>
            <a:r>
              <a:rPr lang="cs-CZ" dirty="0" smtClean="0"/>
              <a:t>Celková částka je stejná, takže výhodnější je vždy nižší úrok</a:t>
            </a:r>
          </a:p>
          <a:p>
            <a:pPr algn="l"/>
            <a:endParaRPr lang="cs-CZ" dirty="0" smtClean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848872" cy="1008112"/>
          </a:xfrm>
        </p:spPr>
        <p:txBody>
          <a:bodyPr>
            <a:noAutofit/>
          </a:bodyPr>
          <a:lstStyle/>
          <a:p>
            <a:pPr algn="l">
              <a:tabLst>
                <a:tab pos="2330450" algn="l"/>
              </a:tabLst>
            </a:pPr>
            <a:r>
              <a:rPr lang="cs-CZ" sz="2800" dirty="0" smtClean="0"/>
              <a:t>Půjčíme-li si 80.000,- Kč s RPSN 18,4% a nebudeme-li  2roky splácet, na kolik Kč nám dluh naroste ?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3429000"/>
            <a:ext cx="8100392" cy="21846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7452320" y="6093296"/>
            <a:ext cx="1224136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67544" y="2708920"/>
            <a:ext cx="8676456" cy="3384376"/>
          </a:xfrm>
          <a:prstGeom prst="rect">
            <a:avLst/>
          </a:prstGeom>
        </p:spPr>
        <p:txBody>
          <a:bodyPr vert="horz" lIns="0" rIns="18288">
            <a:normAutofit fontScale="92500" lnSpcReduction="10000"/>
          </a:bodyPr>
          <a:lstStyle/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Řešení: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1.rok :  18,4% z 80 000 = 18,4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·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800 = 14 720,-. Nový základ pro 2.rok je 80 000 + 14 720 = 94 720,- Kč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2.rok: 18,4% z 94 720 =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18,4 </a:t>
            </a:r>
            <a:r>
              <a:rPr kumimoji="0" lang="cs-CZ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· 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947,2 = 17 428,5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dirty="0" smtClean="0"/>
              <a:t>Po 2. roce činí dluh 80 000 + 14 720 + 17 428,5 = </a:t>
            </a:r>
            <a:r>
              <a:rPr lang="cs-CZ" sz="2600" dirty="0" smtClean="0">
                <a:solidFill>
                  <a:srgbClr val="FFFF00"/>
                </a:solidFill>
              </a:rPr>
              <a:t>112 148,50</a:t>
            </a: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lang="cs-CZ" sz="2600" dirty="0" smtClean="0">
                <a:solidFill>
                  <a:srgbClr val="FFFF00"/>
                </a:solidFill>
              </a:rPr>
              <a:t>V tuto chvíli dlužíme navíc 32 148,50 Kč.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rgbClr val="FFFF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4572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</TotalTime>
  <Words>246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Finanční gramotnost</vt:lpstr>
      <vt:lpstr>Vyberte si otázku!!</vt:lpstr>
      <vt:lpstr> Co je lepší: Úvěr 100.000,- s úrokem 10% zaplatit za 1 rok nebo za 2 roky?  </vt:lpstr>
      <vt:lpstr>Co přinese bance vyšší zisk? Půjčit na stejnou dobu 100.000 s úrokem 8% nebo 200.000 s úrokem 5%? </vt:lpstr>
      <vt:lpstr>Je lepší mít na 1 rok půjčených 100.000 s úrokem 12% od jednoho věřitele nebo ode dvou po 50.000  s úrokem 13%?   </vt:lpstr>
      <vt:lpstr>Půjčíme-li si 80.000,- Kč s RPSN 18,4% a nebudeme-li  2roky splácet, na kolik Kč nám dluh naroste 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Honza</dc:creator>
  <cp:lastModifiedBy>Dum</cp:lastModifiedBy>
  <cp:revision>12</cp:revision>
  <dcterms:created xsi:type="dcterms:W3CDTF">2011-05-15T09:05:44Z</dcterms:created>
  <dcterms:modified xsi:type="dcterms:W3CDTF">2012-03-14T07:00:06Z</dcterms:modified>
</cp:coreProperties>
</file>