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77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71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55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721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372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496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521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564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509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185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1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B784F1-1940-457A-9E9B-0C7F33CF749A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7F731-AB63-4DBC-B1C3-51BF021FC1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710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781109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Sudé a liché číslo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VY_32_INOVACE_09_SUDÉ_A_LICHÉ_ČÍSLO_01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27. 9. 2012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Sudé číslo, liché číslo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8779327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Prezentace je určena žákům 3. ročníku základní školy v oblasti Matematika a její aplikace. Cílem je seznámení se s pojmy sudé a liché číslo. Žáci po teoretickém vymezení vyznačují sudá a lichá čísla.</a:t>
            </a:r>
          </a:p>
        </p:txBody>
      </p:sp>
    </p:spTree>
    <p:extLst>
      <p:ext uri="{BB962C8B-B14F-4D97-AF65-F5344CB8AC3E}">
        <p14:creationId xmlns:p14="http://schemas.microsoft.com/office/powerpoint/2010/main" val="249806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Sudé a liché číslo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348880"/>
            <a:ext cx="6912768" cy="76944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/>
              <a:t>Sudé číslo je číslo 2 a všechny jeho násobky.</a:t>
            </a:r>
          </a:p>
          <a:p>
            <a:r>
              <a:rPr lang="cs-CZ" sz="2200" dirty="0" smtClean="0"/>
              <a:t>0, 2, 4, 6, 8, 10, 12, 14, 16, 18, 20, …, 48, …, 54, …, 62, …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3933056"/>
            <a:ext cx="6912768" cy="769441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ysClr val="windowText" lastClr="000000"/>
                </a:solidFill>
              </a:rPr>
              <a:t>Lichá čísla jsou všechna ostatní čísla.</a:t>
            </a:r>
          </a:p>
          <a:p>
            <a:r>
              <a:rPr lang="cs-CZ" sz="2200" dirty="0" smtClean="0">
                <a:solidFill>
                  <a:sysClr val="windowText" lastClr="000000"/>
                </a:solidFill>
              </a:rPr>
              <a:t>1, 3, 5, 7, 9, 11, 13, 15, 17, 19, 21, 23, 25, …, 37, …, 45, …</a:t>
            </a:r>
            <a:endParaRPr lang="cs-CZ" sz="22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37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Vyznač všechna sudá čísla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9377821"/>
              </p:ext>
            </p:extLst>
          </p:nvPr>
        </p:nvGraphicFramePr>
        <p:xfrm>
          <a:off x="1547664" y="1916832"/>
          <a:ext cx="609600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0932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2645089"/>
              </p:ext>
            </p:extLst>
          </p:nvPr>
        </p:nvGraphicFramePr>
        <p:xfrm>
          <a:off x="1547664" y="1916832"/>
          <a:ext cx="609600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097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Klikni pouze na lichá čísla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3687775" y="4105849"/>
            <a:ext cx="936104" cy="936104"/>
            <a:chOff x="1979712" y="2636912"/>
            <a:chExt cx="936104" cy="936104"/>
          </a:xfrm>
        </p:grpSpPr>
        <p:sp>
          <p:nvSpPr>
            <p:cNvPr id="3" name="Ovál 2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11</a:t>
              </a:r>
              <a:endParaRPr lang="cs-CZ" sz="28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903965" y="5045960"/>
            <a:ext cx="936104" cy="936104"/>
            <a:chOff x="1979712" y="2636912"/>
            <a:chExt cx="936104" cy="936104"/>
          </a:xfrm>
        </p:grpSpPr>
        <p:sp>
          <p:nvSpPr>
            <p:cNvPr id="7" name="Ovál 6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22</a:t>
              </a:r>
              <a:endParaRPr lang="cs-CZ" sz="28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906863" y="5045960"/>
            <a:ext cx="936104" cy="936104"/>
            <a:chOff x="1979712" y="2636912"/>
            <a:chExt cx="936104" cy="936104"/>
          </a:xfrm>
        </p:grpSpPr>
        <p:sp>
          <p:nvSpPr>
            <p:cNvPr id="10" name="Ovál 9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/>
                <a:t>8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105548" y="5045960"/>
            <a:ext cx="936104" cy="936104"/>
            <a:chOff x="1979712" y="2636912"/>
            <a:chExt cx="936104" cy="936104"/>
          </a:xfrm>
        </p:grpSpPr>
        <p:sp>
          <p:nvSpPr>
            <p:cNvPr id="13" name="Ovál 12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>
              <a:hlinkClick r:id="rId3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91</a:t>
              </a:r>
              <a:endParaRPr lang="cs-CZ" sz="28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4391980" y="5045960"/>
            <a:ext cx="936104" cy="936104"/>
            <a:chOff x="1979712" y="2636912"/>
            <a:chExt cx="936104" cy="936104"/>
          </a:xfrm>
        </p:grpSpPr>
        <p:sp>
          <p:nvSpPr>
            <p:cNvPr id="22" name="Ovál 21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>
              <a:hlinkClick r:id="rId3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43</a:t>
              </a:r>
              <a:endParaRPr lang="cs-CZ" sz="28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650091" y="5045960"/>
            <a:ext cx="936104" cy="936104"/>
            <a:chOff x="1979712" y="2636912"/>
            <a:chExt cx="936104" cy="936104"/>
          </a:xfrm>
        </p:grpSpPr>
        <p:sp>
          <p:nvSpPr>
            <p:cNvPr id="25" name="Ovál 24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10</a:t>
              </a:r>
              <a:endParaRPr lang="cs-CZ" sz="28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255893" y="4105849"/>
            <a:ext cx="936104" cy="936104"/>
            <a:chOff x="1979712" y="2636912"/>
            <a:chExt cx="936104" cy="936104"/>
          </a:xfrm>
        </p:grpSpPr>
        <p:sp>
          <p:nvSpPr>
            <p:cNvPr id="28" name="Ovál 27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>
              <a:hlinkClick r:id="rId3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75</a:t>
              </a:r>
              <a:endParaRPr lang="cs-CZ" sz="28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111977" y="3173752"/>
            <a:ext cx="936104" cy="936104"/>
            <a:chOff x="1979712" y="2636912"/>
            <a:chExt cx="936104" cy="936104"/>
          </a:xfrm>
        </p:grpSpPr>
        <p:sp>
          <p:nvSpPr>
            <p:cNvPr id="31" name="Ovál 30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64</a:t>
              </a:r>
              <a:endParaRPr lang="cs-CZ" sz="28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992763" y="4109856"/>
            <a:ext cx="936104" cy="936104"/>
            <a:chOff x="1979712" y="2636912"/>
            <a:chExt cx="936104" cy="936104"/>
          </a:xfrm>
        </p:grpSpPr>
        <p:sp>
          <p:nvSpPr>
            <p:cNvPr id="34" name="Ovál 33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14</a:t>
              </a:r>
              <a:endParaRPr lang="cs-CZ" sz="2800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346332" y="3173752"/>
            <a:ext cx="936104" cy="936104"/>
            <a:chOff x="1979712" y="2636912"/>
            <a:chExt cx="936104" cy="936104"/>
          </a:xfrm>
        </p:grpSpPr>
        <p:sp>
          <p:nvSpPr>
            <p:cNvPr id="37" name="Ovál 36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>
              <a:hlinkClick r:id="rId3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25</a:t>
              </a:r>
              <a:endParaRPr lang="cs-CZ" sz="2800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483768" y="4105849"/>
            <a:ext cx="936104" cy="936104"/>
            <a:chOff x="1979712" y="2636912"/>
            <a:chExt cx="936104" cy="936104"/>
          </a:xfrm>
        </p:grpSpPr>
        <p:sp>
          <p:nvSpPr>
            <p:cNvPr id="40" name="Ovál 39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</a:t>
              </a:r>
              <a:endParaRPr lang="cs-CZ" sz="2800" dirty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650091" y="3173752"/>
            <a:ext cx="936104" cy="936104"/>
            <a:chOff x="1979712" y="2636912"/>
            <a:chExt cx="936104" cy="936104"/>
          </a:xfrm>
        </p:grpSpPr>
        <p:sp>
          <p:nvSpPr>
            <p:cNvPr id="43" name="Ovál 42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38</a:t>
              </a:r>
              <a:endParaRPr lang="cs-CZ" sz="2800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687775" y="2237648"/>
            <a:ext cx="936104" cy="936104"/>
            <a:chOff x="1979712" y="2636912"/>
            <a:chExt cx="936104" cy="936104"/>
          </a:xfrm>
        </p:grpSpPr>
        <p:sp>
          <p:nvSpPr>
            <p:cNvPr id="46" name="Ovál 45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52</a:t>
              </a:r>
              <a:endParaRPr lang="cs-CZ" sz="2800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4992763" y="2237648"/>
            <a:ext cx="936104" cy="936104"/>
            <a:chOff x="1979712" y="2636912"/>
            <a:chExt cx="936104" cy="936104"/>
          </a:xfrm>
        </p:grpSpPr>
        <p:sp>
          <p:nvSpPr>
            <p:cNvPr id="49" name="Ovál 48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>
              <a:hlinkClick r:id="rId3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81</a:t>
              </a:r>
              <a:endParaRPr lang="cs-CZ" sz="2800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4346332" y="1507986"/>
            <a:ext cx="936104" cy="936104"/>
            <a:chOff x="1979712" y="2636912"/>
            <a:chExt cx="936104" cy="936104"/>
          </a:xfrm>
        </p:grpSpPr>
        <p:sp>
          <p:nvSpPr>
            <p:cNvPr id="52" name="Ovál 51"/>
            <p:cNvSpPr/>
            <p:nvPr/>
          </p:nvSpPr>
          <p:spPr>
            <a:xfrm>
              <a:off x="1979712" y="2636912"/>
              <a:ext cx="936104" cy="936104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>
              <a:hlinkClick r:id="rId2" action="ppaction://hlinksldjump"/>
            </p:cNvPr>
            <p:cNvSpPr txBox="1"/>
            <p:nvPr/>
          </p:nvSpPr>
          <p:spPr>
            <a:xfrm>
              <a:off x="2159732" y="2843354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18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243344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2161239" y="2540803"/>
            <a:ext cx="4608512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SPRÁVNĚ</a:t>
            </a:r>
            <a:endParaRPr lang="cs-CZ" sz="7200" dirty="0"/>
          </a:p>
        </p:txBody>
      </p:sp>
      <p:sp>
        <p:nvSpPr>
          <p:cNvPr id="4" name="Šipka nahoru 3"/>
          <p:cNvSpPr/>
          <p:nvPr/>
        </p:nvSpPr>
        <p:spPr>
          <a:xfrm>
            <a:off x="2917323" y="3787082"/>
            <a:ext cx="3096344" cy="230621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5445224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JDI ZPĚT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90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 </a:t>
            </a:r>
            <a:endParaRPr lang="cs-CZ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979712" y="2636912"/>
            <a:ext cx="525658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ŠPATNĚ!</a:t>
            </a:r>
            <a:endParaRPr lang="cs-CZ" sz="7200" dirty="0"/>
          </a:p>
        </p:txBody>
      </p:sp>
      <p:sp>
        <p:nvSpPr>
          <p:cNvPr id="4" name="Šipka nahoru 3"/>
          <p:cNvSpPr/>
          <p:nvPr/>
        </p:nvSpPr>
        <p:spPr>
          <a:xfrm>
            <a:off x="3059832" y="3909249"/>
            <a:ext cx="3096344" cy="230621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31940" y="566637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JDI ZPĚT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38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407</Words>
  <Application>Microsoft Office PowerPoint</Application>
  <PresentationFormat>Předvádění na obrazovce (4:3)</PresentationFormat>
  <Paragraphs>250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Sudé a liché číslo</vt:lpstr>
      <vt:lpstr>Vyznač všechna sudá čísla</vt:lpstr>
      <vt:lpstr>Správné řešení</vt:lpstr>
      <vt:lpstr>Klikni pouze na lichá čísla</vt:lpstr>
      <vt:lpstr>Výsledek</vt:lpstr>
      <vt:lpstr>Výsledek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Zbyněk Jícha</cp:lastModifiedBy>
  <cp:revision>12</cp:revision>
  <dcterms:created xsi:type="dcterms:W3CDTF">2013-03-26T18:06:13Z</dcterms:created>
  <dcterms:modified xsi:type="dcterms:W3CDTF">2013-05-06T12:42:56Z</dcterms:modified>
</cp:coreProperties>
</file>