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5" r:id="rId2"/>
    <p:sldId id="266" r:id="rId3"/>
    <p:sldId id="256" r:id="rId4"/>
    <p:sldId id="257" r:id="rId5"/>
    <p:sldId id="258" r:id="rId6"/>
    <p:sldId id="259" r:id="rId7"/>
    <p:sldId id="261" r:id="rId8"/>
    <p:sldId id="260" r:id="rId9"/>
    <p:sldId id="264" r:id="rId10"/>
    <p:sldId id="269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vertBarState="maximized">
    <p:restoredLeft sz="34587" autoAdjust="0"/>
    <p:restoredTop sz="94653" autoAdjust="0"/>
  </p:normalViewPr>
  <p:slideViewPr>
    <p:cSldViewPr>
      <p:cViewPr varScale="1">
        <p:scale>
          <a:sx n="111" d="100"/>
          <a:sy n="111" d="100"/>
        </p:scale>
        <p:origin x="-161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548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/>
              </a:solidFill>
            </a:rPr>
            <a:t>NÁZEV:</a:t>
          </a:r>
          <a:r>
            <a:rPr lang="cs-CZ" sz="2000" baseline="0" dirty="0" smtClean="0">
              <a:solidFill>
                <a:schemeClr val="tx2"/>
              </a:solidFill>
            </a:rPr>
            <a:t> VY_32_INOVACE_12_Z_06</a:t>
          </a:r>
          <a:endParaRPr lang="cs-CZ" sz="2000" dirty="0">
            <a:solidFill>
              <a:schemeClr val="tx2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baseline="0" dirty="0" smtClean="0">
              <a:solidFill>
                <a:schemeClr val="tx2"/>
              </a:solidFill>
            </a:rPr>
            <a:t>NÁZEV ŠKOLY:</a:t>
          </a:r>
          <a:r>
            <a:rPr lang="cs-CZ" sz="1000" dirty="0" smtClean="0">
              <a:solidFill>
                <a:schemeClr val="tx2"/>
              </a:solidFill>
            </a:rPr>
            <a:t>Základní škola, Uherský Ostroh, okres Uherské Hradiště, příspěvková organizace</a:t>
          </a:r>
          <a:endParaRPr lang="cs-CZ" sz="1000" baseline="0" dirty="0">
            <a:solidFill>
              <a:schemeClr val="tx2"/>
            </a:solidFill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/>
              </a:solidFill>
            </a:rPr>
            <a:t>AUTOR: Mgr. Jana </a:t>
          </a:r>
          <a:r>
            <a:rPr lang="cs-CZ" sz="2000" dirty="0" err="1" smtClean="0">
              <a:solidFill>
                <a:schemeClr val="tx2"/>
              </a:solidFill>
            </a:rPr>
            <a:t>Pulcová</a:t>
          </a:r>
          <a:endParaRPr lang="cs-CZ" sz="2000" dirty="0">
            <a:solidFill>
              <a:schemeClr val="tx2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/>
              </a:solidFill>
            </a:rPr>
            <a:t>TEMA</a:t>
          </a:r>
          <a:r>
            <a:rPr lang="cs-CZ" sz="2000" smtClean="0">
              <a:solidFill>
                <a:schemeClr val="tx2"/>
              </a:solidFill>
            </a:rPr>
            <a:t>: </a:t>
          </a:r>
          <a:r>
            <a:rPr lang="cs-CZ" sz="2000" smtClean="0">
              <a:solidFill>
                <a:schemeClr val="tx2"/>
              </a:solidFill>
            </a:rPr>
            <a:t>Z – 9.A - Ochrana </a:t>
          </a:r>
          <a:r>
            <a:rPr lang="cs-CZ" sz="2000" dirty="0" smtClean="0">
              <a:solidFill>
                <a:schemeClr val="tx2"/>
              </a:solidFill>
            </a:rPr>
            <a:t>přírody ČR</a:t>
          </a:r>
          <a:endParaRPr lang="cs-CZ" sz="2000" dirty="0">
            <a:solidFill>
              <a:schemeClr val="tx2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/>
              </a:solidFill>
            </a:rPr>
            <a:t>ČÍSLO PROJEKTU: CZ.1.07/1.4.00/21.1616  </a:t>
          </a:r>
          <a:endParaRPr lang="cs-CZ" sz="2000" dirty="0">
            <a:solidFill>
              <a:schemeClr val="tx2"/>
            </a:solidFill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9459736-1DC2-4106-B8B6-D6D6F63E2E9B}" type="presOf" srcId="{D1B46980-6531-4606-95E6-44980827E919}" destId="{2BE915AB-18AA-4053-B92C-3BFC9ED204BB}" srcOrd="1" destOrd="0" presId="urn:microsoft.com/office/officeart/2005/8/layout/target3"/>
    <dgm:cxn modelId="{F881984F-DBB8-4E3F-98B3-B9B4A55122E9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AFE061B-D185-44E0-9EDC-0B164FF421B3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29DBD58-B6BF-44D7-A4A9-921F7FAB27EE}" type="presOf" srcId="{D8197B8C-B260-4A16-BDF4-0947B075E274}" destId="{25B08C86-7E15-44DC-BE7F-FFB55DD49D12}" srcOrd="0" destOrd="0" presId="urn:microsoft.com/office/officeart/2005/8/layout/target3"/>
    <dgm:cxn modelId="{6E696D04-ED54-4721-93FC-2F20C11233CD}" type="presOf" srcId="{D1B46980-6531-4606-95E6-44980827E919}" destId="{6140AFEC-043D-4C43-A2F9-D0F5331DF3A3}" srcOrd="0" destOrd="0" presId="urn:microsoft.com/office/officeart/2005/8/layout/target3"/>
    <dgm:cxn modelId="{19E09252-23AB-4664-8D74-DDD2AF058B87}" type="presOf" srcId="{757F3AB3-0718-4624-B441-E567A8F0AB56}" destId="{333A1088-737F-45CB-B68E-254E46348037}" srcOrd="0" destOrd="0" presId="urn:microsoft.com/office/officeart/2005/8/layout/target3"/>
    <dgm:cxn modelId="{CE3C7099-7FA9-49DA-B123-C7EA2E0B3C75}" type="presOf" srcId="{4C35D32F-0EAB-4CD7-82EE-45574DC2A586}" destId="{8BEBB6EC-1DAA-4CAC-8A25-BC0FCBD5DBD5}" srcOrd="0" destOrd="0" presId="urn:microsoft.com/office/officeart/2005/8/layout/target3"/>
    <dgm:cxn modelId="{F656E107-450E-40F8-8BCD-21B382611D6B}" type="presOf" srcId="{B651F6E3-6281-48DB-9319-2AEAFDAE7572}" destId="{6BB5E863-4638-4E1D-BFDE-399D028AC4ED}" srcOrd="1" destOrd="0" presId="urn:microsoft.com/office/officeart/2005/8/layout/target3"/>
    <dgm:cxn modelId="{142AD2DB-199D-455B-9327-B532AA00954C}" type="presOf" srcId="{D1D4F407-5343-4D3F-B5B9-D407B03CAEB4}" destId="{AED2198E-93D5-4001-81B4-73124B309672}" srcOrd="1" destOrd="0" presId="urn:microsoft.com/office/officeart/2005/8/layout/target3"/>
    <dgm:cxn modelId="{AE01B58E-50A5-4F74-80EE-97FA6A464906}" type="presOf" srcId="{D8197B8C-B260-4A16-BDF4-0947B075E274}" destId="{5A5FFA88-C948-4069-8E93-59FA12366E83}" srcOrd="1" destOrd="0" presId="urn:microsoft.com/office/officeart/2005/8/layout/target3"/>
    <dgm:cxn modelId="{96B1839B-7245-4117-AF9A-6F38D61F1DB2}" type="presOf" srcId="{B651F6E3-6281-48DB-9319-2AEAFDAE7572}" destId="{619D679B-A015-4ECF-8348-D1034C574F40}" srcOrd="0" destOrd="0" presId="urn:microsoft.com/office/officeart/2005/8/layout/target3"/>
    <dgm:cxn modelId="{3CC3A3FE-C298-435F-8474-F9CCB7CBDF16}" type="presParOf" srcId="{333A1088-737F-45CB-B68E-254E46348037}" destId="{F5ABB229-8D3B-4694-996A-96F23CF14429}" srcOrd="0" destOrd="0" presId="urn:microsoft.com/office/officeart/2005/8/layout/target3"/>
    <dgm:cxn modelId="{D011C84A-1FF7-410D-AF46-999871A85B0B}" type="presParOf" srcId="{333A1088-737F-45CB-B68E-254E46348037}" destId="{F41139FD-01EE-4571-8B17-4FB00FC51163}" srcOrd="1" destOrd="0" presId="urn:microsoft.com/office/officeart/2005/8/layout/target3"/>
    <dgm:cxn modelId="{42AB27E2-70FB-4350-9E58-EBD391D3FCD8}" type="presParOf" srcId="{333A1088-737F-45CB-B68E-254E46348037}" destId="{D005CE8C-CC26-4C3E-AC11-E15060ECD759}" srcOrd="2" destOrd="0" presId="urn:microsoft.com/office/officeart/2005/8/layout/target3"/>
    <dgm:cxn modelId="{43D62A08-8114-4D30-8EB5-BC0AD218882F}" type="presParOf" srcId="{333A1088-737F-45CB-B68E-254E46348037}" destId="{2C702D82-9B77-49B7-9568-BB8EB47C3372}" srcOrd="3" destOrd="0" presId="urn:microsoft.com/office/officeart/2005/8/layout/target3"/>
    <dgm:cxn modelId="{47318645-9033-442A-9576-050795CD9F48}" type="presParOf" srcId="{333A1088-737F-45CB-B68E-254E46348037}" destId="{A52A0455-90FF-4808-ABD0-F02540D31D5A}" srcOrd="4" destOrd="0" presId="urn:microsoft.com/office/officeart/2005/8/layout/target3"/>
    <dgm:cxn modelId="{73443D54-1264-4A0D-B95B-2AE3E0FEA345}" type="presParOf" srcId="{333A1088-737F-45CB-B68E-254E46348037}" destId="{6140AFEC-043D-4C43-A2F9-D0F5331DF3A3}" srcOrd="5" destOrd="0" presId="urn:microsoft.com/office/officeart/2005/8/layout/target3"/>
    <dgm:cxn modelId="{1F28F0FC-0895-40F8-AA38-BD5779017765}" type="presParOf" srcId="{333A1088-737F-45CB-B68E-254E46348037}" destId="{9358AC05-5D7D-4327-9F80-1AD486AEA664}" srcOrd="6" destOrd="0" presId="urn:microsoft.com/office/officeart/2005/8/layout/target3"/>
    <dgm:cxn modelId="{AE6D2790-C8F4-47B4-BC80-8FF44FCE242C}" type="presParOf" srcId="{333A1088-737F-45CB-B68E-254E46348037}" destId="{313FC574-E1CD-4FB4-B054-0B805CE0447D}" srcOrd="7" destOrd="0" presId="urn:microsoft.com/office/officeart/2005/8/layout/target3"/>
    <dgm:cxn modelId="{876EAEC1-5CBE-45E5-9050-225EC248718C}" type="presParOf" srcId="{333A1088-737F-45CB-B68E-254E46348037}" destId="{619D679B-A015-4ECF-8348-D1034C574F40}" srcOrd="8" destOrd="0" presId="urn:microsoft.com/office/officeart/2005/8/layout/target3"/>
    <dgm:cxn modelId="{02FE0C29-649E-4AE8-98E5-1357039D5483}" type="presParOf" srcId="{333A1088-737F-45CB-B68E-254E46348037}" destId="{322283A8-4A27-4CDA-BAE3-F381106A9174}" srcOrd="9" destOrd="0" presId="urn:microsoft.com/office/officeart/2005/8/layout/target3"/>
    <dgm:cxn modelId="{25600653-1BD0-4BD2-88F2-5E72C44C0E1D}" type="presParOf" srcId="{333A1088-737F-45CB-B68E-254E46348037}" destId="{FFC9F71D-1B4F-4AD9-A4A6-86ADEFC8AF5C}" srcOrd="10" destOrd="0" presId="urn:microsoft.com/office/officeart/2005/8/layout/target3"/>
    <dgm:cxn modelId="{369635A5-3791-4976-9FC7-D58EAAF93CEA}" type="presParOf" srcId="{333A1088-737F-45CB-B68E-254E46348037}" destId="{25B08C86-7E15-44DC-BE7F-FFB55DD49D12}" srcOrd="11" destOrd="0" presId="urn:microsoft.com/office/officeart/2005/8/layout/target3"/>
    <dgm:cxn modelId="{34C25321-7E54-4487-BF58-E69E39A25159}" type="presParOf" srcId="{333A1088-737F-45CB-B68E-254E46348037}" destId="{76644BE8-9D7C-4C09-B250-3D10AF48CBB7}" srcOrd="12" destOrd="0" presId="urn:microsoft.com/office/officeart/2005/8/layout/target3"/>
    <dgm:cxn modelId="{DF3F38F6-443E-4B0F-B787-6931CE3843D3}" type="presParOf" srcId="{333A1088-737F-45CB-B68E-254E46348037}" destId="{EE85B701-7295-41C0-BA7A-34D3756A2AE6}" srcOrd="13" destOrd="0" presId="urn:microsoft.com/office/officeart/2005/8/layout/target3"/>
    <dgm:cxn modelId="{F3D9D0CF-7AB4-4F26-8554-D66B629FF148}" type="presParOf" srcId="{333A1088-737F-45CB-B68E-254E46348037}" destId="{8BEBB6EC-1DAA-4CAC-8A25-BC0FCBD5DBD5}" srcOrd="14" destOrd="0" presId="urn:microsoft.com/office/officeart/2005/8/layout/target3"/>
    <dgm:cxn modelId="{67B5639E-7FE0-49B2-89B0-08BE683C2096}" type="presParOf" srcId="{333A1088-737F-45CB-B68E-254E46348037}" destId="{AED2198E-93D5-4001-81B4-73124B309672}" srcOrd="15" destOrd="0" presId="urn:microsoft.com/office/officeart/2005/8/layout/target3"/>
    <dgm:cxn modelId="{1281AFDE-FB85-49C6-AFE1-85533589721A}" type="presParOf" srcId="{333A1088-737F-45CB-B68E-254E46348037}" destId="{2BE915AB-18AA-4053-B92C-3BFC9ED204BB}" srcOrd="16" destOrd="0" presId="urn:microsoft.com/office/officeart/2005/8/layout/target3"/>
    <dgm:cxn modelId="{796A8080-5D1C-40D7-B5C4-E8F01D2389CC}" type="presParOf" srcId="{333A1088-737F-45CB-B68E-254E46348037}" destId="{6BB5E863-4638-4E1D-BFDE-399D028AC4ED}" srcOrd="17" destOrd="0" presId="urn:microsoft.com/office/officeart/2005/8/layout/target3"/>
    <dgm:cxn modelId="{6B22EF9C-104E-4AD0-A8F4-817108325BF3}" type="presParOf" srcId="{333A1088-737F-45CB-B68E-254E46348037}" destId="{5A5FFA88-C948-4069-8E93-59FA12366E83}" srcOrd="18" destOrd="0" presId="urn:microsoft.com/office/officeart/2005/8/layout/target3"/>
    <dgm:cxn modelId="{9EB4B86B-91C2-475B-A8EE-2F0C26F580D8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134B6C-A73D-455F-853E-DCC6654C07EF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48C087-1C3D-402A-94C7-74A40422E3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866480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8132E67-41D6-4935-9A56-E56F652CA20B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9FFA04-A2C0-42A6-A924-3C02E56856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48C087-1C3D-402A-94C7-74A40422E3D8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48C087-1C3D-402A-94C7-74A40422E3D8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48C087-1C3D-402A-94C7-74A40422E3D8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48C087-1C3D-402A-94C7-74A40422E3D8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48C087-1C3D-402A-94C7-74A40422E3D8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48C087-1C3D-402A-94C7-74A40422E3D8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48C087-1C3D-402A-94C7-74A40422E3D8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48C087-1C3D-402A-94C7-74A40422E3D8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9FFA04-A2C0-42A6-A924-3C02E56856B9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9FFA04-A2C0-42A6-A924-3C02E56856B9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14A6F64-278B-488D-AF28-7E214E488174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7D91ECD-C306-4CD4-9155-45C940D7C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14A6F64-278B-488D-AF28-7E214E488174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7D91ECD-C306-4CD4-9155-45C940D7C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14A6F64-278B-488D-AF28-7E214E488174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27D91ECD-C306-4CD4-9155-45C940D7C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14A6F64-278B-488D-AF28-7E214E488174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7D91ECD-C306-4CD4-9155-45C940D7C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14A6F64-278B-488D-AF28-7E214E488174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7D91ECD-C306-4CD4-9155-45C940D7C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14A6F64-278B-488D-AF28-7E214E488174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7D91ECD-C306-4CD4-9155-45C940D7C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14A6F64-278B-488D-AF28-7E214E488174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7D91ECD-C306-4CD4-9155-45C940D7C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14A6F64-278B-488D-AF28-7E214E488174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7D91ECD-C306-4CD4-9155-45C940D7C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14A6F64-278B-488D-AF28-7E214E488174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7D91ECD-C306-4CD4-9155-45C940D7C8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14A6F64-278B-488D-AF28-7E214E488174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7D91ECD-C306-4CD4-9155-45C940D7C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D14A6F64-278B-488D-AF28-7E214E488174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7D91ECD-C306-4CD4-9155-45C940D7C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D14A6F64-278B-488D-AF28-7E214E488174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7D91ECD-C306-4CD4-9155-45C940D7C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123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85860"/>
            <a:ext cx="7704856" cy="5169876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Tento digitální učební materiál je určený pro výklad učiva ZEMĚPISU 9. ročníku.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Je vytvořen v programu Microsoft PowerPoint.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Obsahuje základní přehled učiva o ochraně přírody v České republice, národních parcích, chráněných krajinných oblastech atd..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Po prezentaci umí žáci vyjmenovat naše čtyři národní parky, některé chráněné krajinné oblasti, také ostatní rozdělení. 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Jako doplňující pomůcka k této prezentaci byla využita nástěnná mapa České republiky, na které žáci vyhledávali jednotlivé oblasti.  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ctr"/>
          <a:lstStyle/>
          <a:p>
            <a:pPr algn="ctr"/>
            <a:r>
              <a:rPr lang="cs-CZ" dirty="0" smtClean="0"/>
              <a:t>Ochrana přírody ČR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anchor="ctr"/>
          <a:lstStyle/>
          <a:p>
            <a:pPr algn="ctr"/>
            <a:r>
              <a:rPr lang="cs-CZ" dirty="0" smtClean="0">
                <a:solidFill>
                  <a:schemeClr val="accent4"/>
                </a:solidFill>
              </a:rPr>
              <a:t>Zeměpis pro 9. ročník</a:t>
            </a:r>
            <a:endParaRPr lang="cs-CZ" dirty="0">
              <a:solidFill>
                <a:schemeClr val="accent4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08630"/>
          </a:xfrm>
        </p:spPr>
        <p:txBody>
          <a:bodyPr/>
          <a:lstStyle/>
          <a:p>
            <a:r>
              <a:rPr lang="cs-CZ" dirty="0" smtClean="0"/>
              <a:t>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142984"/>
            <a:ext cx="7858180" cy="531275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založení prvních rezervací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v 1. polovině 19. století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na panství </a:t>
            </a:r>
            <a:r>
              <a:rPr lang="cs-CZ" dirty="0" err="1" smtClean="0">
                <a:solidFill>
                  <a:schemeClr val="accent4"/>
                </a:solidFill>
              </a:rPr>
              <a:t>Bukwoyů</a:t>
            </a:r>
            <a:r>
              <a:rPr lang="cs-CZ" dirty="0" smtClean="0">
                <a:solidFill>
                  <a:schemeClr val="accent4"/>
                </a:solidFill>
              </a:rPr>
              <a:t> a </a:t>
            </a:r>
            <a:r>
              <a:rPr lang="cs-CZ" dirty="0" err="1" smtClean="0">
                <a:solidFill>
                  <a:schemeClr val="accent4"/>
                </a:solidFill>
              </a:rPr>
              <a:t>Schwarzenberků</a:t>
            </a: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např.: 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ŽOFÍNSKÝ PRALES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HOJNÁ VODA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BOUBÍNSKÝ PRALES</a:t>
            </a: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založení prvního národního parku</a:t>
            </a: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KRKONOŠSKÝ NÁRODNÍ PARK</a:t>
            </a:r>
            <a:endParaRPr lang="cs-CZ" dirty="0" smtClean="0">
              <a:solidFill>
                <a:schemeClr val="accent4"/>
              </a:solidFill>
            </a:endParaRPr>
          </a:p>
          <a:p>
            <a:pPr lvl="1">
              <a:buNone/>
            </a:pPr>
            <a:endParaRPr lang="cs-CZ" dirty="0" smtClean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60648"/>
            <a:ext cx="2000250" cy="300037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292205" y="3356992"/>
            <a:ext cx="14401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tx2"/>
                </a:solidFill>
              </a:rPr>
              <a:t>Žofínský prales</a:t>
            </a:r>
            <a:endParaRPr lang="cs-CZ" sz="1400" dirty="0">
              <a:solidFill>
                <a:schemeClr val="tx2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5999" y="4149080"/>
            <a:ext cx="2770125" cy="185094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031579" y="5992544"/>
            <a:ext cx="151216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tx2"/>
                </a:solidFill>
              </a:rPr>
              <a:t>Boubínský prales</a:t>
            </a:r>
            <a:endParaRPr lang="cs-CZ" sz="1400" dirty="0">
              <a:solidFill>
                <a:schemeClr val="tx2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291854"/>
            <a:ext cx="2011573" cy="150868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191084" y="5784584"/>
            <a:ext cx="19488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tx2"/>
                </a:solidFill>
              </a:rPr>
              <a:t>Krkonošský národní park</a:t>
            </a:r>
            <a:endParaRPr lang="cs-CZ" sz="1400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6000"/>
                            </p:stCondLst>
                            <p:childTnLst>
                              <p:par>
                                <p:cTn id="3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0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0"/>
                            </p:stCondLst>
                            <p:childTnLst>
                              <p:par>
                                <p:cTn id="5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4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08630"/>
          </a:xfrm>
        </p:spPr>
        <p:txBody>
          <a:bodyPr/>
          <a:lstStyle/>
          <a:p>
            <a:r>
              <a:rPr lang="cs-CZ" dirty="0" smtClean="0"/>
              <a:t>zákony na ochranu přírody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357298"/>
            <a:ext cx="7553356" cy="528641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Zákon o ochraně přírody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založen 1956 po 2. světové válce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už neplatí</a:t>
            </a:r>
          </a:p>
          <a:p>
            <a:pPr lvl="1">
              <a:buFont typeface="Wingdings" pitchFamily="2" charset="2"/>
              <a:buChar char="Ø"/>
            </a:pPr>
            <a:endParaRPr lang="cs-CZ" dirty="0">
              <a:solidFill>
                <a:schemeClr val="accent4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Zákon o ochraně přírody a krajiny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vznikl r. </a:t>
            </a:r>
            <a:r>
              <a:rPr lang="cs-CZ" dirty="0">
                <a:solidFill>
                  <a:schemeClr val="accent4"/>
                </a:solidFill>
              </a:rPr>
              <a:t>1992 (zákon č. 114/1992 </a:t>
            </a:r>
            <a:r>
              <a:rPr lang="cs-CZ" dirty="0" smtClean="0">
                <a:solidFill>
                  <a:schemeClr val="accent4"/>
                </a:solidFill>
              </a:rPr>
              <a:t>Sb.)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platí dodnes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vyhlašuje Česká národní rada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vymezuje 2 typy ochrany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obecnou ochranu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zvláštní ochranu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715008" y="610136"/>
            <a:ext cx="2357454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0" dirty="0" smtClean="0">
                <a:solidFill>
                  <a:schemeClr val="tx2"/>
                </a:solidFill>
              </a:rPr>
              <a:t>§</a:t>
            </a:r>
            <a:endParaRPr lang="cs-CZ" sz="40000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4000"/>
                            </p:stCondLst>
                            <p:childTnLst>
                              <p:par>
                                <p:cTn id="3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6000"/>
                            </p:stCondLst>
                            <p:childTnLst>
                              <p:par>
                                <p:cTn id="3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8000"/>
                            </p:stCondLst>
                            <p:childTnLst>
                              <p:par>
                                <p:cTn id="4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0"/>
                            </p:stCondLst>
                            <p:childTnLst>
                              <p:par>
                                <p:cTn id="4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2000"/>
                            </p:stCondLst>
                            <p:childTnLst>
                              <p:par>
                                <p:cTn id="4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08630"/>
          </a:xfrm>
        </p:spPr>
        <p:txBody>
          <a:bodyPr/>
          <a:lstStyle/>
          <a:p>
            <a:r>
              <a:rPr lang="cs-CZ" dirty="0" smtClean="0"/>
              <a:t>obecná ochrana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071546"/>
            <a:ext cx="7553356" cy="557216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2"/>
                </a:solidFill>
              </a:rPr>
              <a:t>ochrana přírody jako celku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>
                <a:solidFill>
                  <a:schemeClr val="tx2"/>
                </a:solidFill>
              </a:rPr>
              <a:t>o</a:t>
            </a:r>
            <a:r>
              <a:rPr lang="cs-CZ" sz="2800" dirty="0" smtClean="0">
                <a:solidFill>
                  <a:schemeClr val="tx2"/>
                </a:solidFill>
              </a:rPr>
              <a:t>chrana</a:t>
            </a:r>
            <a:r>
              <a:rPr lang="cs-CZ" dirty="0" smtClean="0">
                <a:solidFill>
                  <a:schemeClr val="tx2"/>
                </a:solidFill>
              </a:rPr>
              <a:t>: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4"/>
                </a:solidFill>
              </a:rPr>
              <a:t>prvků ekologické stability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snaží se, aby se žádný prvek nedostal do výhody/nevýhody</a:t>
            </a:r>
          </a:p>
          <a:p>
            <a:pPr lvl="2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4"/>
                </a:solidFill>
              </a:rPr>
              <a:t>významných krajinných prvků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lesy, nivní louky, jeskyně, jezera…</a:t>
            </a:r>
          </a:p>
          <a:p>
            <a:pPr lvl="2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4"/>
                </a:solidFill>
              </a:rPr>
              <a:t>živých organismů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rostlin nebo živočichů</a:t>
            </a:r>
          </a:p>
          <a:p>
            <a:pPr lvl="2">
              <a:buFont typeface="Wingdings" pitchFamily="2" charset="2"/>
              <a:buChar char="Ø"/>
            </a:pPr>
            <a:endParaRPr lang="cs-CZ" dirty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4"/>
                </a:solidFill>
              </a:rPr>
              <a:t>paleontologických nálezů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0710" y="188640"/>
            <a:ext cx="2872660" cy="216024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660936" y="2236147"/>
            <a:ext cx="18722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tx2"/>
                </a:solidFill>
              </a:rPr>
              <a:t>Chýnovská jeskyně</a:t>
            </a:r>
            <a:endParaRPr lang="cs-CZ" sz="1400" dirty="0">
              <a:solidFill>
                <a:schemeClr val="tx2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068960"/>
            <a:ext cx="2095500" cy="140017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868144" y="4315246"/>
            <a:ext cx="202121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tx2"/>
                </a:solidFill>
              </a:rPr>
              <a:t>Starokladrubský bělouš</a:t>
            </a:r>
            <a:endParaRPr lang="cs-CZ" sz="1400" dirty="0">
              <a:solidFill>
                <a:schemeClr val="tx2"/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8154" y="4941168"/>
            <a:ext cx="2902823" cy="108012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660936" y="5903699"/>
            <a:ext cx="18722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tx2"/>
                </a:solidFill>
              </a:rPr>
              <a:t>Pstruh duhový</a:t>
            </a:r>
            <a:endParaRPr lang="cs-CZ" sz="1400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000"/>
                            </p:stCondLst>
                            <p:childTnLst>
                              <p:par>
                                <p:cTn id="3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0"/>
                            </p:stCondLst>
                            <p:childTnLst>
                              <p:par>
                                <p:cTn id="3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4000"/>
                            </p:stCondLst>
                            <p:childTnLst>
                              <p:par>
                                <p:cTn id="5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6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08630"/>
          </a:xfrm>
        </p:spPr>
        <p:txBody>
          <a:bodyPr/>
          <a:lstStyle/>
          <a:p>
            <a:r>
              <a:rPr lang="cs-CZ" dirty="0" smtClean="0"/>
              <a:t>zvláštní ochrana přírody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071546"/>
            <a:ext cx="7553356" cy="5572164"/>
          </a:xfrm>
        </p:spPr>
        <p:txBody>
          <a:bodyPr>
            <a:normAutofit fontScale="77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tx2"/>
                </a:solidFill>
              </a:rPr>
              <a:t>ochrana vymezeného území nebo organismu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tx2"/>
                </a:solidFill>
              </a:rPr>
              <a:t>vyhláška stanovuje stupeň ohrožení druhů:</a:t>
            </a:r>
          </a:p>
          <a:p>
            <a:pPr lvl="1">
              <a:buFont typeface="Wingdings" pitchFamily="2" charset="2"/>
              <a:buChar char="Ø"/>
            </a:pPr>
            <a:r>
              <a:rPr lang="cs-CZ" sz="2100" b="1" dirty="0" smtClean="0">
                <a:solidFill>
                  <a:schemeClr val="accent4"/>
                </a:solidFill>
              </a:rPr>
              <a:t>KRITICKY OHROŽENÝ DRUH</a:t>
            </a:r>
          </a:p>
          <a:p>
            <a:pPr lvl="1">
              <a:buFont typeface="Wingdings" pitchFamily="2" charset="2"/>
              <a:buChar char="Ø"/>
            </a:pPr>
            <a:r>
              <a:rPr lang="cs-CZ" sz="2100" b="1" dirty="0" smtClean="0">
                <a:solidFill>
                  <a:schemeClr val="accent4"/>
                </a:solidFill>
              </a:rPr>
              <a:t>SILNĚ OHROŽENÝ DRUH</a:t>
            </a:r>
          </a:p>
          <a:p>
            <a:pPr lvl="1">
              <a:buFont typeface="Wingdings" pitchFamily="2" charset="2"/>
              <a:buChar char="Ø"/>
            </a:pPr>
            <a:r>
              <a:rPr lang="cs-CZ" sz="2100" b="1" dirty="0" smtClean="0">
                <a:solidFill>
                  <a:schemeClr val="accent4"/>
                </a:solidFill>
              </a:rPr>
              <a:t>OHROŽENÝ DRUH</a:t>
            </a:r>
          </a:p>
          <a:p>
            <a:pPr lvl="1">
              <a:buNone/>
            </a:pPr>
            <a:endParaRPr lang="cs-CZ" sz="2100" b="1" dirty="0" smtClean="0">
              <a:solidFill>
                <a:schemeClr val="accent4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tx2"/>
                </a:solidFill>
              </a:rPr>
              <a:t>dělí na 6 kategorií</a:t>
            </a: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4"/>
                </a:solidFill>
              </a:rPr>
              <a:t>NÁRODNÍ PARK (NP</a:t>
            </a:r>
            <a:r>
              <a:rPr lang="cs-CZ" sz="2400" b="1" dirty="0" smtClean="0">
                <a:solidFill>
                  <a:schemeClr val="accent4"/>
                </a:solidFill>
              </a:rPr>
              <a:t>)</a:t>
            </a:r>
          </a:p>
          <a:p>
            <a:pPr lvl="2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4"/>
                </a:solidFill>
              </a:rPr>
              <a:t>KRKONOŠSKÝ NÁRODNÍ PARK</a:t>
            </a:r>
          </a:p>
          <a:p>
            <a:pPr lvl="2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4"/>
                </a:solidFill>
              </a:rPr>
              <a:t>NP ŠUMAVA</a:t>
            </a:r>
          </a:p>
          <a:p>
            <a:pPr lvl="2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4"/>
                </a:solidFill>
              </a:rPr>
              <a:t>NP PODYJÍ</a:t>
            </a:r>
          </a:p>
          <a:p>
            <a:pPr lvl="2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4"/>
                </a:solidFill>
              </a:rPr>
              <a:t>NP ČESKÉ ŠVÝCARSKO</a:t>
            </a:r>
          </a:p>
          <a:p>
            <a:pPr lvl="2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4"/>
                </a:solidFill>
              </a:rPr>
              <a:t>CHRÁNĚNÁ KRAJINNÁ OBLAST (CHKO)</a:t>
            </a:r>
          </a:p>
          <a:p>
            <a:pPr lvl="2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4"/>
                </a:solidFill>
              </a:rPr>
              <a:t>BESKYDY</a:t>
            </a:r>
          </a:p>
          <a:p>
            <a:pPr lvl="2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4"/>
                </a:solidFill>
              </a:rPr>
              <a:t>BÍLÉ KARPATY</a:t>
            </a:r>
          </a:p>
          <a:p>
            <a:pPr lvl="2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4"/>
                </a:solidFill>
              </a:rPr>
              <a:t>ČESKÉ STŘEDOHOŘÍ</a:t>
            </a:r>
          </a:p>
          <a:p>
            <a:pPr lvl="2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4"/>
                </a:solidFill>
              </a:rPr>
              <a:t>JESENÍKY</a:t>
            </a:r>
          </a:p>
          <a:p>
            <a:pPr lvl="2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4"/>
                </a:solidFill>
              </a:rPr>
              <a:t>MORAVSKÝ KRAS</a:t>
            </a:r>
          </a:p>
          <a:p>
            <a:pPr>
              <a:buNone/>
            </a:pPr>
            <a:endParaRPr lang="cs-CZ" dirty="0" smtClean="0">
              <a:solidFill>
                <a:schemeClr val="accent4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857884" y="6357958"/>
            <a:ext cx="17145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1400" dirty="0">
              <a:solidFill>
                <a:schemeClr val="tx2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5008" y="1643050"/>
            <a:ext cx="2234581" cy="164307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14250" y="3286123"/>
            <a:ext cx="2286774" cy="15272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715008" y="4786322"/>
            <a:ext cx="2327132" cy="11430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cxnSp>
        <p:nvCxnSpPr>
          <p:cNvPr id="9" name="Přímá spojovací šipka 8"/>
          <p:cNvCxnSpPr/>
          <p:nvPr/>
        </p:nvCxnSpPr>
        <p:spPr>
          <a:xfrm flipV="1">
            <a:off x="4143372" y="3071810"/>
            <a:ext cx="1643074" cy="4643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2214546" y="3857628"/>
            <a:ext cx="357190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2714612" y="4143380"/>
            <a:ext cx="3143272" cy="78581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71868" y="5199023"/>
            <a:ext cx="2214578" cy="165897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cxnSp>
        <p:nvCxnSpPr>
          <p:cNvPr id="27" name="Přímá spojovací šipka 26"/>
          <p:cNvCxnSpPr/>
          <p:nvPr/>
        </p:nvCxnSpPr>
        <p:spPr>
          <a:xfrm>
            <a:off x="3143240" y="5857892"/>
            <a:ext cx="57150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6000"/>
                            </p:stCondLst>
                            <p:childTnLst>
                              <p:par>
                                <p:cTn id="4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8000"/>
                            </p:stCondLst>
                            <p:childTnLst>
                              <p:par>
                                <p:cTn id="5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6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0000"/>
                            </p:stCondLst>
                            <p:childTnLst>
                              <p:par>
                                <p:cTn id="5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3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2000"/>
                            </p:stCondLst>
                            <p:childTnLst>
                              <p:par>
                                <p:cTn id="6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7" dur="2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0" dur="2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3" dur="2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6" dur="2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9" dur="20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2" dur="20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8" presetClass="entr" presetSubtype="16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8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14000"/>
                            </p:stCondLst>
                            <p:childTnLst>
                              <p:par>
                                <p:cTn id="8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2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08630"/>
          </a:xfrm>
        </p:spPr>
        <p:txBody>
          <a:bodyPr/>
          <a:lstStyle/>
          <a:p>
            <a:r>
              <a:rPr lang="cs-CZ" dirty="0"/>
              <a:t>zvláštní ochrana přírody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142984"/>
            <a:ext cx="7786742" cy="5572164"/>
          </a:xfrm>
        </p:spPr>
        <p:txBody>
          <a:bodyPr>
            <a:normAutofit fontScale="92500" lnSpcReduction="20000"/>
          </a:bodyPr>
          <a:lstStyle/>
          <a:p>
            <a:pPr lvl="1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4"/>
                </a:solidFill>
              </a:rPr>
              <a:t>NÁRODNÍ PŘÍRODNÍ REZERVACE</a:t>
            </a:r>
          </a:p>
          <a:p>
            <a:pPr lvl="2">
              <a:buFont typeface="Wingdings" pitchFamily="2" charset="2"/>
              <a:buChar char="Ø"/>
            </a:pPr>
            <a:r>
              <a:rPr lang="cs-CZ" sz="2100" b="1" dirty="0" smtClean="0">
                <a:solidFill>
                  <a:schemeClr val="accent4"/>
                </a:solidFill>
              </a:rPr>
              <a:t>ochrana maloplošných území</a:t>
            </a:r>
          </a:p>
          <a:p>
            <a:pPr lvl="2">
              <a:buFont typeface="Wingdings" pitchFamily="2" charset="2"/>
              <a:buChar char="Ø"/>
            </a:pPr>
            <a:r>
              <a:rPr lang="cs-CZ" sz="2100" b="1" dirty="0" smtClean="0">
                <a:solidFill>
                  <a:schemeClr val="accent4"/>
                </a:solidFill>
              </a:rPr>
              <a:t>mezinárodní nebo národní měřítko</a:t>
            </a:r>
          </a:p>
          <a:p>
            <a:pPr lvl="2">
              <a:buFont typeface="Wingdings" pitchFamily="2" charset="2"/>
              <a:buChar char="Ø"/>
            </a:pPr>
            <a:r>
              <a:rPr lang="cs-CZ" sz="2100" b="1" dirty="0" smtClean="0">
                <a:solidFill>
                  <a:schemeClr val="accent4"/>
                </a:solidFill>
              </a:rPr>
              <a:t>114 území v ČR</a:t>
            </a:r>
          </a:p>
          <a:p>
            <a:pPr lvl="2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4"/>
                </a:solidFill>
              </a:rPr>
              <a:t>NÁRODNÍ PŘÍRODNÍ PAMÁTKA</a:t>
            </a:r>
          </a:p>
          <a:p>
            <a:pPr lvl="2">
              <a:buFont typeface="Wingdings" pitchFamily="2" charset="2"/>
              <a:buChar char="Ø"/>
            </a:pPr>
            <a:r>
              <a:rPr lang="cs-CZ" sz="2100" b="1" dirty="0" smtClean="0">
                <a:solidFill>
                  <a:schemeClr val="accent4"/>
                </a:solidFill>
              </a:rPr>
              <a:t>území menší rozlohy zřízené pro ochranu přírodních objektů</a:t>
            </a:r>
          </a:p>
          <a:p>
            <a:pPr lvl="2">
              <a:buFont typeface="Wingdings" pitchFamily="2" charset="2"/>
              <a:buChar char="Ø"/>
            </a:pPr>
            <a:r>
              <a:rPr lang="cs-CZ" sz="2100" b="1" dirty="0" smtClean="0">
                <a:solidFill>
                  <a:schemeClr val="accent4"/>
                </a:solidFill>
              </a:rPr>
              <a:t>mezinárodní nebo národní měřítko </a:t>
            </a:r>
          </a:p>
          <a:p>
            <a:pPr lvl="2">
              <a:buFont typeface="Wingdings" pitchFamily="2" charset="2"/>
              <a:buChar char="Ø"/>
            </a:pPr>
            <a:r>
              <a:rPr lang="cs-CZ" sz="2100" b="1" dirty="0" smtClean="0">
                <a:solidFill>
                  <a:schemeClr val="accent4"/>
                </a:solidFill>
              </a:rPr>
              <a:t>107 území v ČR</a:t>
            </a:r>
          </a:p>
          <a:p>
            <a:pPr marL="530352" lvl="2" indent="0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4"/>
                </a:solidFill>
              </a:rPr>
              <a:t>PŘÍRODNÍ REZERVACE</a:t>
            </a:r>
          </a:p>
          <a:p>
            <a:pPr lvl="2">
              <a:buFont typeface="Wingdings" pitchFamily="2" charset="2"/>
              <a:buChar char="Ø"/>
            </a:pPr>
            <a:r>
              <a:rPr lang="cs-CZ" sz="2100" b="1" dirty="0" smtClean="0">
                <a:solidFill>
                  <a:schemeClr val="accent4"/>
                </a:solidFill>
              </a:rPr>
              <a:t>ochrana maloplošných území </a:t>
            </a:r>
          </a:p>
          <a:p>
            <a:pPr lvl="2">
              <a:buFont typeface="Wingdings" pitchFamily="2" charset="2"/>
              <a:buChar char="Ø"/>
            </a:pPr>
            <a:r>
              <a:rPr lang="cs-CZ" sz="2100" b="1" dirty="0" smtClean="0">
                <a:solidFill>
                  <a:schemeClr val="accent4"/>
                </a:solidFill>
              </a:rPr>
              <a:t>má regionální měřítko</a:t>
            </a:r>
          </a:p>
          <a:p>
            <a:pPr lvl="2">
              <a:buFont typeface="Wingdings" pitchFamily="2" charset="2"/>
              <a:buChar char="Ø"/>
            </a:pPr>
            <a:r>
              <a:rPr lang="cs-CZ" sz="2100" b="1" dirty="0" smtClean="0">
                <a:solidFill>
                  <a:schemeClr val="accent4"/>
                </a:solidFill>
              </a:rPr>
              <a:t>798 území v ČR</a:t>
            </a:r>
          </a:p>
          <a:p>
            <a:pPr lvl="2">
              <a:buFont typeface="Wingdings" pitchFamily="2" charset="2"/>
              <a:buChar char="Ø"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PŘÍRODNÍ PAMÁTKA</a:t>
            </a:r>
          </a:p>
          <a:p>
            <a:pPr lvl="2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měřítko regionální</a:t>
            </a:r>
          </a:p>
          <a:p>
            <a:pPr lvl="2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4"/>
                </a:solidFill>
              </a:rPr>
              <a:t>1206 PP v ČR</a:t>
            </a:r>
            <a:endParaRPr lang="cs-CZ" dirty="0" smtClean="0">
              <a:solidFill>
                <a:schemeClr val="accent4"/>
              </a:solidFill>
            </a:endParaRP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86380" y="785794"/>
            <a:ext cx="2524116" cy="189308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ovéPole 4"/>
          <p:cNvSpPr txBox="1"/>
          <p:nvPr/>
        </p:nvSpPr>
        <p:spPr>
          <a:xfrm>
            <a:off x="5357818" y="2571744"/>
            <a:ext cx="235745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tx2"/>
                </a:solidFill>
              </a:rPr>
              <a:t>Adršpašsko-teplické skály</a:t>
            </a:r>
            <a:endParaRPr lang="cs-CZ" sz="1400" dirty="0">
              <a:solidFill>
                <a:schemeClr val="tx2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0694" y="3071810"/>
            <a:ext cx="2286016" cy="17145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ovéPole 6"/>
          <p:cNvSpPr txBox="1"/>
          <p:nvPr/>
        </p:nvSpPr>
        <p:spPr>
          <a:xfrm>
            <a:off x="5357818" y="4643446"/>
            <a:ext cx="257176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tx2"/>
                </a:solidFill>
              </a:rPr>
              <a:t>Babiččino údolí</a:t>
            </a:r>
            <a:endParaRPr lang="cs-CZ" sz="1400" dirty="0">
              <a:solidFill>
                <a:schemeClr val="tx2"/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0694" y="4929198"/>
            <a:ext cx="2357454" cy="17680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TextovéPole 8"/>
          <p:cNvSpPr txBox="1"/>
          <p:nvPr/>
        </p:nvSpPr>
        <p:spPr>
          <a:xfrm>
            <a:off x="5786446" y="6550223"/>
            <a:ext cx="178595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tx2"/>
                </a:solidFill>
              </a:rPr>
              <a:t>Kanada</a:t>
            </a:r>
            <a:endParaRPr lang="cs-CZ" sz="1400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8000"/>
                            </p:stCondLst>
                            <p:childTnLst>
                              <p:par>
                                <p:cTn id="4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4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000"/>
                            </p:stCondLst>
                            <p:childTnLst>
                              <p:par>
                                <p:cTn id="4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4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0" dur="2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2000"/>
                            </p:stCondLst>
                            <p:childTnLst>
                              <p:par>
                                <p:cTn id="6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4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4000"/>
                            </p:stCondLst>
                            <p:childTnLst>
                              <p:par>
                                <p:cTn id="6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1" dur="2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4" dur="2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7" dur="20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08630"/>
          </a:xfrm>
        </p:spPr>
        <p:txBody>
          <a:bodyPr/>
          <a:lstStyle/>
          <a:p>
            <a:r>
              <a:rPr lang="cs-CZ" dirty="0" smtClean="0"/>
              <a:t>CHRÁNĚNÁ ÚZEMÍ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142984"/>
            <a:ext cx="7786742" cy="5572164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pokrývají 15% plochy státu (11882 km</a:t>
            </a:r>
            <a:r>
              <a:rPr lang="cs-CZ" baseline="30000" dirty="0" smtClean="0">
                <a:solidFill>
                  <a:schemeClr val="tx2"/>
                </a:solidFill>
              </a:rPr>
              <a:t>2</a:t>
            </a:r>
            <a:r>
              <a:rPr lang="cs-CZ" dirty="0" smtClean="0">
                <a:solidFill>
                  <a:schemeClr val="tx2"/>
                </a:solidFill>
              </a:rPr>
              <a:t>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ČR je na předních místech Evropy v ochraně</a:t>
            </a:r>
            <a:endParaRPr lang="cs-CZ" dirty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Krkonošský NP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rozloha 385 km</a:t>
            </a:r>
            <a:r>
              <a:rPr lang="cs-CZ" baseline="30000" dirty="0" smtClean="0">
                <a:solidFill>
                  <a:schemeClr val="accent4"/>
                </a:solidFill>
              </a:rPr>
              <a:t>2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založen 1963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od 1992 je biosférickou rezervací UNESCO</a:t>
            </a:r>
            <a:r>
              <a:rPr lang="cs-CZ" baseline="30000" dirty="0" smtClean="0">
                <a:solidFill>
                  <a:schemeClr val="accent4"/>
                </a:solidFill>
              </a:rPr>
              <a:t>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NP Šumava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největší v ČR – 685 </a:t>
            </a:r>
            <a:r>
              <a:rPr lang="cs-CZ" dirty="0">
                <a:solidFill>
                  <a:schemeClr val="accent4"/>
                </a:solidFill>
              </a:rPr>
              <a:t>km</a:t>
            </a:r>
            <a:r>
              <a:rPr lang="cs-CZ" baseline="30000" dirty="0">
                <a:solidFill>
                  <a:schemeClr val="accent4"/>
                </a:solidFill>
              </a:rPr>
              <a:t>2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založen 1991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také biosférická rezervace UNESCO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NP Podyjí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nejmenší v ČR – 34 km</a:t>
            </a:r>
            <a:r>
              <a:rPr lang="cs-CZ" baseline="30000" dirty="0" smtClean="0">
                <a:solidFill>
                  <a:schemeClr val="accent4"/>
                </a:solidFill>
              </a:rPr>
              <a:t>2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založen 1991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NP České Švýcarsko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nejmladší NP – založen 1999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rozloha 75 </a:t>
            </a:r>
            <a:r>
              <a:rPr lang="cs-CZ" dirty="0">
                <a:solidFill>
                  <a:schemeClr val="accent4"/>
                </a:solidFill>
              </a:rPr>
              <a:t>km</a:t>
            </a:r>
            <a:r>
              <a:rPr lang="cs-CZ" baseline="30000" dirty="0">
                <a:solidFill>
                  <a:schemeClr val="accent4"/>
                </a:solidFill>
              </a:rPr>
              <a:t>2</a:t>
            </a:r>
          </a:p>
          <a:p>
            <a:pPr lvl="1">
              <a:buFont typeface="Wingdings" pitchFamily="2" charset="2"/>
              <a:buChar char="Ø"/>
            </a:pPr>
            <a:endParaRPr lang="cs-CZ" dirty="0">
              <a:solidFill>
                <a:schemeClr val="tx2"/>
              </a:solidFill>
            </a:endParaRPr>
          </a:p>
          <a:p>
            <a:pPr lvl="1">
              <a:buFont typeface="Wingdings" pitchFamily="2" charset="2"/>
              <a:buChar char="Ø"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740979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000"/>
                            </p:stCondLst>
                            <p:childTnLst>
                              <p:par>
                                <p:cTn id="3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0"/>
                            </p:stCondLst>
                            <p:childTnLst>
                              <p:par>
                                <p:cTn id="4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000"/>
                            </p:stCondLst>
                            <p:childTnLst>
                              <p:par>
                                <p:cTn id="5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5" dur="2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8" dur="2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1" dur="2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08630"/>
          </a:xfrm>
        </p:spPr>
        <p:txBody>
          <a:bodyPr/>
          <a:lstStyle/>
          <a:p>
            <a:r>
              <a:rPr lang="cs-CZ" dirty="0" smtClean="0"/>
              <a:t>CHRÁNĚNÁ ÚZEMÍ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142984"/>
            <a:ext cx="7786742" cy="5572164"/>
          </a:xfrm>
        </p:spPr>
        <p:txBody>
          <a:bodyPr>
            <a:normAutofit/>
          </a:bodyPr>
          <a:lstStyle/>
          <a:p>
            <a:pPr lvl="1">
              <a:buFont typeface="Wingdings" pitchFamily="2" charset="2"/>
              <a:buChar char="Ø"/>
            </a:pPr>
            <a:endParaRPr lang="cs-CZ" dirty="0">
              <a:solidFill>
                <a:schemeClr val="tx2"/>
              </a:solidFill>
            </a:endParaRPr>
          </a:p>
          <a:p>
            <a:pPr lvl="1">
              <a:buFont typeface="Wingdings" pitchFamily="2" charset="2"/>
              <a:buChar char="Ø"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 bwMode="auto">
          <a:xfrm>
            <a:off x="0" y="1071546"/>
            <a:ext cx="8143900" cy="526763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="" xmlns:p14="http://schemas.microsoft.com/office/powerpoint/2010/main" val="1740979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239000" cy="597154"/>
          </a:xfrm>
        </p:spPr>
        <p:txBody>
          <a:bodyPr>
            <a:normAutofit/>
          </a:bodyPr>
          <a:lstStyle/>
          <a:p>
            <a:r>
              <a:rPr lang="cs-CZ" dirty="0" err="1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785794"/>
            <a:ext cx="7821512" cy="5929354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2"/>
                </a:solidFill>
              </a:rPr>
              <a:t>Soubor:%C5%</a:t>
            </a:r>
            <a:r>
              <a:rPr lang="cs-CZ" sz="1400" dirty="0" err="1" smtClean="0">
                <a:solidFill>
                  <a:schemeClr val="tx2"/>
                </a:solidFill>
              </a:rPr>
              <a:t>BDof</a:t>
            </a:r>
            <a:r>
              <a:rPr lang="cs-CZ" sz="1400" dirty="0" smtClean="0">
                <a:solidFill>
                  <a:schemeClr val="tx2"/>
                </a:solidFill>
              </a:rPr>
              <a:t>%C3%</a:t>
            </a:r>
            <a:r>
              <a:rPr lang="cs-CZ" sz="1400" dirty="0" err="1" smtClean="0">
                <a:solidFill>
                  <a:schemeClr val="tx2"/>
                </a:solidFill>
              </a:rPr>
              <a:t>ADnsk</a:t>
            </a:r>
            <a:r>
              <a:rPr lang="cs-CZ" sz="1400" dirty="0" smtClean="0">
                <a:solidFill>
                  <a:schemeClr val="tx2"/>
                </a:solidFill>
              </a:rPr>
              <a:t>%C3%BD prales 1.jpg. In </a:t>
            </a:r>
            <a:r>
              <a:rPr lang="cs-CZ" sz="1400" dirty="0" err="1" smtClean="0">
                <a:solidFill>
                  <a:schemeClr val="tx2"/>
                </a:solidFill>
              </a:rPr>
              <a:t>Wikipedia</a:t>
            </a:r>
            <a:r>
              <a:rPr lang="cs-CZ" sz="1400" dirty="0" smtClean="0">
                <a:solidFill>
                  <a:schemeClr val="tx2"/>
                </a:solidFill>
              </a:rPr>
              <a:t> : </a:t>
            </a:r>
            <a:r>
              <a:rPr lang="cs-CZ" sz="1400" dirty="0" err="1" smtClean="0">
                <a:solidFill>
                  <a:schemeClr val="tx2"/>
                </a:solidFill>
              </a:rPr>
              <a:t>the</a:t>
            </a:r>
            <a:r>
              <a:rPr lang="cs-CZ" sz="1400" dirty="0" smtClean="0">
                <a:solidFill>
                  <a:schemeClr val="tx2"/>
                </a:solidFill>
              </a:rPr>
              <a:t> free </a:t>
            </a:r>
            <a:r>
              <a:rPr lang="cs-CZ" sz="1400" dirty="0" err="1" smtClean="0">
                <a:solidFill>
                  <a:schemeClr val="tx2"/>
                </a:solidFill>
              </a:rPr>
              <a:t>encyclopedia</a:t>
            </a:r>
            <a:r>
              <a:rPr lang="cs-CZ" sz="1400" dirty="0" smtClean="0">
                <a:solidFill>
                  <a:schemeClr val="tx2"/>
                </a:solidFill>
              </a:rPr>
              <a:t> [online]. St. </a:t>
            </a:r>
            <a:r>
              <a:rPr lang="cs-CZ" sz="1400" dirty="0" err="1" smtClean="0">
                <a:solidFill>
                  <a:schemeClr val="tx2"/>
                </a:solidFill>
              </a:rPr>
              <a:t>Petersburg</a:t>
            </a:r>
            <a:r>
              <a:rPr lang="cs-CZ" sz="1400" dirty="0" smtClean="0">
                <a:solidFill>
                  <a:schemeClr val="tx2"/>
                </a:solidFill>
              </a:rPr>
              <a:t> (Florida) : </a:t>
            </a:r>
            <a:r>
              <a:rPr lang="cs-CZ" sz="1400" dirty="0" err="1" smtClean="0">
                <a:solidFill>
                  <a:schemeClr val="tx2"/>
                </a:solidFill>
              </a:rPr>
              <a:t>Wikipedia</a:t>
            </a:r>
            <a:r>
              <a:rPr lang="cs-CZ" sz="1400" dirty="0" smtClean="0">
                <a:solidFill>
                  <a:schemeClr val="tx2"/>
                </a:solidFill>
              </a:rPr>
              <a:t> </a:t>
            </a:r>
            <a:r>
              <a:rPr lang="cs-CZ" sz="1400" dirty="0" err="1" smtClean="0">
                <a:solidFill>
                  <a:schemeClr val="tx2"/>
                </a:solidFill>
              </a:rPr>
              <a:t>Foundation</a:t>
            </a:r>
            <a:r>
              <a:rPr lang="cs-CZ" sz="1400" dirty="0" smtClean="0">
                <a:solidFill>
                  <a:schemeClr val="tx2"/>
                </a:solidFill>
              </a:rPr>
              <a:t>, 6. 10. 2008, 20:14 Náhled verze z 6. 10. 2008, 20:14 [cit. 2011-11-20]. Dostupné z WWW: &lt;http://cs.wikipedia.org/wiki/Soubor:%C5%BDof%C3%ADnsk%C3%BD_prales_1.jpg&gt;.</a:t>
            </a:r>
          </a:p>
          <a:p>
            <a:pP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2"/>
                </a:solidFill>
              </a:rPr>
              <a:t>Soubor:</a:t>
            </a:r>
            <a:r>
              <a:rPr lang="cs-CZ" sz="1400" dirty="0" err="1" smtClean="0">
                <a:solidFill>
                  <a:schemeClr val="tx2"/>
                </a:solidFill>
              </a:rPr>
              <a:t>Boubinsky</a:t>
            </a:r>
            <a:r>
              <a:rPr lang="cs-CZ" sz="1400" dirty="0" smtClean="0">
                <a:solidFill>
                  <a:schemeClr val="tx2"/>
                </a:solidFill>
              </a:rPr>
              <a:t> prales </a:t>
            </a:r>
            <a:r>
              <a:rPr lang="cs-CZ" sz="1400" dirty="0" err="1" smtClean="0">
                <a:solidFill>
                  <a:schemeClr val="tx2"/>
                </a:solidFill>
              </a:rPr>
              <a:t>during</a:t>
            </a:r>
            <a:r>
              <a:rPr lang="cs-CZ" sz="1400" dirty="0" smtClean="0">
                <a:solidFill>
                  <a:schemeClr val="tx2"/>
                </a:solidFill>
              </a:rPr>
              <a:t> NS </a:t>
            </a:r>
            <a:r>
              <a:rPr lang="cs-CZ" sz="1400" dirty="0" err="1" smtClean="0">
                <a:solidFill>
                  <a:schemeClr val="tx2"/>
                </a:solidFill>
              </a:rPr>
              <a:t>Boubinsky</a:t>
            </a:r>
            <a:r>
              <a:rPr lang="cs-CZ" sz="1400" dirty="0" smtClean="0">
                <a:solidFill>
                  <a:schemeClr val="tx2"/>
                </a:solidFill>
              </a:rPr>
              <a:t> prales in </a:t>
            </a:r>
            <a:r>
              <a:rPr lang="cs-CZ" sz="1400" dirty="0" err="1" smtClean="0">
                <a:solidFill>
                  <a:schemeClr val="tx2"/>
                </a:solidFill>
              </a:rPr>
              <a:t>summer</a:t>
            </a:r>
            <a:r>
              <a:rPr lang="cs-CZ" sz="1400" dirty="0" smtClean="0">
                <a:solidFill>
                  <a:schemeClr val="tx2"/>
                </a:solidFill>
              </a:rPr>
              <a:t> 2011 %2819%29.JPG. In </a:t>
            </a:r>
            <a:r>
              <a:rPr lang="cs-CZ" sz="1400" dirty="0" err="1" smtClean="0">
                <a:solidFill>
                  <a:schemeClr val="tx2"/>
                </a:solidFill>
              </a:rPr>
              <a:t>Wikipedia</a:t>
            </a:r>
            <a:r>
              <a:rPr lang="cs-CZ" sz="1400" dirty="0" smtClean="0">
                <a:solidFill>
                  <a:schemeClr val="tx2"/>
                </a:solidFill>
              </a:rPr>
              <a:t> : </a:t>
            </a:r>
            <a:r>
              <a:rPr lang="cs-CZ" sz="1400" dirty="0" err="1" smtClean="0">
                <a:solidFill>
                  <a:schemeClr val="tx2"/>
                </a:solidFill>
              </a:rPr>
              <a:t>the</a:t>
            </a:r>
            <a:r>
              <a:rPr lang="cs-CZ" sz="1400" dirty="0" smtClean="0">
                <a:solidFill>
                  <a:schemeClr val="tx2"/>
                </a:solidFill>
              </a:rPr>
              <a:t> free </a:t>
            </a:r>
            <a:r>
              <a:rPr lang="cs-CZ" sz="1400" dirty="0" err="1" smtClean="0">
                <a:solidFill>
                  <a:schemeClr val="tx2"/>
                </a:solidFill>
              </a:rPr>
              <a:t>encyclopedia</a:t>
            </a:r>
            <a:r>
              <a:rPr lang="cs-CZ" sz="1400" dirty="0" smtClean="0">
                <a:solidFill>
                  <a:schemeClr val="tx2"/>
                </a:solidFill>
              </a:rPr>
              <a:t> [online]. St. </a:t>
            </a:r>
            <a:r>
              <a:rPr lang="cs-CZ" sz="1400" dirty="0" err="1" smtClean="0">
                <a:solidFill>
                  <a:schemeClr val="tx2"/>
                </a:solidFill>
              </a:rPr>
              <a:t>Petersburg</a:t>
            </a:r>
            <a:r>
              <a:rPr lang="cs-CZ" sz="1400" dirty="0" smtClean="0">
                <a:solidFill>
                  <a:schemeClr val="tx2"/>
                </a:solidFill>
              </a:rPr>
              <a:t> (Florida) : </a:t>
            </a:r>
            <a:r>
              <a:rPr lang="cs-CZ" sz="1400" dirty="0" err="1" smtClean="0">
                <a:solidFill>
                  <a:schemeClr val="tx2"/>
                </a:solidFill>
              </a:rPr>
              <a:t>Wikipedia</a:t>
            </a:r>
            <a:r>
              <a:rPr lang="cs-CZ" sz="1400" dirty="0" smtClean="0">
                <a:solidFill>
                  <a:schemeClr val="tx2"/>
                </a:solidFill>
              </a:rPr>
              <a:t> </a:t>
            </a:r>
            <a:r>
              <a:rPr lang="cs-CZ" sz="1400" dirty="0" err="1" smtClean="0">
                <a:solidFill>
                  <a:schemeClr val="tx2"/>
                </a:solidFill>
              </a:rPr>
              <a:t>Foundation</a:t>
            </a:r>
            <a:r>
              <a:rPr lang="cs-CZ" sz="1400" dirty="0" smtClean="0">
                <a:solidFill>
                  <a:schemeClr val="tx2"/>
                </a:solidFill>
              </a:rPr>
              <a:t>, 3. 7. 2011, 07:55 Náhled verze z 3. 7. 2011, 07:55 [cit. 2011-11-20]. Dostupné z WWW: &lt;http://cs.wikipedia.org</a:t>
            </a:r>
          </a:p>
          <a:p>
            <a:pP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2"/>
                </a:solidFill>
              </a:rPr>
              <a:t>Soubor:%C4%8Cihadlo.jpg. In </a:t>
            </a:r>
            <a:r>
              <a:rPr lang="cs-CZ" sz="1400" dirty="0" err="1" smtClean="0">
                <a:solidFill>
                  <a:schemeClr val="tx2"/>
                </a:solidFill>
              </a:rPr>
              <a:t>Wikipedia</a:t>
            </a:r>
            <a:r>
              <a:rPr lang="cs-CZ" sz="1400" dirty="0" smtClean="0">
                <a:solidFill>
                  <a:schemeClr val="tx2"/>
                </a:solidFill>
              </a:rPr>
              <a:t> : </a:t>
            </a:r>
            <a:r>
              <a:rPr lang="cs-CZ" sz="1400" dirty="0" err="1" smtClean="0">
                <a:solidFill>
                  <a:schemeClr val="tx2"/>
                </a:solidFill>
              </a:rPr>
              <a:t>the</a:t>
            </a:r>
            <a:r>
              <a:rPr lang="cs-CZ" sz="1400" dirty="0" smtClean="0">
                <a:solidFill>
                  <a:schemeClr val="tx2"/>
                </a:solidFill>
              </a:rPr>
              <a:t> free </a:t>
            </a:r>
            <a:r>
              <a:rPr lang="cs-CZ" sz="1400" dirty="0" err="1" smtClean="0">
                <a:solidFill>
                  <a:schemeClr val="tx2"/>
                </a:solidFill>
              </a:rPr>
              <a:t>encyclopedia</a:t>
            </a:r>
            <a:r>
              <a:rPr lang="cs-CZ" sz="1400" dirty="0" smtClean="0">
                <a:solidFill>
                  <a:schemeClr val="tx2"/>
                </a:solidFill>
              </a:rPr>
              <a:t> [online]. St. </a:t>
            </a:r>
            <a:r>
              <a:rPr lang="cs-CZ" sz="1400" dirty="0" err="1" smtClean="0">
                <a:solidFill>
                  <a:schemeClr val="tx2"/>
                </a:solidFill>
              </a:rPr>
              <a:t>Petersburg</a:t>
            </a:r>
            <a:r>
              <a:rPr lang="cs-CZ" sz="1400" dirty="0" smtClean="0">
                <a:solidFill>
                  <a:schemeClr val="tx2"/>
                </a:solidFill>
              </a:rPr>
              <a:t> (Florida) : </a:t>
            </a:r>
            <a:r>
              <a:rPr lang="cs-CZ" sz="1400" dirty="0" err="1" smtClean="0">
                <a:solidFill>
                  <a:schemeClr val="tx2"/>
                </a:solidFill>
              </a:rPr>
              <a:t>Wikipedia</a:t>
            </a:r>
            <a:r>
              <a:rPr lang="cs-CZ" sz="1400" dirty="0" smtClean="0">
                <a:solidFill>
                  <a:schemeClr val="tx2"/>
                </a:solidFill>
              </a:rPr>
              <a:t> </a:t>
            </a:r>
            <a:r>
              <a:rPr lang="cs-CZ" sz="1400" dirty="0" err="1" smtClean="0">
                <a:solidFill>
                  <a:schemeClr val="tx2"/>
                </a:solidFill>
              </a:rPr>
              <a:t>Foundation</a:t>
            </a:r>
            <a:r>
              <a:rPr lang="cs-CZ" sz="1400" dirty="0" smtClean="0">
                <a:solidFill>
                  <a:schemeClr val="tx2"/>
                </a:solidFill>
              </a:rPr>
              <a:t>, 9. 8. 2010, 16:09 [cit. 2011-11-20]. Dostupné z WWW: &lt;http://cs.wikipedia.org/wiki/Soubor:%C4%8Cihadlo.jpg&gt;.</a:t>
            </a:r>
          </a:p>
          <a:p>
            <a:pP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2"/>
                </a:solidFill>
              </a:rPr>
              <a:t>Soubor:Ch%C3%</a:t>
            </a:r>
            <a:r>
              <a:rPr lang="cs-CZ" sz="1400" dirty="0" err="1" smtClean="0">
                <a:solidFill>
                  <a:schemeClr val="tx2"/>
                </a:solidFill>
              </a:rPr>
              <a:t>BDnovsk</a:t>
            </a:r>
            <a:r>
              <a:rPr lang="cs-CZ" sz="1400" dirty="0" smtClean="0">
                <a:solidFill>
                  <a:schemeClr val="tx2"/>
                </a:solidFill>
              </a:rPr>
              <a:t>%C3%A1 </a:t>
            </a:r>
            <a:r>
              <a:rPr lang="cs-CZ" sz="1400" dirty="0" err="1" smtClean="0">
                <a:solidFill>
                  <a:schemeClr val="tx2"/>
                </a:solidFill>
              </a:rPr>
              <a:t>jeskyn</a:t>
            </a:r>
            <a:r>
              <a:rPr lang="cs-CZ" sz="1400" dirty="0" smtClean="0">
                <a:solidFill>
                  <a:schemeClr val="tx2"/>
                </a:solidFill>
              </a:rPr>
              <a:t>%C4%9B%284%29.jpg. In </a:t>
            </a:r>
            <a:r>
              <a:rPr lang="cs-CZ" sz="1400" dirty="0" err="1" smtClean="0">
                <a:solidFill>
                  <a:schemeClr val="tx2"/>
                </a:solidFill>
              </a:rPr>
              <a:t>Wikipedia</a:t>
            </a:r>
            <a:r>
              <a:rPr lang="cs-CZ" sz="1400" dirty="0" smtClean="0">
                <a:solidFill>
                  <a:schemeClr val="tx2"/>
                </a:solidFill>
              </a:rPr>
              <a:t> : </a:t>
            </a:r>
            <a:r>
              <a:rPr lang="cs-CZ" sz="1400" dirty="0" err="1" smtClean="0">
                <a:solidFill>
                  <a:schemeClr val="tx2"/>
                </a:solidFill>
              </a:rPr>
              <a:t>the</a:t>
            </a:r>
            <a:r>
              <a:rPr lang="cs-CZ" sz="1400" dirty="0" smtClean="0">
                <a:solidFill>
                  <a:schemeClr val="tx2"/>
                </a:solidFill>
              </a:rPr>
              <a:t> free </a:t>
            </a:r>
            <a:r>
              <a:rPr lang="cs-CZ" sz="1400" dirty="0" err="1" smtClean="0">
                <a:solidFill>
                  <a:schemeClr val="tx2"/>
                </a:solidFill>
              </a:rPr>
              <a:t>encyclopedia</a:t>
            </a:r>
            <a:r>
              <a:rPr lang="cs-CZ" sz="1400" dirty="0" smtClean="0">
                <a:solidFill>
                  <a:schemeClr val="tx2"/>
                </a:solidFill>
              </a:rPr>
              <a:t> [online]. St. </a:t>
            </a:r>
            <a:r>
              <a:rPr lang="cs-CZ" sz="1400" dirty="0" err="1" smtClean="0">
                <a:solidFill>
                  <a:schemeClr val="tx2"/>
                </a:solidFill>
              </a:rPr>
              <a:t>Petersburg</a:t>
            </a:r>
            <a:r>
              <a:rPr lang="cs-CZ" sz="1400" dirty="0" smtClean="0">
                <a:solidFill>
                  <a:schemeClr val="tx2"/>
                </a:solidFill>
              </a:rPr>
              <a:t> (Florida) : </a:t>
            </a:r>
            <a:r>
              <a:rPr lang="cs-CZ" sz="1400" dirty="0" err="1" smtClean="0">
                <a:solidFill>
                  <a:schemeClr val="tx2"/>
                </a:solidFill>
              </a:rPr>
              <a:t>Wikipedia</a:t>
            </a:r>
            <a:r>
              <a:rPr lang="cs-CZ" sz="1400" dirty="0" smtClean="0">
                <a:solidFill>
                  <a:schemeClr val="tx2"/>
                </a:solidFill>
              </a:rPr>
              <a:t> </a:t>
            </a:r>
            <a:r>
              <a:rPr lang="cs-CZ" sz="1400" dirty="0" err="1" smtClean="0">
                <a:solidFill>
                  <a:schemeClr val="tx2"/>
                </a:solidFill>
              </a:rPr>
              <a:t>Foundation</a:t>
            </a:r>
            <a:r>
              <a:rPr lang="cs-CZ" sz="1400" dirty="0" smtClean="0">
                <a:solidFill>
                  <a:schemeClr val="tx2"/>
                </a:solidFill>
              </a:rPr>
              <a:t>, 29. 9. 2007, 08:57 Náhled verze z 29. 9. 2007, 08:57 [cit. 2011-11-20]. Dostupné z WWW: &lt;http://cs.wikipedia.org/wiki/Soubor:Ch%C3%BDnovsk%C3%A1_jeskyn%C4%9B%284%29.jpg&gt;.</a:t>
            </a:r>
          </a:p>
          <a:p>
            <a:pP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2"/>
                </a:solidFill>
              </a:rPr>
              <a:t>Soubor:Kladruby nad Labem - </a:t>
            </a:r>
            <a:r>
              <a:rPr lang="cs-CZ" sz="1400" dirty="0" err="1" smtClean="0">
                <a:solidFill>
                  <a:schemeClr val="tx2"/>
                </a:solidFill>
              </a:rPr>
              <a:t>kon</a:t>
            </a:r>
            <a:r>
              <a:rPr lang="cs-CZ" sz="1400" dirty="0" smtClean="0">
                <a:solidFill>
                  <a:schemeClr val="tx2"/>
                </a:solidFill>
              </a:rPr>
              <a:t>%C4%9B.jpg. In </a:t>
            </a:r>
            <a:r>
              <a:rPr lang="cs-CZ" sz="1400" dirty="0" err="1" smtClean="0">
                <a:solidFill>
                  <a:schemeClr val="tx2"/>
                </a:solidFill>
              </a:rPr>
              <a:t>Wikipedia</a:t>
            </a:r>
            <a:r>
              <a:rPr lang="cs-CZ" sz="1400" dirty="0" smtClean="0">
                <a:solidFill>
                  <a:schemeClr val="tx2"/>
                </a:solidFill>
              </a:rPr>
              <a:t> : </a:t>
            </a:r>
            <a:r>
              <a:rPr lang="cs-CZ" sz="1400" dirty="0" err="1" smtClean="0">
                <a:solidFill>
                  <a:schemeClr val="tx2"/>
                </a:solidFill>
              </a:rPr>
              <a:t>the</a:t>
            </a:r>
            <a:r>
              <a:rPr lang="cs-CZ" sz="1400" dirty="0" smtClean="0">
                <a:solidFill>
                  <a:schemeClr val="tx2"/>
                </a:solidFill>
              </a:rPr>
              <a:t> free </a:t>
            </a:r>
            <a:r>
              <a:rPr lang="cs-CZ" sz="1400" dirty="0" err="1" smtClean="0">
                <a:solidFill>
                  <a:schemeClr val="tx2"/>
                </a:solidFill>
              </a:rPr>
              <a:t>encyclopedia</a:t>
            </a:r>
            <a:r>
              <a:rPr lang="cs-CZ" sz="1400" dirty="0" smtClean="0">
                <a:solidFill>
                  <a:schemeClr val="tx2"/>
                </a:solidFill>
              </a:rPr>
              <a:t> [online]. St. </a:t>
            </a:r>
            <a:r>
              <a:rPr lang="cs-CZ" sz="1400" dirty="0" err="1" smtClean="0">
                <a:solidFill>
                  <a:schemeClr val="tx2"/>
                </a:solidFill>
              </a:rPr>
              <a:t>Petersburg</a:t>
            </a:r>
            <a:r>
              <a:rPr lang="cs-CZ" sz="1400" dirty="0" smtClean="0">
                <a:solidFill>
                  <a:schemeClr val="tx2"/>
                </a:solidFill>
              </a:rPr>
              <a:t> (Florida) : </a:t>
            </a:r>
            <a:r>
              <a:rPr lang="cs-CZ" sz="1400" dirty="0" err="1" smtClean="0">
                <a:solidFill>
                  <a:schemeClr val="tx2"/>
                </a:solidFill>
              </a:rPr>
              <a:t>Wikipedia</a:t>
            </a:r>
            <a:r>
              <a:rPr lang="cs-CZ" sz="1400" dirty="0" smtClean="0">
                <a:solidFill>
                  <a:schemeClr val="tx2"/>
                </a:solidFill>
              </a:rPr>
              <a:t> </a:t>
            </a:r>
            <a:r>
              <a:rPr lang="cs-CZ" sz="1400" dirty="0" err="1" smtClean="0">
                <a:solidFill>
                  <a:schemeClr val="tx2"/>
                </a:solidFill>
              </a:rPr>
              <a:t>Foundation</a:t>
            </a:r>
            <a:r>
              <a:rPr lang="cs-CZ" sz="1400" dirty="0" smtClean="0">
                <a:solidFill>
                  <a:schemeClr val="tx2"/>
                </a:solidFill>
              </a:rPr>
              <a:t>, 26. 8. 2006, 04:37 [cit. 2011-11-20]. Dostupné z WWW: &lt;http://cs.wikipedia.org/wiki/Soubor:Kladruby_nad_Labem_-_kon%C4%9B.jpg&gt;.</a:t>
            </a:r>
          </a:p>
          <a:p>
            <a:pP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2"/>
                </a:solidFill>
              </a:rPr>
              <a:t>Soubor:</a:t>
            </a:r>
            <a:r>
              <a:rPr lang="cs-CZ" sz="1400" dirty="0" err="1" smtClean="0">
                <a:solidFill>
                  <a:schemeClr val="tx2"/>
                </a:solidFill>
              </a:rPr>
              <a:t>Oncorhynchus</a:t>
            </a:r>
            <a:r>
              <a:rPr lang="cs-CZ" sz="1400" dirty="0" smtClean="0">
                <a:solidFill>
                  <a:schemeClr val="tx2"/>
                </a:solidFill>
              </a:rPr>
              <a:t> </a:t>
            </a:r>
            <a:r>
              <a:rPr lang="cs-CZ" sz="1400" dirty="0" err="1" smtClean="0">
                <a:solidFill>
                  <a:schemeClr val="tx2"/>
                </a:solidFill>
              </a:rPr>
              <a:t>mykiss</a:t>
            </a:r>
            <a:r>
              <a:rPr lang="cs-CZ" sz="1400" dirty="0" smtClean="0">
                <a:solidFill>
                  <a:schemeClr val="tx2"/>
                </a:solidFill>
              </a:rPr>
              <a:t> </a:t>
            </a:r>
            <a:r>
              <a:rPr lang="cs-CZ" sz="1400" dirty="0" err="1" smtClean="0">
                <a:solidFill>
                  <a:schemeClr val="tx2"/>
                </a:solidFill>
              </a:rPr>
              <a:t>mid</a:t>
            </a:r>
            <a:r>
              <a:rPr lang="cs-CZ" sz="1400" dirty="0" smtClean="0">
                <a:solidFill>
                  <a:schemeClr val="tx2"/>
                </a:solidFill>
              </a:rPr>
              <a:t> res 150dpi.jpg. In </a:t>
            </a:r>
            <a:r>
              <a:rPr lang="cs-CZ" sz="1400" dirty="0" err="1" smtClean="0">
                <a:solidFill>
                  <a:schemeClr val="tx2"/>
                </a:solidFill>
              </a:rPr>
              <a:t>Wikipedia</a:t>
            </a:r>
            <a:r>
              <a:rPr lang="cs-CZ" sz="1400" dirty="0" smtClean="0">
                <a:solidFill>
                  <a:schemeClr val="tx2"/>
                </a:solidFill>
              </a:rPr>
              <a:t> : </a:t>
            </a:r>
            <a:r>
              <a:rPr lang="cs-CZ" sz="1400" dirty="0" err="1" smtClean="0">
                <a:solidFill>
                  <a:schemeClr val="tx2"/>
                </a:solidFill>
              </a:rPr>
              <a:t>the</a:t>
            </a:r>
            <a:r>
              <a:rPr lang="cs-CZ" sz="1400" dirty="0" smtClean="0">
                <a:solidFill>
                  <a:schemeClr val="tx2"/>
                </a:solidFill>
              </a:rPr>
              <a:t> free </a:t>
            </a:r>
            <a:r>
              <a:rPr lang="cs-CZ" sz="1400" dirty="0" err="1" smtClean="0">
                <a:solidFill>
                  <a:schemeClr val="tx2"/>
                </a:solidFill>
              </a:rPr>
              <a:t>encyclopedia</a:t>
            </a:r>
            <a:r>
              <a:rPr lang="cs-CZ" sz="1400" dirty="0" smtClean="0">
                <a:solidFill>
                  <a:schemeClr val="tx2"/>
                </a:solidFill>
              </a:rPr>
              <a:t> [online]. St. </a:t>
            </a:r>
            <a:r>
              <a:rPr lang="cs-CZ" sz="1400" dirty="0" err="1" smtClean="0">
                <a:solidFill>
                  <a:schemeClr val="tx2"/>
                </a:solidFill>
              </a:rPr>
              <a:t>Petersburg</a:t>
            </a:r>
            <a:r>
              <a:rPr lang="cs-CZ" sz="1400" dirty="0" smtClean="0">
                <a:solidFill>
                  <a:schemeClr val="tx2"/>
                </a:solidFill>
              </a:rPr>
              <a:t> (Florida) : </a:t>
            </a:r>
            <a:r>
              <a:rPr lang="cs-CZ" sz="1400" dirty="0" err="1" smtClean="0">
                <a:solidFill>
                  <a:schemeClr val="tx2"/>
                </a:solidFill>
              </a:rPr>
              <a:t>Wikipedia</a:t>
            </a:r>
            <a:r>
              <a:rPr lang="cs-CZ" sz="1400" dirty="0" smtClean="0">
                <a:solidFill>
                  <a:schemeClr val="tx2"/>
                </a:solidFill>
              </a:rPr>
              <a:t> </a:t>
            </a:r>
            <a:r>
              <a:rPr lang="cs-CZ" sz="1400" dirty="0" err="1" smtClean="0">
                <a:solidFill>
                  <a:schemeClr val="tx2"/>
                </a:solidFill>
              </a:rPr>
              <a:t>Foundation</a:t>
            </a:r>
            <a:r>
              <a:rPr lang="cs-CZ" sz="1400" dirty="0" smtClean="0">
                <a:solidFill>
                  <a:schemeClr val="tx2"/>
                </a:solidFill>
              </a:rPr>
              <a:t>, 3. 11. 2005, 16:21 [cit. 2011-11-20]. Dostupné z WWW: &lt;http://cs.wikipedia.org/wiki/Soubor:Oncorhynchus_mykiss_mid_res_150dpi.jpg&gt;.</a:t>
            </a:r>
          </a:p>
          <a:p>
            <a:pP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2"/>
                </a:solidFill>
              </a:rPr>
              <a:t>Soubor:</a:t>
            </a:r>
            <a:r>
              <a:rPr lang="cs-CZ" sz="1400" dirty="0" err="1" smtClean="0">
                <a:solidFill>
                  <a:schemeClr val="tx2"/>
                </a:solidFill>
              </a:rPr>
              <a:t>Sn</a:t>
            </a:r>
            <a:r>
              <a:rPr lang="cs-CZ" sz="1400" dirty="0" smtClean="0">
                <a:solidFill>
                  <a:schemeClr val="tx2"/>
                </a:solidFill>
              </a:rPr>
              <a:t>%C4%9B%C5%</a:t>
            </a:r>
            <a:r>
              <a:rPr lang="cs-CZ" sz="1400" dirty="0" err="1" smtClean="0">
                <a:solidFill>
                  <a:schemeClr val="tx2"/>
                </a:solidFill>
              </a:rPr>
              <a:t>BEka</a:t>
            </a:r>
            <a:r>
              <a:rPr lang="cs-CZ" sz="1400" dirty="0" smtClean="0">
                <a:solidFill>
                  <a:schemeClr val="tx2"/>
                </a:solidFill>
              </a:rPr>
              <a:t> </a:t>
            </a:r>
            <a:r>
              <a:rPr lang="cs-CZ" sz="1400" dirty="0" err="1" smtClean="0">
                <a:solidFill>
                  <a:schemeClr val="tx2"/>
                </a:solidFill>
              </a:rPr>
              <a:t>from</a:t>
            </a:r>
            <a:r>
              <a:rPr lang="cs-CZ" sz="1400" dirty="0" smtClean="0">
                <a:solidFill>
                  <a:schemeClr val="tx2"/>
                </a:solidFill>
              </a:rPr>
              <a:t> %C4%8Cern%C3%A1 hora %28CZE%29.jpg. In </a:t>
            </a:r>
            <a:r>
              <a:rPr lang="cs-CZ" sz="1400" dirty="0" err="1" smtClean="0">
                <a:solidFill>
                  <a:schemeClr val="tx2"/>
                </a:solidFill>
              </a:rPr>
              <a:t>Wikipedia</a:t>
            </a:r>
            <a:r>
              <a:rPr lang="cs-CZ" sz="1400" dirty="0" smtClean="0">
                <a:solidFill>
                  <a:schemeClr val="tx2"/>
                </a:solidFill>
              </a:rPr>
              <a:t> : </a:t>
            </a:r>
            <a:r>
              <a:rPr lang="cs-CZ" sz="1400" dirty="0" err="1" smtClean="0">
                <a:solidFill>
                  <a:schemeClr val="tx2"/>
                </a:solidFill>
              </a:rPr>
              <a:t>the</a:t>
            </a:r>
            <a:r>
              <a:rPr lang="cs-CZ" sz="1400" dirty="0" smtClean="0">
                <a:solidFill>
                  <a:schemeClr val="tx2"/>
                </a:solidFill>
              </a:rPr>
              <a:t> free </a:t>
            </a:r>
            <a:r>
              <a:rPr lang="cs-CZ" sz="1400" dirty="0" err="1" smtClean="0">
                <a:solidFill>
                  <a:schemeClr val="tx2"/>
                </a:solidFill>
              </a:rPr>
              <a:t>encyclopedia</a:t>
            </a:r>
            <a:r>
              <a:rPr lang="cs-CZ" sz="1400" dirty="0" smtClean="0">
                <a:solidFill>
                  <a:schemeClr val="tx2"/>
                </a:solidFill>
              </a:rPr>
              <a:t> [online]. St. </a:t>
            </a:r>
            <a:r>
              <a:rPr lang="cs-CZ" sz="1400" dirty="0" err="1" smtClean="0">
                <a:solidFill>
                  <a:schemeClr val="tx2"/>
                </a:solidFill>
              </a:rPr>
              <a:t>Petersburg</a:t>
            </a:r>
            <a:r>
              <a:rPr lang="cs-CZ" sz="1400" dirty="0" smtClean="0">
                <a:solidFill>
                  <a:schemeClr val="tx2"/>
                </a:solidFill>
              </a:rPr>
              <a:t> (Florida) : </a:t>
            </a:r>
            <a:r>
              <a:rPr lang="cs-CZ" sz="1400" dirty="0" err="1" smtClean="0">
                <a:solidFill>
                  <a:schemeClr val="tx2"/>
                </a:solidFill>
              </a:rPr>
              <a:t>Wikipedia</a:t>
            </a:r>
            <a:r>
              <a:rPr lang="cs-CZ" sz="1400" dirty="0" smtClean="0">
                <a:solidFill>
                  <a:schemeClr val="tx2"/>
                </a:solidFill>
              </a:rPr>
              <a:t> </a:t>
            </a:r>
            <a:r>
              <a:rPr lang="cs-CZ" sz="1400" dirty="0" err="1" smtClean="0">
                <a:solidFill>
                  <a:schemeClr val="tx2"/>
                </a:solidFill>
              </a:rPr>
              <a:t>Foundation</a:t>
            </a:r>
            <a:r>
              <a:rPr lang="cs-CZ" sz="1400" dirty="0" smtClean="0">
                <a:solidFill>
                  <a:schemeClr val="tx2"/>
                </a:solidFill>
              </a:rPr>
              <a:t>, 17. 2. 2007, 10:52 Náhled verze z 17. 2. 2007, 10:52 [cit. 2011-11-20]. Dostupné z WWW: &lt;http://cs.wikipedia.org/wiki/Soubor:Sn%C4%9B%C5%BEka_from_%C4%8Cern%C3%A1_hora_%28CZE%29.jpg&gt;.</a:t>
            </a:r>
            <a:endParaRPr lang="cs-CZ" sz="12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14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14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14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14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14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14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239000" cy="597154"/>
          </a:xfrm>
        </p:spPr>
        <p:txBody>
          <a:bodyPr>
            <a:normAutofit/>
          </a:bodyPr>
          <a:lstStyle/>
          <a:p>
            <a:r>
              <a:rPr lang="cs-CZ" dirty="0" err="1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785794"/>
            <a:ext cx="7821512" cy="592935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2"/>
                </a:solidFill>
              </a:rPr>
              <a:t>Soubor:</a:t>
            </a:r>
            <a:r>
              <a:rPr lang="cs-CZ" sz="1400" dirty="0" err="1" smtClean="0">
                <a:solidFill>
                  <a:schemeClr val="tx2"/>
                </a:solidFill>
              </a:rPr>
              <a:t>Chalupska</a:t>
            </a:r>
            <a:r>
              <a:rPr lang="cs-CZ" sz="1400" dirty="0" smtClean="0">
                <a:solidFill>
                  <a:schemeClr val="tx2"/>
                </a:solidFill>
              </a:rPr>
              <a:t>-</a:t>
            </a:r>
            <a:r>
              <a:rPr lang="cs-CZ" sz="1400" dirty="0" err="1" smtClean="0">
                <a:solidFill>
                  <a:schemeClr val="tx2"/>
                </a:solidFill>
              </a:rPr>
              <a:t>slat.jpg</a:t>
            </a:r>
            <a:r>
              <a:rPr lang="cs-CZ" sz="1400" dirty="0" smtClean="0">
                <a:solidFill>
                  <a:schemeClr val="tx2"/>
                </a:solidFill>
              </a:rPr>
              <a:t>. In </a:t>
            </a:r>
            <a:r>
              <a:rPr lang="cs-CZ" sz="1400" dirty="0" err="1" smtClean="0">
                <a:solidFill>
                  <a:schemeClr val="tx2"/>
                </a:solidFill>
              </a:rPr>
              <a:t>Wikipedia</a:t>
            </a:r>
            <a:r>
              <a:rPr lang="cs-CZ" sz="1400" dirty="0" smtClean="0">
                <a:solidFill>
                  <a:schemeClr val="tx2"/>
                </a:solidFill>
              </a:rPr>
              <a:t> : </a:t>
            </a:r>
            <a:r>
              <a:rPr lang="cs-CZ" sz="1400" dirty="0" err="1" smtClean="0">
                <a:solidFill>
                  <a:schemeClr val="tx2"/>
                </a:solidFill>
              </a:rPr>
              <a:t>the</a:t>
            </a:r>
            <a:r>
              <a:rPr lang="cs-CZ" sz="1400" dirty="0" smtClean="0">
                <a:solidFill>
                  <a:schemeClr val="tx2"/>
                </a:solidFill>
              </a:rPr>
              <a:t> free </a:t>
            </a:r>
            <a:r>
              <a:rPr lang="cs-CZ" sz="1400" dirty="0" err="1" smtClean="0">
                <a:solidFill>
                  <a:schemeClr val="tx2"/>
                </a:solidFill>
              </a:rPr>
              <a:t>encyclopedia</a:t>
            </a:r>
            <a:r>
              <a:rPr lang="cs-CZ" sz="1400" dirty="0" smtClean="0">
                <a:solidFill>
                  <a:schemeClr val="tx2"/>
                </a:solidFill>
              </a:rPr>
              <a:t>  [online]. St. </a:t>
            </a:r>
            <a:r>
              <a:rPr lang="cs-CZ" sz="1400" dirty="0" err="1" smtClean="0">
                <a:solidFill>
                  <a:schemeClr val="tx2"/>
                </a:solidFill>
              </a:rPr>
              <a:t>Petersburg</a:t>
            </a:r>
            <a:r>
              <a:rPr lang="cs-CZ" sz="1400" dirty="0" smtClean="0">
                <a:solidFill>
                  <a:schemeClr val="tx2"/>
                </a:solidFill>
              </a:rPr>
              <a:t> (Florida) : </a:t>
            </a:r>
            <a:r>
              <a:rPr lang="cs-CZ" sz="1400" dirty="0" err="1" smtClean="0">
                <a:solidFill>
                  <a:schemeClr val="tx2"/>
                </a:solidFill>
              </a:rPr>
              <a:t>Wikipedia</a:t>
            </a:r>
            <a:r>
              <a:rPr lang="cs-CZ" sz="1400" dirty="0" smtClean="0">
                <a:solidFill>
                  <a:schemeClr val="tx2"/>
                </a:solidFill>
              </a:rPr>
              <a:t> </a:t>
            </a:r>
            <a:r>
              <a:rPr lang="cs-CZ" sz="1400" dirty="0" err="1" smtClean="0">
                <a:solidFill>
                  <a:schemeClr val="tx2"/>
                </a:solidFill>
              </a:rPr>
              <a:t>Foundation</a:t>
            </a:r>
            <a:r>
              <a:rPr lang="cs-CZ" sz="1400" dirty="0" smtClean="0">
                <a:solidFill>
                  <a:schemeClr val="tx2"/>
                </a:solidFill>
              </a:rPr>
              <a:t>, 28. 9. 2006, 03:28 Náhled verze z 28. 9. 2006, 03:28 [cit. 2011-11-20]. Dostupné z WWW: &lt;http://cs.wikipedia.org/wiki/Soubor:Chalupska-slat.jpg&gt;.</a:t>
            </a:r>
          </a:p>
          <a:p>
            <a:pP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2"/>
                </a:solidFill>
              </a:rPr>
              <a:t>Soubor:Dyje2.JPG. In </a:t>
            </a:r>
            <a:r>
              <a:rPr lang="cs-CZ" sz="1400" dirty="0" err="1" smtClean="0">
                <a:solidFill>
                  <a:schemeClr val="tx2"/>
                </a:solidFill>
              </a:rPr>
              <a:t>Wikipedia</a:t>
            </a:r>
            <a:r>
              <a:rPr lang="cs-CZ" sz="1400" dirty="0" smtClean="0">
                <a:solidFill>
                  <a:schemeClr val="tx2"/>
                </a:solidFill>
              </a:rPr>
              <a:t> : </a:t>
            </a:r>
            <a:r>
              <a:rPr lang="cs-CZ" sz="1400" dirty="0" err="1" smtClean="0">
                <a:solidFill>
                  <a:schemeClr val="tx2"/>
                </a:solidFill>
              </a:rPr>
              <a:t>the</a:t>
            </a:r>
            <a:r>
              <a:rPr lang="cs-CZ" sz="1400" dirty="0" smtClean="0">
                <a:solidFill>
                  <a:schemeClr val="tx2"/>
                </a:solidFill>
              </a:rPr>
              <a:t> free </a:t>
            </a:r>
            <a:r>
              <a:rPr lang="cs-CZ" sz="1400" dirty="0" err="1" smtClean="0">
                <a:solidFill>
                  <a:schemeClr val="tx2"/>
                </a:solidFill>
              </a:rPr>
              <a:t>encyclopedia</a:t>
            </a:r>
            <a:r>
              <a:rPr lang="cs-CZ" sz="1400" dirty="0" smtClean="0">
                <a:solidFill>
                  <a:schemeClr val="tx2"/>
                </a:solidFill>
              </a:rPr>
              <a:t> [online]. St. </a:t>
            </a:r>
            <a:r>
              <a:rPr lang="cs-CZ" sz="1400" dirty="0" err="1" smtClean="0">
                <a:solidFill>
                  <a:schemeClr val="tx2"/>
                </a:solidFill>
              </a:rPr>
              <a:t>Petersburg</a:t>
            </a:r>
            <a:r>
              <a:rPr lang="cs-CZ" sz="1400" dirty="0" smtClean="0">
                <a:solidFill>
                  <a:schemeClr val="tx2"/>
                </a:solidFill>
              </a:rPr>
              <a:t> (Florida) : </a:t>
            </a:r>
            <a:r>
              <a:rPr lang="cs-CZ" sz="1400" dirty="0" err="1" smtClean="0">
                <a:solidFill>
                  <a:schemeClr val="tx2"/>
                </a:solidFill>
              </a:rPr>
              <a:t>Wikipedia</a:t>
            </a:r>
            <a:r>
              <a:rPr lang="cs-CZ" sz="1400" dirty="0" smtClean="0">
                <a:solidFill>
                  <a:schemeClr val="tx2"/>
                </a:solidFill>
              </a:rPr>
              <a:t> </a:t>
            </a:r>
            <a:r>
              <a:rPr lang="cs-CZ" sz="1400" dirty="0" err="1" smtClean="0">
                <a:solidFill>
                  <a:schemeClr val="tx2"/>
                </a:solidFill>
              </a:rPr>
              <a:t>Foundation</a:t>
            </a:r>
            <a:r>
              <a:rPr lang="cs-CZ" sz="1400" dirty="0" smtClean="0">
                <a:solidFill>
                  <a:schemeClr val="tx2"/>
                </a:solidFill>
              </a:rPr>
              <a:t>, 18. 10. 2008, 04:00 [cit. 2011-11-20]. Dostupné z WWW: &lt;http://cs.wikipedia.org/wiki/Soubor:Dyje2.JPG&gt;.</a:t>
            </a:r>
          </a:p>
          <a:p>
            <a:pP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2"/>
                </a:solidFill>
              </a:rPr>
              <a:t>Soubor:</a:t>
            </a:r>
            <a:r>
              <a:rPr lang="cs-CZ" sz="1400" dirty="0" err="1" smtClean="0">
                <a:solidFill>
                  <a:schemeClr val="tx2"/>
                </a:solidFill>
              </a:rPr>
              <a:t>Dolni</a:t>
            </a:r>
            <a:r>
              <a:rPr lang="cs-CZ" sz="1400" dirty="0" smtClean="0">
                <a:solidFill>
                  <a:schemeClr val="tx2"/>
                </a:solidFill>
              </a:rPr>
              <a:t> Zalezly </a:t>
            </a:r>
            <a:r>
              <a:rPr lang="cs-CZ" sz="1400" dirty="0" err="1" smtClean="0">
                <a:solidFill>
                  <a:schemeClr val="tx2"/>
                </a:solidFill>
              </a:rPr>
              <a:t>Sebuzin</a:t>
            </a:r>
            <a:r>
              <a:rPr lang="cs-CZ" sz="1400" dirty="0" smtClean="0">
                <a:solidFill>
                  <a:schemeClr val="tx2"/>
                </a:solidFill>
              </a:rPr>
              <a:t> CZ </a:t>
            </a:r>
            <a:r>
              <a:rPr lang="cs-CZ" sz="1400" dirty="0" err="1" smtClean="0">
                <a:solidFill>
                  <a:schemeClr val="tx2"/>
                </a:solidFill>
              </a:rPr>
              <a:t>from</a:t>
            </a:r>
            <a:r>
              <a:rPr lang="cs-CZ" sz="1400" dirty="0" smtClean="0">
                <a:solidFill>
                  <a:schemeClr val="tx2"/>
                </a:solidFill>
              </a:rPr>
              <a:t> </a:t>
            </a:r>
            <a:r>
              <a:rPr lang="cs-CZ" sz="1400" dirty="0" err="1" smtClean="0">
                <a:solidFill>
                  <a:schemeClr val="tx2"/>
                </a:solidFill>
              </a:rPr>
              <a:t>Mlynaruv</a:t>
            </a:r>
            <a:r>
              <a:rPr lang="cs-CZ" sz="1400" dirty="0" smtClean="0">
                <a:solidFill>
                  <a:schemeClr val="tx2"/>
                </a:solidFill>
              </a:rPr>
              <a:t> kamen 085.jpg. In </a:t>
            </a:r>
            <a:r>
              <a:rPr lang="cs-CZ" sz="1400" dirty="0" err="1" smtClean="0">
                <a:solidFill>
                  <a:schemeClr val="tx2"/>
                </a:solidFill>
              </a:rPr>
              <a:t>Wikipedia</a:t>
            </a:r>
            <a:r>
              <a:rPr lang="cs-CZ" sz="1400" dirty="0" smtClean="0">
                <a:solidFill>
                  <a:schemeClr val="tx2"/>
                </a:solidFill>
              </a:rPr>
              <a:t> : </a:t>
            </a:r>
            <a:r>
              <a:rPr lang="cs-CZ" sz="1400" dirty="0" err="1" smtClean="0">
                <a:solidFill>
                  <a:schemeClr val="tx2"/>
                </a:solidFill>
              </a:rPr>
              <a:t>the</a:t>
            </a:r>
            <a:r>
              <a:rPr lang="cs-CZ" sz="1400" dirty="0" smtClean="0">
                <a:solidFill>
                  <a:schemeClr val="tx2"/>
                </a:solidFill>
              </a:rPr>
              <a:t> free </a:t>
            </a:r>
            <a:r>
              <a:rPr lang="cs-CZ" sz="1400" dirty="0" err="1" smtClean="0">
                <a:solidFill>
                  <a:schemeClr val="tx2"/>
                </a:solidFill>
              </a:rPr>
              <a:t>encyclopedia</a:t>
            </a:r>
            <a:r>
              <a:rPr lang="cs-CZ" sz="1400" dirty="0" smtClean="0">
                <a:solidFill>
                  <a:schemeClr val="tx2"/>
                </a:solidFill>
              </a:rPr>
              <a:t> [online]. St. </a:t>
            </a:r>
            <a:r>
              <a:rPr lang="cs-CZ" sz="1400" dirty="0" err="1" smtClean="0">
                <a:solidFill>
                  <a:schemeClr val="tx2"/>
                </a:solidFill>
              </a:rPr>
              <a:t>Petersburg</a:t>
            </a:r>
            <a:r>
              <a:rPr lang="cs-CZ" sz="1400" dirty="0" smtClean="0">
                <a:solidFill>
                  <a:schemeClr val="tx2"/>
                </a:solidFill>
              </a:rPr>
              <a:t> (Florida) : </a:t>
            </a:r>
            <a:r>
              <a:rPr lang="cs-CZ" sz="1400" dirty="0" err="1" smtClean="0">
                <a:solidFill>
                  <a:schemeClr val="tx2"/>
                </a:solidFill>
              </a:rPr>
              <a:t>Wikipedia</a:t>
            </a:r>
            <a:r>
              <a:rPr lang="cs-CZ" sz="1400" dirty="0" smtClean="0">
                <a:solidFill>
                  <a:schemeClr val="tx2"/>
                </a:solidFill>
              </a:rPr>
              <a:t> </a:t>
            </a:r>
            <a:r>
              <a:rPr lang="cs-CZ" sz="1400" dirty="0" err="1" smtClean="0">
                <a:solidFill>
                  <a:schemeClr val="tx2"/>
                </a:solidFill>
              </a:rPr>
              <a:t>Foundation</a:t>
            </a:r>
            <a:r>
              <a:rPr lang="cs-CZ" sz="1400" dirty="0" smtClean="0">
                <a:solidFill>
                  <a:schemeClr val="tx2"/>
                </a:solidFill>
              </a:rPr>
              <a:t>, 6. 2. 2008, 20:54 Náhled verze z 6. 2. 2008, 20:54 [cit. 2011-11-20]. Dostupné z WWW: &lt;http://cs.wikipedia.org/wiki/Soubor:Dolni_Zalezly_Sebuzin_CZ_from_Mlynaruv_kamen_085.jpg&gt;.</a:t>
            </a:r>
          </a:p>
          <a:p>
            <a:pP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2"/>
                </a:solidFill>
              </a:rPr>
              <a:t>Soubor:</a:t>
            </a:r>
            <a:r>
              <a:rPr lang="cs-CZ" sz="1400" dirty="0" err="1" smtClean="0">
                <a:solidFill>
                  <a:schemeClr val="tx2"/>
                </a:solidFill>
              </a:rPr>
              <a:t>Starostaastarostov</a:t>
            </a:r>
            <a:r>
              <a:rPr lang="cs-CZ" sz="1400" dirty="0" smtClean="0">
                <a:solidFill>
                  <a:schemeClr val="tx2"/>
                </a:solidFill>
              </a:rPr>
              <a:t>%C3%A1.JPG. In </a:t>
            </a:r>
            <a:r>
              <a:rPr lang="cs-CZ" sz="1400" dirty="0" err="1" smtClean="0">
                <a:solidFill>
                  <a:schemeClr val="tx2"/>
                </a:solidFill>
              </a:rPr>
              <a:t>Wikipedia</a:t>
            </a:r>
            <a:r>
              <a:rPr lang="cs-CZ" sz="1400" dirty="0" smtClean="0">
                <a:solidFill>
                  <a:schemeClr val="tx2"/>
                </a:solidFill>
              </a:rPr>
              <a:t> : </a:t>
            </a:r>
            <a:r>
              <a:rPr lang="cs-CZ" sz="1400" dirty="0" err="1" smtClean="0">
                <a:solidFill>
                  <a:schemeClr val="tx2"/>
                </a:solidFill>
              </a:rPr>
              <a:t>the</a:t>
            </a:r>
            <a:r>
              <a:rPr lang="cs-CZ" sz="1400" dirty="0" smtClean="0">
                <a:solidFill>
                  <a:schemeClr val="tx2"/>
                </a:solidFill>
              </a:rPr>
              <a:t> free </a:t>
            </a:r>
            <a:r>
              <a:rPr lang="cs-CZ" sz="1400" dirty="0" err="1" smtClean="0">
                <a:solidFill>
                  <a:schemeClr val="tx2"/>
                </a:solidFill>
              </a:rPr>
              <a:t>encyclopedia</a:t>
            </a:r>
            <a:r>
              <a:rPr lang="cs-CZ" sz="1400" dirty="0" smtClean="0">
                <a:solidFill>
                  <a:schemeClr val="tx2"/>
                </a:solidFill>
              </a:rPr>
              <a:t> [online]. St. </a:t>
            </a:r>
            <a:r>
              <a:rPr lang="cs-CZ" sz="1400" dirty="0" err="1" smtClean="0">
                <a:solidFill>
                  <a:schemeClr val="tx2"/>
                </a:solidFill>
              </a:rPr>
              <a:t>Petersburg</a:t>
            </a:r>
            <a:r>
              <a:rPr lang="cs-CZ" sz="1400" dirty="0" smtClean="0">
                <a:solidFill>
                  <a:schemeClr val="tx2"/>
                </a:solidFill>
              </a:rPr>
              <a:t> (Florida) : </a:t>
            </a:r>
            <a:r>
              <a:rPr lang="cs-CZ" sz="1400" dirty="0" err="1" smtClean="0">
                <a:solidFill>
                  <a:schemeClr val="tx2"/>
                </a:solidFill>
              </a:rPr>
              <a:t>Wikipedia</a:t>
            </a:r>
            <a:r>
              <a:rPr lang="cs-CZ" sz="1400" dirty="0" smtClean="0">
                <a:solidFill>
                  <a:schemeClr val="tx2"/>
                </a:solidFill>
              </a:rPr>
              <a:t> </a:t>
            </a:r>
            <a:r>
              <a:rPr lang="cs-CZ" sz="1400" dirty="0" err="1" smtClean="0">
                <a:solidFill>
                  <a:schemeClr val="tx2"/>
                </a:solidFill>
              </a:rPr>
              <a:t>Foundation</a:t>
            </a:r>
            <a:r>
              <a:rPr lang="cs-CZ" sz="1400" dirty="0" smtClean="0">
                <a:solidFill>
                  <a:schemeClr val="tx2"/>
                </a:solidFill>
              </a:rPr>
              <a:t>, 17. 10. 2008, 21:39 [cit. 2011-11-20]. Dostupné z WWW: &lt;http://cs.wikipedia.org/wiki/Soubor:Starostaastarostov%C3%A1.JPG&gt;.</a:t>
            </a:r>
          </a:p>
          <a:p>
            <a:pP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2"/>
                </a:solidFill>
              </a:rPr>
              <a:t>Soubor:Babi%C4%8D%C4%8Dino %C3%</a:t>
            </a:r>
            <a:r>
              <a:rPr lang="cs-CZ" sz="1400" dirty="0" err="1" smtClean="0">
                <a:solidFill>
                  <a:schemeClr val="tx2"/>
                </a:solidFill>
              </a:rPr>
              <a:t>BAdol</a:t>
            </a:r>
            <a:r>
              <a:rPr lang="cs-CZ" sz="1400" dirty="0" smtClean="0">
                <a:solidFill>
                  <a:schemeClr val="tx2"/>
                </a:solidFill>
              </a:rPr>
              <a:t>%C3%AD, Viktor%C4%8Din splav.</a:t>
            </a:r>
            <a:r>
              <a:rPr lang="cs-CZ" sz="1400" dirty="0" err="1" smtClean="0">
                <a:solidFill>
                  <a:schemeClr val="tx2"/>
                </a:solidFill>
              </a:rPr>
              <a:t>jpg</a:t>
            </a:r>
            <a:r>
              <a:rPr lang="cs-CZ" sz="1400" dirty="0" smtClean="0">
                <a:solidFill>
                  <a:schemeClr val="tx2"/>
                </a:solidFill>
              </a:rPr>
              <a:t>. In </a:t>
            </a:r>
            <a:r>
              <a:rPr lang="cs-CZ" sz="1400" dirty="0" err="1" smtClean="0">
                <a:solidFill>
                  <a:schemeClr val="tx2"/>
                </a:solidFill>
              </a:rPr>
              <a:t>Wikipedia</a:t>
            </a:r>
            <a:r>
              <a:rPr lang="cs-CZ" sz="1400" dirty="0" smtClean="0">
                <a:solidFill>
                  <a:schemeClr val="tx2"/>
                </a:solidFill>
              </a:rPr>
              <a:t> : </a:t>
            </a:r>
            <a:r>
              <a:rPr lang="cs-CZ" sz="1400" dirty="0" err="1" smtClean="0">
                <a:solidFill>
                  <a:schemeClr val="tx2"/>
                </a:solidFill>
              </a:rPr>
              <a:t>the</a:t>
            </a:r>
            <a:r>
              <a:rPr lang="cs-CZ" sz="1400" dirty="0" smtClean="0">
                <a:solidFill>
                  <a:schemeClr val="tx2"/>
                </a:solidFill>
              </a:rPr>
              <a:t> free </a:t>
            </a:r>
            <a:r>
              <a:rPr lang="cs-CZ" sz="1400" dirty="0" err="1" smtClean="0">
                <a:solidFill>
                  <a:schemeClr val="tx2"/>
                </a:solidFill>
              </a:rPr>
              <a:t>encyclopedia</a:t>
            </a:r>
            <a:r>
              <a:rPr lang="cs-CZ" sz="1400" dirty="0" smtClean="0">
                <a:solidFill>
                  <a:schemeClr val="tx2"/>
                </a:solidFill>
              </a:rPr>
              <a:t> [online]. St. </a:t>
            </a:r>
            <a:r>
              <a:rPr lang="cs-CZ" sz="1400" dirty="0" err="1" smtClean="0">
                <a:solidFill>
                  <a:schemeClr val="tx2"/>
                </a:solidFill>
              </a:rPr>
              <a:t>Petersburg</a:t>
            </a:r>
            <a:r>
              <a:rPr lang="cs-CZ" sz="1400" dirty="0" smtClean="0">
                <a:solidFill>
                  <a:schemeClr val="tx2"/>
                </a:solidFill>
              </a:rPr>
              <a:t> (Florida) : </a:t>
            </a:r>
            <a:r>
              <a:rPr lang="cs-CZ" sz="1400" dirty="0" err="1" smtClean="0">
                <a:solidFill>
                  <a:schemeClr val="tx2"/>
                </a:solidFill>
              </a:rPr>
              <a:t>Wikipedia</a:t>
            </a:r>
            <a:r>
              <a:rPr lang="cs-CZ" sz="1400" dirty="0" smtClean="0">
                <a:solidFill>
                  <a:schemeClr val="tx2"/>
                </a:solidFill>
              </a:rPr>
              <a:t> </a:t>
            </a:r>
            <a:r>
              <a:rPr lang="cs-CZ" sz="1400" dirty="0" err="1" smtClean="0">
                <a:solidFill>
                  <a:schemeClr val="tx2"/>
                </a:solidFill>
              </a:rPr>
              <a:t>Foundation</a:t>
            </a:r>
            <a:r>
              <a:rPr lang="cs-CZ" sz="1400" dirty="0" smtClean="0">
                <a:solidFill>
                  <a:schemeClr val="tx2"/>
                </a:solidFill>
              </a:rPr>
              <a:t>, 25. 12. 2009, 23:53 [cit. 2011-11-20]. Dostupné z WWW: &lt;http://cs.wikipedia.org/wiki/Soubor:Babi%C4%8D%C4%8Dino_%C3%BAdol%C3%AD,_Viktor%C4%8Din_splav.jpg&gt;.</a:t>
            </a:r>
          </a:p>
          <a:p>
            <a:pP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2"/>
                </a:solidFill>
              </a:rPr>
              <a:t>Soubor:CHKO%2BNP </a:t>
            </a:r>
            <a:r>
              <a:rPr lang="cs-CZ" sz="1400" dirty="0" err="1" smtClean="0">
                <a:solidFill>
                  <a:schemeClr val="tx2"/>
                </a:solidFill>
              </a:rPr>
              <a:t>Czech</a:t>
            </a:r>
            <a:r>
              <a:rPr lang="cs-CZ" sz="1400" dirty="0" smtClean="0">
                <a:solidFill>
                  <a:schemeClr val="tx2"/>
                </a:solidFill>
              </a:rPr>
              <a:t> map.</a:t>
            </a:r>
            <a:r>
              <a:rPr lang="cs-CZ" sz="1400" dirty="0" err="1" smtClean="0">
                <a:solidFill>
                  <a:schemeClr val="tx2"/>
                </a:solidFill>
              </a:rPr>
              <a:t>png</a:t>
            </a:r>
            <a:r>
              <a:rPr lang="cs-CZ" sz="1400" dirty="0" smtClean="0">
                <a:solidFill>
                  <a:schemeClr val="tx2"/>
                </a:solidFill>
              </a:rPr>
              <a:t>. In </a:t>
            </a:r>
            <a:r>
              <a:rPr lang="cs-CZ" sz="1400" dirty="0" err="1" smtClean="0">
                <a:solidFill>
                  <a:schemeClr val="tx2"/>
                </a:solidFill>
              </a:rPr>
              <a:t>Wikipedia</a:t>
            </a:r>
            <a:r>
              <a:rPr lang="cs-CZ" sz="1400" dirty="0" smtClean="0">
                <a:solidFill>
                  <a:schemeClr val="tx2"/>
                </a:solidFill>
              </a:rPr>
              <a:t> : </a:t>
            </a:r>
            <a:r>
              <a:rPr lang="cs-CZ" sz="1400" dirty="0" err="1" smtClean="0">
                <a:solidFill>
                  <a:schemeClr val="tx2"/>
                </a:solidFill>
              </a:rPr>
              <a:t>the</a:t>
            </a:r>
            <a:r>
              <a:rPr lang="cs-CZ" sz="1400" dirty="0" smtClean="0">
                <a:solidFill>
                  <a:schemeClr val="tx2"/>
                </a:solidFill>
              </a:rPr>
              <a:t> free </a:t>
            </a:r>
            <a:r>
              <a:rPr lang="cs-CZ" sz="1400" dirty="0" err="1" smtClean="0">
                <a:solidFill>
                  <a:schemeClr val="tx2"/>
                </a:solidFill>
              </a:rPr>
              <a:t>encyclopedia</a:t>
            </a:r>
            <a:r>
              <a:rPr lang="cs-CZ" sz="1400" dirty="0" smtClean="0">
                <a:solidFill>
                  <a:schemeClr val="tx2"/>
                </a:solidFill>
              </a:rPr>
              <a:t> [online]. St. </a:t>
            </a:r>
            <a:r>
              <a:rPr lang="cs-CZ" sz="1400" dirty="0" err="1" smtClean="0">
                <a:solidFill>
                  <a:schemeClr val="tx2"/>
                </a:solidFill>
              </a:rPr>
              <a:t>Petersburg</a:t>
            </a:r>
            <a:r>
              <a:rPr lang="cs-CZ" sz="1400" dirty="0" smtClean="0">
                <a:solidFill>
                  <a:schemeClr val="tx2"/>
                </a:solidFill>
              </a:rPr>
              <a:t> (Florida) : </a:t>
            </a:r>
            <a:r>
              <a:rPr lang="cs-CZ" sz="1400" dirty="0" err="1" smtClean="0">
                <a:solidFill>
                  <a:schemeClr val="tx2"/>
                </a:solidFill>
              </a:rPr>
              <a:t>Wikipedia</a:t>
            </a:r>
            <a:r>
              <a:rPr lang="cs-CZ" sz="1400" dirty="0" smtClean="0">
                <a:solidFill>
                  <a:schemeClr val="tx2"/>
                </a:solidFill>
              </a:rPr>
              <a:t> </a:t>
            </a:r>
            <a:r>
              <a:rPr lang="cs-CZ" sz="1400" dirty="0" err="1" smtClean="0">
                <a:solidFill>
                  <a:schemeClr val="tx2"/>
                </a:solidFill>
              </a:rPr>
              <a:t>Foundation</a:t>
            </a:r>
            <a:r>
              <a:rPr lang="cs-CZ" sz="1400" dirty="0" smtClean="0">
                <a:solidFill>
                  <a:schemeClr val="tx2"/>
                </a:solidFill>
              </a:rPr>
              <a:t>, 28. 6. 2011, 19:41 Náhled verze z 28. 6. 2011, 19:41 [cit. 2011-11-20]. Dostupné z WWW: &lt;http://cs.wikipedia.org/wiki/Soubor:CHKO%2BNP_Czech_map.png&gt;.</a:t>
            </a:r>
          </a:p>
          <a:p>
            <a:pPr>
              <a:buFont typeface="Wingdings" pitchFamily="2" charset="2"/>
              <a:buChar char="Ø"/>
            </a:pPr>
            <a:r>
              <a:rPr lang="cs-CZ" sz="1400" smtClean="0">
                <a:solidFill>
                  <a:schemeClr val="tx2"/>
                </a:solidFill>
              </a:rPr>
              <a:t>Dále: vlastní autorské dílo</a:t>
            </a:r>
          </a:p>
          <a:p>
            <a:pPr>
              <a:buNone/>
            </a:pPr>
            <a:endParaRPr lang="cs-CZ" sz="14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14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14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14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14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14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526</TotalTime>
  <Words>1134</Words>
  <Application>Microsoft Office PowerPoint</Application>
  <PresentationFormat>Předvádění na obrazovce (4:3)</PresentationFormat>
  <Paragraphs>161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Bohatý</vt:lpstr>
      <vt:lpstr>Snímek 1</vt:lpstr>
      <vt:lpstr>Anotace</vt:lpstr>
      <vt:lpstr>Ochrana přírody ČR</vt:lpstr>
      <vt:lpstr>Historie</vt:lpstr>
      <vt:lpstr>zákony na ochranu přírody</vt:lpstr>
      <vt:lpstr>obecná ochrana</vt:lpstr>
      <vt:lpstr>zvláštní ochrana přírody</vt:lpstr>
      <vt:lpstr>zvláštní ochrana přírody</vt:lpstr>
      <vt:lpstr>CHRÁNĚNÁ ÚZEMÍ</vt:lpstr>
      <vt:lpstr>CHRÁNĚNÁ ÚZEMÍ</vt:lpstr>
      <vt:lpstr>citACE</vt:lpstr>
      <vt:lpstr>citACE</vt:lpstr>
    </vt:vector>
  </TitlesOfParts>
  <Company>ZŠ Uh.Ostroh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Ochrana přírody</dc:title>
  <dc:creator>Jana Pulcová</dc:creator>
  <cp:lastModifiedBy>ZŠ Uh.Ostroh</cp:lastModifiedBy>
  <cp:revision>89</cp:revision>
  <dcterms:created xsi:type="dcterms:W3CDTF">2011-10-25T05:43:46Z</dcterms:created>
  <dcterms:modified xsi:type="dcterms:W3CDTF">2011-12-19T09:37:20Z</dcterms:modified>
</cp:coreProperties>
</file>