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D5A8-3FE6-4AA6-8FEA-A136D3699ECC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75553-6442-40EA-AAB1-4BC6AC8F9F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1859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D5A8-3FE6-4AA6-8FEA-A136D3699ECC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75553-6442-40EA-AAB1-4BC6AC8F9F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3809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D5A8-3FE6-4AA6-8FEA-A136D3699ECC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75553-6442-40EA-AAB1-4BC6AC8F9F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5591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D5A8-3FE6-4AA6-8FEA-A136D3699ECC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75553-6442-40EA-AAB1-4BC6AC8F9F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077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D5A8-3FE6-4AA6-8FEA-A136D3699ECC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75553-6442-40EA-AAB1-4BC6AC8F9F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2418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D5A8-3FE6-4AA6-8FEA-A136D3699ECC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75553-6442-40EA-AAB1-4BC6AC8F9F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6473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D5A8-3FE6-4AA6-8FEA-A136D3699ECC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75553-6442-40EA-AAB1-4BC6AC8F9F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2021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D5A8-3FE6-4AA6-8FEA-A136D3699ECC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75553-6442-40EA-AAB1-4BC6AC8F9F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3442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D5A8-3FE6-4AA6-8FEA-A136D3699ECC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75553-6442-40EA-AAB1-4BC6AC8F9F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8899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D5A8-3FE6-4AA6-8FEA-A136D3699ECC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75553-6442-40EA-AAB1-4BC6AC8F9F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9318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7D5A8-3FE6-4AA6-8FEA-A136D3699ECC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75553-6442-40EA-AAB1-4BC6AC8F9F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382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77D5A8-3FE6-4AA6-8FEA-A136D3699ECC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375553-6442-40EA-AAB1-4BC6AC8F9F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4628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267416"/>
              </p:ext>
            </p:extLst>
          </p:nvPr>
        </p:nvGraphicFramePr>
        <p:xfrm>
          <a:off x="114300" y="764704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Zbyněk Jícha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Opakování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VY_32_INOVACE_12_POČETNÍ_OPERACE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Matematika a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její aplikace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 a 5.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CZ.1.07/1.4.00/21.0697</a:t>
                      </a:r>
                      <a:endParaRPr lang="cs-CZ" dirty="0" smtClean="0"/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4. 10. 2012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Sčítání, odčítání, sudé číslo, celá desítka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1695516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772816"/>
            <a:ext cx="8208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/>
              <a:t>Prezentace je určena žákům 3. a 5. </a:t>
            </a:r>
            <a:r>
              <a:rPr lang="cs-CZ" sz="2400" dirty="0" smtClean="0"/>
              <a:t>ročníku </a:t>
            </a:r>
            <a:r>
              <a:rPr lang="cs-CZ" sz="2400" dirty="0" smtClean="0"/>
              <a:t>základní školy v oblasti Matematika a její aplikace. Cílem je zorientovat se v číslech, umět je vybrat dle zadání, uvědomit si jejich pozici v příkladu. Žáci si nejprve opakují pojem celé desítky. Hlavním úkolem je z pouze vybraných čísel umět sestavit příklady na sčítání a odčítání. </a:t>
            </a:r>
          </a:p>
        </p:txBody>
      </p:sp>
    </p:spTree>
    <p:extLst>
      <p:ext uri="{BB962C8B-B14F-4D97-AF65-F5344CB8AC3E}">
        <p14:creationId xmlns:p14="http://schemas.microsoft.com/office/powerpoint/2010/main" val="84765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cs-CZ" sz="3200" dirty="0" smtClean="0"/>
              <a:t>Z čísel se zeleným podkladem vyber celé desítky a sestav z nich příklady na sčítání a odčítání.</a:t>
            </a:r>
            <a:endParaRPr lang="cs-CZ" sz="3200" dirty="0"/>
          </a:p>
        </p:txBody>
      </p:sp>
      <p:sp>
        <p:nvSpPr>
          <p:cNvPr id="3" name="Ovál 2"/>
          <p:cNvSpPr/>
          <p:nvPr/>
        </p:nvSpPr>
        <p:spPr>
          <a:xfrm>
            <a:off x="1861348" y="1855446"/>
            <a:ext cx="792088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20</a:t>
            </a:r>
            <a:endParaRPr lang="cs-CZ" sz="2800" dirty="0"/>
          </a:p>
        </p:txBody>
      </p:sp>
      <p:sp>
        <p:nvSpPr>
          <p:cNvPr id="4" name="Ovál 3"/>
          <p:cNvSpPr/>
          <p:nvPr/>
        </p:nvSpPr>
        <p:spPr>
          <a:xfrm>
            <a:off x="539552" y="1855446"/>
            <a:ext cx="792088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5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5" name="Ovál 4"/>
          <p:cNvSpPr/>
          <p:nvPr/>
        </p:nvSpPr>
        <p:spPr>
          <a:xfrm>
            <a:off x="539552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20</a:t>
            </a:r>
            <a:endParaRPr lang="cs-CZ" sz="2800" dirty="0"/>
          </a:p>
        </p:txBody>
      </p:sp>
      <p:sp>
        <p:nvSpPr>
          <p:cNvPr id="6" name="Ovál 5"/>
          <p:cNvSpPr/>
          <p:nvPr/>
        </p:nvSpPr>
        <p:spPr>
          <a:xfrm>
            <a:off x="1861348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48</a:t>
            </a:r>
            <a:endParaRPr lang="cs-CZ" sz="2800" dirty="0"/>
          </a:p>
        </p:txBody>
      </p:sp>
      <p:sp>
        <p:nvSpPr>
          <p:cNvPr id="7" name="Ovál 6"/>
          <p:cNvSpPr/>
          <p:nvPr/>
        </p:nvSpPr>
        <p:spPr>
          <a:xfrm>
            <a:off x="3347864" y="2849143"/>
            <a:ext cx="792088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3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8" name="Ovál 7"/>
          <p:cNvSpPr/>
          <p:nvPr/>
        </p:nvSpPr>
        <p:spPr>
          <a:xfrm>
            <a:off x="3347864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8</a:t>
            </a:r>
            <a:endParaRPr lang="cs-CZ" sz="2800" dirty="0"/>
          </a:p>
        </p:txBody>
      </p:sp>
      <p:sp>
        <p:nvSpPr>
          <p:cNvPr id="9" name="Ovál 8"/>
          <p:cNvSpPr/>
          <p:nvPr/>
        </p:nvSpPr>
        <p:spPr>
          <a:xfrm>
            <a:off x="4860032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9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10" name="Ovál 9"/>
          <p:cNvSpPr/>
          <p:nvPr/>
        </p:nvSpPr>
        <p:spPr>
          <a:xfrm>
            <a:off x="6300192" y="1855446"/>
            <a:ext cx="792088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68</a:t>
            </a:r>
            <a:endParaRPr lang="cs-CZ" sz="2800" dirty="0"/>
          </a:p>
        </p:txBody>
      </p:sp>
      <p:sp>
        <p:nvSpPr>
          <p:cNvPr id="11" name="Ovál 10"/>
          <p:cNvSpPr/>
          <p:nvPr/>
        </p:nvSpPr>
        <p:spPr>
          <a:xfrm>
            <a:off x="7812360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21</a:t>
            </a:r>
            <a:endParaRPr lang="cs-CZ" sz="2800" dirty="0"/>
          </a:p>
        </p:txBody>
      </p:sp>
      <p:sp>
        <p:nvSpPr>
          <p:cNvPr id="12" name="Ovál 11"/>
          <p:cNvSpPr/>
          <p:nvPr/>
        </p:nvSpPr>
        <p:spPr>
          <a:xfrm>
            <a:off x="7812360" y="2849143"/>
            <a:ext cx="792088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98</a:t>
            </a:r>
            <a:endParaRPr lang="cs-CZ" sz="2800" dirty="0"/>
          </a:p>
        </p:txBody>
      </p:sp>
      <p:sp>
        <p:nvSpPr>
          <p:cNvPr id="13" name="Ovál 12"/>
          <p:cNvSpPr/>
          <p:nvPr/>
        </p:nvSpPr>
        <p:spPr>
          <a:xfrm>
            <a:off x="6300192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7</a:t>
            </a:r>
          </a:p>
        </p:txBody>
      </p:sp>
      <p:sp>
        <p:nvSpPr>
          <p:cNvPr id="14" name="Ovál 13"/>
          <p:cNvSpPr/>
          <p:nvPr/>
        </p:nvSpPr>
        <p:spPr>
          <a:xfrm>
            <a:off x="4860032" y="2849143"/>
            <a:ext cx="792088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14</a:t>
            </a:r>
            <a:endParaRPr lang="cs-CZ" sz="2800" dirty="0"/>
          </a:p>
        </p:txBody>
      </p:sp>
      <p:cxnSp>
        <p:nvCxnSpPr>
          <p:cNvPr id="16" name="Přímá spojnice 15"/>
          <p:cNvCxnSpPr/>
          <p:nvPr/>
        </p:nvCxnSpPr>
        <p:spPr>
          <a:xfrm>
            <a:off x="2636168" y="4465062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2636168" y="5085184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2636168" y="5661248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636168" y="6309320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727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cs-CZ" sz="3200" dirty="0" smtClean="0"/>
              <a:t>Možné příklady výsledků:</a:t>
            </a:r>
            <a:endParaRPr lang="cs-CZ" sz="3200" dirty="0"/>
          </a:p>
        </p:txBody>
      </p:sp>
      <p:sp>
        <p:nvSpPr>
          <p:cNvPr id="3" name="Ovál 2"/>
          <p:cNvSpPr/>
          <p:nvPr/>
        </p:nvSpPr>
        <p:spPr>
          <a:xfrm>
            <a:off x="1861348" y="1855446"/>
            <a:ext cx="792088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20</a:t>
            </a:r>
            <a:endParaRPr lang="cs-CZ" sz="2800" dirty="0"/>
          </a:p>
        </p:txBody>
      </p:sp>
      <p:sp>
        <p:nvSpPr>
          <p:cNvPr id="4" name="Ovál 3"/>
          <p:cNvSpPr/>
          <p:nvPr/>
        </p:nvSpPr>
        <p:spPr>
          <a:xfrm>
            <a:off x="539552" y="1855446"/>
            <a:ext cx="792088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3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5" name="Ovál 4"/>
          <p:cNvSpPr/>
          <p:nvPr/>
        </p:nvSpPr>
        <p:spPr>
          <a:xfrm>
            <a:off x="539552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20</a:t>
            </a:r>
            <a:endParaRPr lang="cs-CZ" sz="2800" dirty="0"/>
          </a:p>
        </p:txBody>
      </p:sp>
      <p:sp>
        <p:nvSpPr>
          <p:cNvPr id="6" name="Ovál 5"/>
          <p:cNvSpPr/>
          <p:nvPr/>
        </p:nvSpPr>
        <p:spPr>
          <a:xfrm>
            <a:off x="1861348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48</a:t>
            </a:r>
            <a:endParaRPr lang="cs-CZ" sz="2800" dirty="0"/>
          </a:p>
        </p:txBody>
      </p:sp>
      <p:sp>
        <p:nvSpPr>
          <p:cNvPr id="7" name="Ovál 6"/>
          <p:cNvSpPr/>
          <p:nvPr/>
        </p:nvSpPr>
        <p:spPr>
          <a:xfrm>
            <a:off x="3347864" y="2849143"/>
            <a:ext cx="792088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50</a:t>
            </a:r>
            <a:endParaRPr lang="cs-CZ" sz="2800" dirty="0"/>
          </a:p>
        </p:txBody>
      </p:sp>
      <p:sp>
        <p:nvSpPr>
          <p:cNvPr id="8" name="Ovál 7"/>
          <p:cNvSpPr/>
          <p:nvPr/>
        </p:nvSpPr>
        <p:spPr>
          <a:xfrm>
            <a:off x="3347864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8</a:t>
            </a:r>
            <a:endParaRPr lang="cs-CZ" sz="2800" dirty="0"/>
          </a:p>
        </p:txBody>
      </p:sp>
      <p:sp>
        <p:nvSpPr>
          <p:cNvPr id="9" name="Ovál 8"/>
          <p:cNvSpPr/>
          <p:nvPr/>
        </p:nvSpPr>
        <p:spPr>
          <a:xfrm>
            <a:off x="4860032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9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10" name="Ovál 9"/>
          <p:cNvSpPr/>
          <p:nvPr/>
        </p:nvSpPr>
        <p:spPr>
          <a:xfrm>
            <a:off x="6300192" y="1855446"/>
            <a:ext cx="792088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68</a:t>
            </a:r>
            <a:endParaRPr lang="cs-CZ" sz="2800" dirty="0"/>
          </a:p>
        </p:txBody>
      </p:sp>
      <p:sp>
        <p:nvSpPr>
          <p:cNvPr id="11" name="Ovál 10"/>
          <p:cNvSpPr/>
          <p:nvPr/>
        </p:nvSpPr>
        <p:spPr>
          <a:xfrm>
            <a:off x="7812360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21</a:t>
            </a:r>
            <a:endParaRPr lang="cs-CZ" sz="2800" dirty="0"/>
          </a:p>
        </p:txBody>
      </p:sp>
      <p:sp>
        <p:nvSpPr>
          <p:cNvPr id="12" name="Ovál 11"/>
          <p:cNvSpPr/>
          <p:nvPr/>
        </p:nvSpPr>
        <p:spPr>
          <a:xfrm>
            <a:off x="7812360" y="2849143"/>
            <a:ext cx="792088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98</a:t>
            </a:r>
            <a:endParaRPr lang="cs-CZ" sz="2800" dirty="0"/>
          </a:p>
        </p:txBody>
      </p:sp>
      <p:sp>
        <p:nvSpPr>
          <p:cNvPr id="13" name="Ovál 12"/>
          <p:cNvSpPr/>
          <p:nvPr/>
        </p:nvSpPr>
        <p:spPr>
          <a:xfrm>
            <a:off x="6300192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7</a:t>
            </a:r>
          </a:p>
        </p:txBody>
      </p:sp>
      <p:sp>
        <p:nvSpPr>
          <p:cNvPr id="14" name="Ovál 13"/>
          <p:cNvSpPr/>
          <p:nvPr/>
        </p:nvSpPr>
        <p:spPr>
          <a:xfrm>
            <a:off x="4860032" y="2849143"/>
            <a:ext cx="792088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14</a:t>
            </a:r>
            <a:endParaRPr lang="cs-CZ" sz="2800" dirty="0"/>
          </a:p>
        </p:txBody>
      </p:sp>
      <p:cxnSp>
        <p:nvCxnSpPr>
          <p:cNvPr id="16" name="Přímá spojnice 15"/>
          <p:cNvCxnSpPr/>
          <p:nvPr/>
        </p:nvCxnSpPr>
        <p:spPr>
          <a:xfrm>
            <a:off x="2636168" y="4465062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2636168" y="5085184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2636168" y="5661248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636168" y="6309320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385192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851920" y="461912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851920" y="5151786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-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3851920" y="584765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-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256076" y="396839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=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5256076" y="461912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=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5256076" y="519660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=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5256009" y="584765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=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892638" y="4557573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20</a:t>
            </a:r>
            <a:endParaRPr lang="cs-CZ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345557" y="4588350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3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652120" y="4556323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5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2892638" y="5135053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5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345624" y="5151786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20</a:t>
            </a:r>
            <a:endParaRPr lang="cs-CZ" sz="28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652120" y="5121008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3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2892638" y="5786099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5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345557" y="5734745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3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652120" y="5775961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20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23826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05365E-6 L 0.26389 0.271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4" y="135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05365E-6 L 0.28455 0.2712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19" y="135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9362E-6 L 0.25191 0.125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87" y="62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cs-CZ" sz="3200" dirty="0" smtClean="0"/>
              <a:t>Z čísel vyber jedno nejnižší sudé a dvě nejvyšší, sestav z nich příklady na sčítání a odčítání.</a:t>
            </a:r>
            <a:endParaRPr lang="cs-CZ" sz="3200" dirty="0"/>
          </a:p>
        </p:txBody>
      </p:sp>
      <p:sp>
        <p:nvSpPr>
          <p:cNvPr id="3" name="Ovál 2"/>
          <p:cNvSpPr/>
          <p:nvPr/>
        </p:nvSpPr>
        <p:spPr>
          <a:xfrm>
            <a:off x="1861348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20</a:t>
            </a:r>
            <a:endParaRPr lang="cs-CZ" sz="2800" dirty="0"/>
          </a:p>
        </p:txBody>
      </p:sp>
      <p:sp>
        <p:nvSpPr>
          <p:cNvPr id="4" name="Ovál 3"/>
          <p:cNvSpPr/>
          <p:nvPr/>
        </p:nvSpPr>
        <p:spPr>
          <a:xfrm>
            <a:off x="539552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5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5" name="Ovál 4"/>
          <p:cNvSpPr/>
          <p:nvPr/>
        </p:nvSpPr>
        <p:spPr>
          <a:xfrm>
            <a:off x="539552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20</a:t>
            </a:r>
            <a:endParaRPr lang="cs-CZ" sz="2800" dirty="0"/>
          </a:p>
        </p:txBody>
      </p:sp>
      <p:sp>
        <p:nvSpPr>
          <p:cNvPr id="6" name="Ovál 5"/>
          <p:cNvSpPr/>
          <p:nvPr/>
        </p:nvSpPr>
        <p:spPr>
          <a:xfrm>
            <a:off x="1861348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48</a:t>
            </a:r>
            <a:endParaRPr lang="cs-CZ" sz="2800" dirty="0"/>
          </a:p>
        </p:txBody>
      </p:sp>
      <p:sp>
        <p:nvSpPr>
          <p:cNvPr id="7" name="Ovál 6"/>
          <p:cNvSpPr/>
          <p:nvPr/>
        </p:nvSpPr>
        <p:spPr>
          <a:xfrm>
            <a:off x="3347864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3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8" name="Ovál 7"/>
          <p:cNvSpPr/>
          <p:nvPr/>
        </p:nvSpPr>
        <p:spPr>
          <a:xfrm>
            <a:off x="3347864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8</a:t>
            </a:r>
            <a:endParaRPr lang="cs-CZ" sz="2800" dirty="0"/>
          </a:p>
        </p:txBody>
      </p:sp>
      <p:sp>
        <p:nvSpPr>
          <p:cNvPr id="9" name="Ovál 8"/>
          <p:cNvSpPr/>
          <p:nvPr/>
        </p:nvSpPr>
        <p:spPr>
          <a:xfrm>
            <a:off x="4860032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9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10" name="Ovál 9"/>
          <p:cNvSpPr/>
          <p:nvPr/>
        </p:nvSpPr>
        <p:spPr>
          <a:xfrm>
            <a:off x="6300192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68</a:t>
            </a:r>
            <a:endParaRPr lang="cs-CZ" sz="2800" dirty="0"/>
          </a:p>
        </p:txBody>
      </p:sp>
      <p:sp>
        <p:nvSpPr>
          <p:cNvPr id="11" name="Ovál 10"/>
          <p:cNvSpPr/>
          <p:nvPr/>
        </p:nvSpPr>
        <p:spPr>
          <a:xfrm>
            <a:off x="7812360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21</a:t>
            </a:r>
            <a:endParaRPr lang="cs-CZ" sz="2800" dirty="0"/>
          </a:p>
        </p:txBody>
      </p:sp>
      <p:sp>
        <p:nvSpPr>
          <p:cNvPr id="12" name="Ovál 11"/>
          <p:cNvSpPr/>
          <p:nvPr/>
        </p:nvSpPr>
        <p:spPr>
          <a:xfrm>
            <a:off x="7812360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98</a:t>
            </a:r>
            <a:endParaRPr lang="cs-CZ" sz="2800" dirty="0"/>
          </a:p>
        </p:txBody>
      </p:sp>
      <p:sp>
        <p:nvSpPr>
          <p:cNvPr id="13" name="Ovál 12"/>
          <p:cNvSpPr/>
          <p:nvPr/>
        </p:nvSpPr>
        <p:spPr>
          <a:xfrm>
            <a:off x="6300192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7</a:t>
            </a:r>
          </a:p>
        </p:txBody>
      </p:sp>
      <p:sp>
        <p:nvSpPr>
          <p:cNvPr id="14" name="Ovál 13"/>
          <p:cNvSpPr/>
          <p:nvPr/>
        </p:nvSpPr>
        <p:spPr>
          <a:xfrm>
            <a:off x="4860032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14</a:t>
            </a:r>
            <a:endParaRPr lang="cs-CZ" sz="2800" dirty="0"/>
          </a:p>
        </p:txBody>
      </p:sp>
      <p:cxnSp>
        <p:nvCxnSpPr>
          <p:cNvPr id="16" name="Přímá spojnice 15"/>
          <p:cNvCxnSpPr/>
          <p:nvPr/>
        </p:nvCxnSpPr>
        <p:spPr>
          <a:xfrm>
            <a:off x="2636168" y="4465062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2636168" y="5085184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2636168" y="5661248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636168" y="6309320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4932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cs-CZ" sz="3200" dirty="0" smtClean="0"/>
              <a:t>Vybraná čísla:</a:t>
            </a:r>
            <a:endParaRPr lang="cs-CZ" sz="3200" dirty="0"/>
          </a:p>
        </p:txBody>
      </p:sp>
      <p:sp>
        <p:nvSpPr>
          <p:cNvPr id="3" name="Ovál 2"/>
          <p:cNvSpPr/>
          <p:nvPr/>
        </p:nvSpPr>
        <p:spPr>
          <a:xfrm>
            <a:off x="1861348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20</a:t>
            </a:r>
            <a:endParaRPr lang="cs-CZ" sz="2800" dirty="0"/>
          </a:p>
        </p:txBody>
      </p:sp>
      <p:sp>
        <p:nvSpPr>
          <p:cNvPr id="4" name="Ovál 3"/>
          <p:cNvSpPr/>
          <p:nvPr/>
        </p:nvSpPr>
        <p:spPr>
          <a:xfrm>
            <a:off x="539552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3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5" name="Ovál 4"/>
          <p:cNvSpPr/>
          <p:nvPr/>
        </p:nvSpPr>
        <p:spPr>
          <a:xfrm>
            <a:off x="539552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20</a:t>
            </a:r>
            <a:endParaRPr lang="cs-CZ" sz="2800" dirty="0"/>
          </a:p>
        </p:txBody>
      </p:sp>
      <p:sp>
        <p:nvSpPr>
          <p:cNvPr id="6" name="Ovál 5"/>
          <p:cNvSpPr/>
          <p:nvPr/>
        </p:nvSpPr>
        <p:spPr>
          <a:xfrm>
            <a:off x="1861348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48</a:t>
            </a:r>
            <a:endParaRPr lang="cs-CZ" sz="2800" dirty="0"/>
          </a:p>
        </p:txBody>
      </p:sp>
      <p:sp>
        <p:nvSpPr>
          <p:cNvPr id="7" name="Ovál 6"/>
          <p:cNvSpPr/>
          <p:nvPr/>
        </p:nvSpPr>
        <p:spPr>
          <a:xfrm>
            <a:off x="3347864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50</a:t>
            </a:r>
            <a:endParaRPr lang="cs-CZ" sz="2800" dirty="0"/>
          </a:p>
        </p:txBody>
      </p:sp>
      <p:sp>
        <p:nvSpPr>
          <p:cNvPr id="8" name="Ovál 7"/>
          <p:cNvSpPr/>
          <p:nvPr/>
        </p:nvSpPr>
        <p:spPr>
          <a:xfrm>
            <a:off x="3347864" y="1855446"/>
            <a:ext cx="792088" cy="7200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8</a:t>
            </a:r>
            <a:endParaRPr lang="cs-CZ" sz="2800" dirty="0"/>
          </a:p>
        </p:txBody>
      </p:sp>
      <p:sp>
        <p:nvSpPr>
          <p:cNvPr id="9" name="Ovál 8"/>
          <p:cNvSpPr/>
          <p:nvPr/>
        </p:nvSpPr>
        <p:spPr>
          <a:xfrm>
            <a:off x="4860032" y="1855446"/>
            <a:ext cx="792088" cy="7200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9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10" name="Ovál 9"/>
          <p:cNvSpPr/>
          <p:nvPr/>
        </p:nvSpPr>
        <p:spPr>
          <a:xfrm>
            <a:off x="6300192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68</a:t>
            </a:r>
            <a:endParaRPr lang="cs-CZ" sz="2800" dirty="0"/>
          </a:p>
        </p:txBody>
      </p:sp>
      <p:sp>
        <p:nvSpPr>
          <p:cNvPr id="11" name="Ovál 10"/>
          <p:cNvSpPr/>
          <p:nvPr/>
        </p:nvSpPr>
        <p:spPr>
          <a:xfrm>
            <a:off x="7812360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21</a:t>
            </a:r>
            <a:endParaRPr lang="cs-CZ" sz="2800" dirty="0"/>
          </a:p>
        </p:txBody>
      </p:sp>
      <p:sp>
        <p:nvSpPr>
          <p:cNvPr id="12" name="Ovál 11"/>
          <p:cNvSpPr/>
          <p:nvPr/>
        </p:nvSpPr>
        <p:spPr>
          <a:xfrm>
            <a:off x="7812360" y="2849143"/>
            <a:ext cx="792088" cy="7200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98</a:t>
            </a:r>
            <a:endParaRPr lang="cs-CZ" sz="2800" dirty="0"/>
          </a:p>
        </p:txBody>
      </p:sp>
      <p:sp>
        <p:nvSpPr>
          <p:cNvPr id="13" name="Ovál 12"/>
          <p:cNvSpPr/>
          <p:nvPr/>
        </p:nvSpPr>
        <p:spPr>
          <a:xfrm>
            <a:off x="6300192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7</a:t>
            </a:r>
          </a:p>
        </p:txBody>
      </p:sp>
      <p:sp>
        <p:nvSpPr>
          <p:cNvPr id="14" name="Ovál 13"/>
          <p:cNvSpPr/>
          <p:nvPr/>
        </p:nvSpPr>
        <p:spPr>
          <a:xfrm>
            <a:off x="4860032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14</a:t>
            </a:r>
            <a:endParaRPr lang="cs-CZ" sz="2800" dirty="0"/>
          </a:p>
        </p:txBody>
      </p:sp>
      <p:cxnSp>
        <p:nvCxnSpPr>
          <p:cNvPr id="16" name="Přímá spojnice 15"/>
          <p:cNvCxnSpPr/>
          <p:nvPr/>
        </p:nvCxnSpPr>
        <p:spPr>
          <a:xfrm>
            <a:off x="2636168" y="4465062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2636168" y="5085184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2636168" y="5661248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636168" y="6309320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385192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851920" y="461912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851920" y="5151786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-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3851920" y="584765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-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256076" y="396839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=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5256076" y="461912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=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5256076" y="519660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=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5256009" y="584765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5168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cs-CZ" sz="3200" dirty="0" smtClean="0"/>
              <a:t>Možné příklady výsledků:</a:t>
            </a:r>
            <a:endParaRPr lang="cs-CZ" sz="3200" dirty="0"/>
          </a:p>
        </p:txBody>
      </p:sp>
      <p:sp>
        <p:nvSpPr>
          <p:cNvPr id="3" name="Ovál 2"/>
          <p:cNvSpPr/>
          <p:nvPr/>
        </p:nvSpPr>
        <p:spPr>
          <a:xfrm>
            <a:off x="1861348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20</a:t>
            </a:r>
            <a:endParaRPr lang="cs-CZ" sz="2800" dirty="0"/>
          </a:p>
        </p:txBody>
      </p:sp>
      <p:sp>
        <p:nvSpPr>
          <p:cNvPr id="4" name="Ovál 3"/>
          <p:cNvSpPr/>
          <p:nvPr/>
        </p:nvSpPr>
        <p:spPr>
          <a:xfrm>
            <a:off x="539552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3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5" name="Ovál 4"/>
          <p:cNvSpPr/>
          <p:nvPr/>
        </p:nvSpPr>
        <p:spPr>
          <a:xfrm>
            <a:off x="539552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20</a:t>
            </a:r>
            <a:endParaRPr lang="cs-CZ" sz="2800" dirty="0"/>
          </a:p>
        </p:txBody>
      </p:sp>
      <p:sp>
        <p:nvSpPr>
          <p:cNvPr id="6" name="Ovál 5"/>
          <p:cNvSpPr/>
          <p:nvPr/>
        </p:nvSpPr>
        <p:spPr>
          <a:xfrm>
            <a:off x="1861348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48</a:t>
            </a:r>
            <a:endParaRPr lang="cs-CZ" sz="2800" dirty="0"/>
          </a:p>
        </p:txBody>
      </p:sp>
      <p:sp>
        <p:nvSpPr>
          <p:cNvPr id="7" name="Ovál 6"/>
          <p:cNvSpPr/>
          <p:nvPr/>
        </p:nvSpPr>
        <p:spPr>
          <a:xfrm>
            <a:off x="3347864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50</a:t>
            </a:r>
            <a:endParaRPr lang="cs-CZ" sz="2800" dirty="0"/>
          </a:p>
        </p:txBody>
      </p:sp>
      <p:sp>
        <p:nvSpPr>
          <p:cNvPr id="8" name="Ovál 7"/>
          <p:cNvSpPr/>
          <p:nvPr/>
        </p:nvSpPr>
        <p:spPr>
          <a:xfrm>
            <a:off x="3347864" y="1855446"/>
            <a:ext cx="792088" cy="7200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8</a:t>
            </a:r>
            <a:endParaRPr lang="cs-CZ" sz="2800" dirty="0"/>
          </a:p>
        </p:txBody>
      </p:sp>
      <p:sp>
        <p:nvSpPr>
          <p:cNvPr id="9" name="Ovál 8"/>
          <p:cNvSpPr/>
          <p:nvPr/>
        </p:nvSpPr>
        <p:spPr>
          <a:xfrm>
            <a:off x="4860032" y="1855446"/>
            <a:ext cx="792088" cy="7200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9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10" name="Ovál 9"/>
          <p:cNvSpPr/>
          <p:nvPr/>
        </p:nvSpPr>
        <p:spPr>
          <a:xfrm>
            <a:off x="6300192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68</a:t>
            </a:r>
            <a:endParaRPr lang="cs-CZ" sz="2800" dirty="0"/>
          </a:p>
        </p:txBody>
      </p:sp>
      <p:sp>
        <p:nvSpPr>
          <p:cNvPr id="11" name="Ovál 10"/>
          <p:cNvSpPr/>
          <p:nvPr/>
        </p:nvSpPr>
        <p:spPr>
          <a:xfrm>
            <a:off x="7812360" y="1855446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21</a:t>
            </a:r>
            <a:endParaRPr lang="cs-CZ" sz="2800" dirty="0"/>
          </a:p>
        </p:txBody>
      </p:sp>
      <p:sp>
        <p:nvSpPr>
          <p:cNvPr id="12" name="Ovál 11"/>
          <p:cNvSpPr/>
          <p:nvPr/>
        </p:nvSpPr>
        <p:spPr>
          <a:xfrm>
            <a:off x="7812360" y="2849143"/>
            <a:ext cx="792088" cy="7200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98</a:t>
            </a:r>
            <a:endParaRPr lang="cs-CZ" sz="2800" dirty="0"/>
          </a:p>
        </p:txBody>
      </p:sp>
      <p:sp>
        <p:nvSpPr>
          <p:cNvPr id="13" name="Ovál 12"/>
          <p:cNvSpPr/>
          <p:nvPr/>
        </p:nvSpPr>
        <p:spPr>
          <a:xfrm>
            <a:off x="6300192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/>
              <a:t>7</a:t>
            </a:r>
          </a:p>
        </p:txBody>
      </p:sp>
      <p:sp>
        <p:nvSpPr>
          <p:cNvPr id="14" name="Ovál 13"/>
          <p:cNvSpPr/>
          <p:nvPr/>
        </p:nvSpPr>
        <p:spPr>
          <a:xfrm>
            <a:off x="4860032" y="2849143"/>
            <a:ext cx="792088" cy="72008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14</a:t>
            </a:r>
            <a:endParaRPr lang="cs-CZ" sz="2800" dirty="0"/>
          </a:p>
        </p:txBody>
      </p:sp>
      <p:cxnSp>
        <p:nvCxnSpPr>
          <p:cNvPr id="16" name="Přímá spojnice 15"/>
          <p:cNvCxnSpPr/>
          <p:nvPr/>
        </p:nvCxnSpPr>
        <p:spPr>
          <a:xfrm>
            <a:off x="2636168" y="4465062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2636168" y="5085184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2636168" y="5661248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636168" y="6309320"/>
            <a:ext cx="38164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385192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851920" y="461912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851920" y="5151786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-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3851920" y="584765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-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256076" y="396839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=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5256076" y="461912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=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5256076" y="519660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=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5256009" y="584765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=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892638" y="4557573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90</a:t>
            </a:r>
            <a:endParaRPr lang="cs-CZ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345557" y="4588350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8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652120" y="4556323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98</a:t>
            </a:r>
            <a:endParaRPr lang="cs-CZ" sz="28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2892638" y="5135053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98</a:t>
            </a:r>
            <a:endParaRPr lang="cs-CZ" sz="28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345624" y="5151786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8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5652120" y="5121008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9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2892638" y="5786099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98</a:t>
            </a:r>
            <a:endParaRPr lang="cs-CZ" sz="28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345557" y="5734745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9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652120" y="5775961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8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2892638" y="3894663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8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4345557" y="3894663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90</a:t>
            </a:r>
            <a:endParaRPr lang="cs-CZ" sz="28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5652120" y="3894663"/>
            <a:ext cx="910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98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17037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268</Words>
  <Application>Microsoft Office PowerPoint</Application>
  <PresentationFormat>Předvádění na obrazovce (4:3)</PresentationFormat>
  <Paragraphs>131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Z čísel se zeleným podkladem vyber celé desítky a sestav z nich příklady na sčítání a odčítání.</vt:lpstr>
      <vt:lpstr>Možné příklady výsledků:</vt:lpstr>
      <vt:lpstr>Z čísel vyber jedno nejnižší sudé a dvě nejvyšší, sestav z nich příklady na sčítání a odčítání.</vt:lpstr>
      <vt:lpstr>Vybraná čísla:</vt:lpstr>
      <vt:lpstr>Možné příklady výsledků: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</dc:title>
  <dc:creator>pc</dc:creator>
  <cp:lastModifiedBy>Zbyněk Jícha</cp:lastModifiedBy>
  <cp:revision>8</cp:revision>
  <dcterms:created xsi:type="dcterms:W3CDTF">2013-03-30T10:39:22Z</dcterms:created>
  <dcterms:modified xsi:type="dcterms:W3CDTF">2013-05-06T12:47:57Z</dcterms:modified>
</cp:coreProperties>
</file>