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1" r:id="rId2"/>
    <p:sldId id="260" r:id="rId3"/>
    <p:sldId id="257" r:id="rId4"/>
    <p:sldId id="258" r:id="rId5"/>
    <p:sldId id="259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1656" y="-27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59499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903506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960829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160716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14993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3417632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79376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29330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2561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74605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141973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FF2446-0774-4A33-BF8D-C9F95879FA6D}" type="datetimeFigureOut">
              <a:rPr lang="cs-CZ" smtClean="0"/>
              <a:t>4.4.2013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8EC3370-D04F-4FCB-92FB-37230DB404D2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70770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72276259"/>
              </p:ext>
            </p:extLst>
          </p:nvPr>
        </p:nvGraphicFramePr>
        <p:xfrm>
          <a:off x="114300" y="764704"/>
          <a:ext cx="9029700" cy="5061585"/>
        </p:xfrm>
        <a:graphic>
          <a:graphicData uri="http://schemas.openxmlformats.org/drawingml/2006/table">
            <a:tbl>
              <a:tblPr/>
              <a:tblGrid>
                <a:gridCol w="2024063"/>
                <a:gridCol w="7005637"/>
              </a:tblGrid>
              <a:tr h="1647825"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2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cap="flat">
                      <a:noFill/>
                    </a:lnR>
                    <a:lnT cap="flat">
                      <a:noFill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Autor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Mgr. Zbyněk Jícha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Škola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ZŠ a MŠ Stožec, okres Prachatice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Téma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Opakování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Název materiálu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VY_32_INOVACE_17_POČETNÍ_KVĚTINA_01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Sada 2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698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Předmět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Matematika a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její aplikace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Ročník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3.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825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Číslo projektu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CZ.1.07/1.4.00/21.0697</a:t>
                      </a:r>
                      <a:endParaRPr lang="cs-CZ" dirty="0" smtClean="0"/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2F2F2"/>
                    </a:solidFill>
                  </a:tcPr>
                </a:tc>
              </a:tr>
              <a:tr h="2682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Datum vytvoření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22. 10.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2012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  <a:tr h="2762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>
                          <a:tab pos="876300" algn="l"/>
                        </a:tabLst>
                      </a:pPr>
                      <a:r>
                        <a:rPr kumimoji="0" lang="cs-CZ" sz="1600" b="0" i="1" u="sng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ea typeface="Times New Roman" pitchFamily="18" charset="0"/>
                          <a:cs typeface="Calibri" pitchFamily="34" charset="0"/>
                        </a:rPr>
                        <a:t>Klíčová slova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ea typeface="Times New Roman" pitchFamily="18" charset="0"/>
                        <a:cs typeface="Calibri" pitchFamily="34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Součty, rozdíly, cvičení postřehu</a:t>
                      </a:r>
                    </a:p>
                  </a:txBody>
                  <a:tcPr horzOverflow="overflow">
                    <a:lnL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ap="flat">
                      <a:noFill/>
                    </a:lnR>
                    <a:lnT w="25400" cap="flat" cmpd="sng" algn="ctr">
                      <a:solidFill>
                        <a:srgbClr val="FFFFFF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ap="flat">
                      <a:noFill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CCCCC"/>
                    </a:solidFill>
                  </a:tcPr>
                </a:tc>
              </a:tr>
            </a:tbl>
          </a:graphicData>
        </a:graphic>
      </p:graphicFrame>
      <p:pic>
        <p:nvPicPr>
          <p:cNvPr id="5" name="obrázek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47664" y="1052736"/>
            <a:ext cx="6265863" cy="1214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311102412"/>
      </p:ext>
    </p:extLst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85000"/>
            </a:schemeClr>
          </a:solidFill>
        </p:spPr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1772816"/>
            <a:ext cx="820891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400" dirty="0" smtClean="0"/>
              <a:t>Prezentace je určena žákům 3. ročníku základní školy v oblasti Matematika a její aplikace. Cílem je opakování sčítání a odčítání </a:t>
            </a:r>
            <a:r>
              <a:rPr lang="cs-CZ" sz="2400" dirty="0" smtClean="0"/>
              <a:t>do </a:t>
            </a:r>
            <a:r>
              <a:rPr lang="cs-CZ" sz="2400" dirty="0" smtClean="0"/>
              <a:t>100 s otázkami na tréning paměti. </a:t>
            </a:r>
          </a:p>
        </p:txBody>
      </p:sp>
    </p:spTree>
    <p:extLst>
      <p:ext uri="{BB962C8B-B14F-4D97-AF65-F5344CB8AC3E}">
        <p14:creationId xmlns:p14="http://schemas.microsoft.com/office/powerpoint/2010/main" val="854558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se šipkou 20"/>
          <p:cNvCxnSpPr>
            <a:endCxn id="7" idx="4"/>
          </p:cNvCxnSpPr>
          <p:nvPr/>
        </p:nvCxnSpPr>
        <p:spPr>
          <a:xfrm flipV="1">
            <a:off x="4535996" y="2340496"/>
            <a:ext cx="0" cy="126392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Doplň do růžice součty a rozdíly: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95936" y="3645024"/>
            <a:ext cx="10801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37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917180" y="2190924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4175956" y="5877272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6948264" y="382923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4175956" y="1628800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1403648" y="382923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6228184" y="537321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6228184" y="2190924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1917180" y="537321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" name="Přímá spojnice se šipkou 12"/>
          <p:cNvCxnSpPr>
            <a:stCxn id="3" idx="5"/>
            <a:endCxn id="9" idx="1"/>
          </p:cNvCxnSpPr>
          <p:nvPr/>
        </p:nvCxnSpPr>
        <p:spPr>
          <a:xfrm>
            <a:off x="4917876" y="4566964"/>
            <a:ext cx="1415761" cy="9104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5" idx="0"/>
          </p:cNvCxnSpPr>
          <p:nvPr/>
        </p:nvCxnSpPr>
        <p:spPr>
          <a:xfrm>
            <a:off x="4535996" y="4736818"/>
            <a:ext cx="0" cy="11404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" idx="3"/>
            <a:endCxn id="11" idx="7"/>
          </p:cNvCxnSpPr>
          <p:nvPr/>
        </p:nvCxnSpPr>
        <p:spPr>
          <a:xfrm flipH="1">
            <a:off x="2531807" y="4566964"/>
            <a:ext cx="1622309" cy="9104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3" idx="2"/>
            <a:endCxn id="8" idx="6"/>
          </p:cNvCxnSpPr>
          <p:nvPr/>
        </p:nvCxnSpPr>
        <p:spPr>
          <a:xfrm flipH="1">
            <a:off x="2123728" y="41850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6" idx="2"/>
          </p:cNvCxnSpPr>
          <p:nvPr/>
        </p:nvCxnSpPr>
        <p:spPr>
          <a:xfrm>
            <a:off x="5076056" y="41850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4" idx="5"/>
          </p:cNvCxnSpPr>
          <p:nvPr/>
        </p:nvCxnSpPr>
        <p:spPr>
          <a:xfrm flipH="1" flipV="1">
            <a:off x="2531807" y="2798395"/>
            <a:ext cx="1623561" cy="10308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0" idx="3"/>
          </p:cNvCxnSpPr>
          <p:nvPr/>
        </p:nvCxnSpPr>
        <p:spPr>
          <a:xfrm flipV="1">
            <a:off x="4896036" y="2798395"/>
            <a:ext cx="1437601" cy="10019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078932" y="2702565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-7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96136" y="4317201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+9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96136" y="3244914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+4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2789312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+</a:t>
            </a:r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830080" y="5174883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-0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76056" y="5173161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-8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531807" y="3694775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-6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31807" y="4623814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-9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413650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1" name="Přímá spojnice se šipkou 20"/>
          <p:cNvCxnSpPr>
            <a:endCxn id="7" idx="4"/>
          </p:cNvCxnSpPr>
          <p:nvPr/>
        </p:nvCxnSpPr>
        <p:spPr>
          <a:xfrm flipV="1">
            <a:off x="4535996" y="2340496"/>
            <a:ext cx="0" cy="126392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92D050"/>
          </a:solidFill>
        </p:spPr>
        <p:txBody>
          <a:bodyPr/>
          <a:lstStyle/>
          <a:p>
            <a:r>
              <a:rPr lang="cs-CZ" dirty="0" smtClean="0"/>
              <a:t>Zkontroluj výsledky: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3995936" y="3645024"/>
            <a:ext cx="1080120" cy="1080120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3600" dirty="0" smtClean="0"/>
              <a:t>37</a:t>
            </a:r>
            <a:endParaRPr lang="cs-CZ" sz="3600" dirty="0"/>
          </a:p>
        </p:txBody>
      </p:sp>
      <p:sp>
        <p:nvSpPr>
          <p:cNvPr id="4" name="Ovál 3"/>
          <p:cNvSpPr/>
          <p:nvPr/>
        </p:nvSpPr>
        <p:spPr>
          <a:xfrm>
            <a:off x="1917180" y="2190924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30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Ovál 4"/>
          <p:cNvSpPr/>
          <p:nvPr/>
        </p:nvSpPr>
        <p:spPr>
          <a:xfrm>
            <a:off x="4175956" y="5877272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6" name="Ovál 5"/>
          <p:cNvSpPr/>
          <p:nvPr/>
        </p:nvSpPr>
        <p:spPr>
          <a:xfrm>
            <a:off x="6948264" y="382923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46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7" name="Ovál 6"/>
          <p:cNvSpPr/>
          <p:nvPr/>
        </p:nvSpPr>
        <p:spPr>
          <a:xfrm>
            <a:off x="4175956" y="1628800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43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8" name="Ovál 7"/>
          <p:cNvSpPr/>
          <p:nvPr/>
        </p:nvSpPr>
        <p:spPr>
          <a:xfrm>
            <a:off x="1403648" y="382923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31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9" name="Ovál 8"/>
          <p:cNvSpPr/>
          <p:nvPr/>
        </p:nvSpPr>
        <p:spPr>
          <a:xfrm>
            <a:off x="6228184" y="537321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29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0" name="Ovál 9"/>
          <p:cNvSpPr/>
          <p:nvPr/>
        </p:nvSpPr>
        <p:spPr>
          <a:xfrm>
            <a:off x="6228184" y="2190924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41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11" name="Ovál 10"/>
          <p:cNvSpPr/>
          <p:nvPr/>
        </p:nvSpPr>
        <p:spPr>
          <a:xfrm>
            <a:off x="1917180" y="5373216"/>
            <a:ext cx="720080" cy="711696"/>
          </a:xfrm>
          <a:prstGeom prst="ellipse">
            <a:avLst/>
          </a:prstGeom>
          <a:solidFill>
            <a:srgbClr val="92D050"/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>
                <a:solidFill>
                  <a:srgbClr val="FF0000"/>
                </a:solidFill>
              </a:rPr>
              <a:t>28</a:t>
            </a:r>
            <a:endParaRPr lang="cs-CZ" sz="2400" dirty="0">
              <a:solidFill>
                <a:srgbClr val="FF0000"/>
              </a:solidFill>
            </a:endParaRPr>
          </a:p>
        </p:txBody>
      </p:sp>
      <p:cxnSp>
        <p:nvCxnSpPr>
          <p:cNvPr id="13" name="Přímá spojnice se šipkou 12"/>
          <p:cNvCxnSpPr>
            <a:stCxn id="3" idx="5"/>
            <a:endCxn id="9" idx="1"/>
          </p:cNvCxnSpPr>
          <p:nvPr/>
        </p:nvCxnSpPr>
        <p:spPr>
          <a:xfrm>
            <a:off x="4917876" y="4566964"/>
            <a:ext cx="1415761" cy="9104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4" name="Přímá spojnice se šipkou 13"/>
          <p:cNvCxnSpPr>
            <a:endCxn id="5" idx="0"/>
          </p:cNvCxnSpPr>
          <p:nvPr/>
        </p:nvCxnSpPr>
        <p:spPr>
          <a:xfrm>
            <a:off x="4535996" y="4736818"/>
            <a:ext cx="0" cy="114045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6" name="Přímá spojnice se šipkou 15"/>
          <p:cNvCxnSpPr>
            <a:stCxn id="3" idx="3"/>
            <a:endCxn id="11" idx="7"/>
          </p:cNvCxnSpPr>
          <p:nvPr/>
        </p:nvCxnSpPr>
        <p:spPr>
          <a:xfrm flipH="1">
            <a:off x="2531807" y="4566964"/>
            <a:ext cx="1622309" cy="910477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>
            <a:stCxn id="3" idx="2"/>
            <a:endCxn id="8" idx="6"/>
          </p:cNvCxnSpPr>
          <p:nvPr/>
        </p:nvCxnSpPr>
        <p:spPr>
          <a:xfrm flipH="1">
            <a:off x="2123728" y="41850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>
            <a:endCxn id="6" idx="2"/>
          </p:cNvCxnSpPr>
          <p:nvPr/>
        </p:nvCxnSpPr>
        <p:spPr>
          <a:xfrm>
            <a:off x="5076056" y="4185084"/>
            <a:ext cx="1872208" cy="0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5" name="Přímá spojnice se šipkou 24"/>
          <p:cNvCxnSpPr>
            <a:endCxn id="4" idx="5"/>
          </p:cNvCxnSpPr>
          <p:nvPr/>
        </p:nvCxnSpPr>
        <p:spPr>
          <a:xfrm flipH="1" flipV="1">
            <a:off x="2531807" y="2798395"/>
            <a:ext cx="1623561" cy="1030841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cxnSp>
        <p:nvCxnSpPr>
          <p:cNvPr id="27" name="Přímá spojnice se šipkou 26"/>
          <p:cNvCxnSpPr>
            <a:endCxn id="10" idx="3"/>
          </p:cNvCxnSpPr>
          <p:nvPr/>
        </p:nvCxnSpPr>
        <p:spPr>
          <a:xfrm flipV="1">
            <a:off x="4896036" y="2798395"/>
            <a:ext cx="1437601" cy="1001914"/>
          </a:xfrm>
          <a:prstGeom prst="straightConnector1">
            <a:avLst/>
          </a:prstGeom>
          <a:ln>
            <a:tailEnd type="arrow"/>
          </a:ln>
        </p:spPr>
        <p:style>
          <a:lnRef idx="2">
            <a:schemeClr val="accent2"/>
          </a:lnRef>
          <a:fillRef idx="0">
            <a:schemeClr val="accent2"/>
          </a:fillRef>
          <a:effectRef idx="1">
            <a:schemeClr val="accent2"/>
          </a:effectRef>
          <a:fontRef idx="minor">
            <a:schemeClr val="tx1"/>
          </a:fontRef>
        </p:style>
      </p:cxnSp>
      <p:sp>
        <p:nvSpPr>
          <p:cNvPr id="31" name="TextovéPole 30"/>
          <p:cNvSpPr txBox="1"/>
          <p:nvPr/>
        </p:nvSpPr>
        <p:spPr>
          <a:xfrm>
            <a:off x="3078932" y="2702565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-7</a:t>
            </a:r>
            <a:endParaRPr lang="cs-CZ" sz="20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5796136" y="4317201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+9</a:t>
            </a:r>
            <a:endParaRPr lang="cs-CZ" sz="20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5796136" y="3244914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+4</a:t>
            </a:r>
            <a:endParaRPr lang="cs-CZ" sz="2000" dirty="0"/>
          </a:p>
        </p:txBody>
      </p:sp>
      <p:sp>
        <p:nvSpPr>
          <p:cNvPr id="34" name="TextovéPole 33"/>
          <p:cNvSpPr txBox="1"/>
          <p:nvPr/>
        </p:nvSpPr>
        <p:spPr>
          <a:xfrm>
            <a:off x="4572000" y="2789312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/>
              <a:t>+</a:t>
            </a:r>
            <a:r>
              <a:rPr lang="cs-CZ" sz="2000" dirty="0" smtClean="0"/>
              <a:t>6</a:t>
            </a:r>
            <a:endParaRPr lang="cs-CZ" sz="2000" dirty="0"/>
          </a:p>
        </p:txBody>
      </p:sp>
      <p:sp>
        <p:nvSpPr>
          <p:cNvPr id="35" name="TextovéPole 34"/>
          <p:cNvSpPr txBox="1"/>
          <p:nvPr/>
        </p:nvSpPr>
        <p:spPr>
          <a:xfrm>
            <a:off x="3830080" y="5174883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-0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5076056" y="5173161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-8</a:t>
            </a:r>
            <a:endParaRPr lang="cs-CZ" sz="2000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2531807" y="3694775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-6</a:t>
            </a:r>
            <a:endParaRPr lang="cs-CZ" sz="2000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2531807" y="4623814"/>
            <a:ext cx="648072" cy="400110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-9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2312553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3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smtClean="0"/>
              <a:t>Jaký jsi měl/a postřeh?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827584" y="2276872"/>
            <a:ext cx="741682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číslo bylo uprostřed růžice?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962576" y="2276871"/>
            <a:ext cx="5760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FF0000"/>
                </a:solidFill>
              </a:rPr>
              <a:t>37</a:t>
            </a:r>
            <a:endParaRPr lang="cs-CZ" sz="24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3284984"/>
            <a:ext cx="741682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Kolik ramen měla růžice?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962576" y="3284983"/>
            <a:ext cx="576064" cy="461665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400" dirty="0">
                <a:solidFill>
                  <a:srgbClr val="FF0000"/>
                </a:solidFill>
              </a:rPr>
              <a:t>8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827584" y="4365104"/>
            <a:ext cx="7416824" cy="461665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Pamatuješ si nějaké výsledky? </a:t>
            </a:r>
            <a:r>
              <a:rPr lang="cs-CZ" i="1" dirty="0" smtClean="0"/>
              <a:t>(řekni je ústně)</a:t>
            </a:r>
            <a:endParaRPr lang="cs-CZ" i="1" dirty="0"/>
          </a:p>
        </p:txBody>
      </p:sp>
    </p:spTree>
    <p:extLst>
      <p:ext uri="{BB962C8B-B14F-4D97-AF65-F5344CB8AC3E}">
        <p14:creationId xmlns:p14="http://schemas.microsoft.com/office/powerpoint/2010/main" val="13660463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157</Words>
  <Application>Microsoft Office PowerPoint</Application>
  <PresentationFormat>Předvádění na obrazovce (4:3)</PresentationFormat>
  <Paragraphs>55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ANOTACE</vt:lpstr>
      <vt:lpstr>Doplň do růžice součty a rozdíly:</vt:lpstr>
      <vt:lpstr>Zkontroluj výsledky:</vt:lpstr>
      <vt:lpstr>Jaký jsi měl/a postřeh?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</dc:title>
  <dc:creator>pc</dc:creator>
  <cp:lastModifiedBy>Zbyněk Jícha</cp:lastModifiedBy>
  <cp:revision>8</cp:revision>
  <dcterms:created xsi:type="dcterms:W3CDTF">2013-03-30T09:47:58Z</dcterms:created>
  <dcterms:modified xsi:type="dcterms:W3CDTF">2013-04-04T07:13:49Z</dcterms:modified>
</cp:coreProperties>
</file>